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2" r:id="rId3"/>
    <p:sldId id="272" r:id="rId4"/>
    <p:sldId id="263" r:id="rId5"/>
    <p:sldId id="267" r:id="rId6"/>
    <p:sldId id="268" r:id="rId7"/>
    <p:sldId id="269" r:id="rId8"/>
    <p:sldId id="270" r:id="rId9"/>
    <p:sldId id="271" r:id="rId10"/>
    <p:sldId id="273" r:id="rId11"/>
    <p:sldId id="275" r:id="rId12"/>
    <p:sldId id="276" r:id="rId13"/>
    <p:sldId id="264" r:id="rId14"/>
    <p:sldId id="277" r:id="rId15"/>
    <p:sldId id="278" r:id="rId16"/>
    <p:sldId id="279" r:id="rId17"/>
    <p:sldId id="265"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66" r:id="rId31"/>
    <p:sldId id="293" r:id="rId32"/>
    <p:sldId id="294" r:id="rId33"/>
    <p:sldId id="295" r:id="rId34"/>
    <p:sldId id="296" r:id="rId35"/>
    <p:sldId id="297" r:id="rId36"/>
    <p:sldId id="298" r:id="rId37"/>
    <p:sldId id="29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9E260F-A4F5-4F6E-BE65-3934083B6D30}" v="8" dt="2025-07-07T17:03:56.2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0" autoAdjust="0"/>
    <p:restoredTop sz="79540" autoAdjust="0"/>
  </p:normalViewPr>
  <p:slideViewPr>
    <p:cSldViewPr snapToGrid="0">
      <p:cViewPr varScale="1">
        <p:scale>
          <a:sx n="84" d="100"/>
          <a:sy n="84" d="100"/>
        </p:scale>
        <p:origin x="14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y McCluskey" userId="27eb4342-d8c0-405b-a0d5-6dbd5aef674b" providerId="ADAL" clId="{F49E260F-A4F5-4F6E-BE65-3934083B6D30}"/>
    <pc:docChg chg="undo custSel modSld">
      <pc:chgData name="Ally McCluskey" userId="27eb4342-d8c0-405b-a0d5-6dbd5aef674b" providerId="ADAL" clId="{F49E260F-A4F5-4F6E-BE65-3934083B6D30}" dt="2025-07-07T17:38:25.391" v="12411" actId="20577"/>
      <pc:docMkLst>
        <pc:docMk/>
      </pc:docMkLst>
      <pc:sldChg chg="modSp mod modNotesTx">
        <pc:chgData name="Ally McCluskey" userId="27eb4342-d8c0-405b-a0d5-6dbd5aef674b" providerId="ADAL" clId="{F49E260F-A4F5-4F6E-BE65-3934083B6D30}" dt="2025-07-07T17:26:21.405" v="12196" actId="20577"/>
        <pc:sldMkLst>
          <pc:docMk/>
          <pc:sldMk cId="2102631572" sldId="273"/>
        </pc:sldMkLst>
        <pc:spChg chg="mod">
          <ac:chgData name="Ally McCluskey" userId="27eb4342-d8c0-405b-a0d5-6dbd5aef674b" providerId="ADAL" clId="{F49E260F-A4F5-4F6E-BE65-3934083B6D30}" dt="2025-07-07T14:35:19.028" v="4" actId="20577"/>
          <ac:spMkLst>
            <pc:docMk/>
            <pc:sldMk cId="2102631572" sldId="273"/>
            <ac:spMk id="12" creationId="{0B164834-FA96-F4C9-6359-27C8273EEB19}"/>
          </ac:spMkLst>
        </pc:spChg>
      </pc:sldChg>
      <pc:sldChg chg="modSp mod modNotesTx">
        <pc:chgData name="Ally McCluskey" userId="27eb4342-d8c0-405b-a0d5-6dbd5aef674b" providerId="ADAL" clId="{F49E260F-A4F5-4F6E-BE65-3934083B6D30}" dt="2025-07-07T17:26:46.834" v="12206" actId="20577"/>
        <pc:sldMkLst>
          <pc:docMk/>
          <pc:sldMk cId="991959298" sldId="275"/>
        </pc:sldMkLst>
        <pc:spChg chg="mod">
          <ac:chgData name="Ally McCluskey" userId="27eb4342-d8c0-405b-a0d5-6dbd5aef674b" providerId="ADAL" clId="{F49E260F-A4F5-4F6E-BE65-3934083B6D30}" dt="2025-07-07T14:36:04.064" v="5" actId="20577"/>
          <ac:spMkLst>
            <pc:docMk/>
            <pc:sldMk cId="991959298" sldId="275"/>
            <ac:spMk id="3" creationId="{6424C266-856A-356C-B9C3-6A3973BE284E}"/>
          </ac:spMkLst>
        </pc:spChg>
      </pc:sldChg>
      <pc:sldChg chg="modNotesTx">
        <pc:chgData name="Ally McCluskey" userId="27eb4342-d8c0-405b-a0d5-6dbd5aef674b" providerId="ADAL" clId="{F49E260F-A4F5-4F6E-BE65-3934083B6D30}" dt="2025-07-07T17:31:23.224" v="12252" actId="20577"/>
        <pc:sldMkLst>
          <pc:docMk/>
          <pc:sldMk cId="620809002" sldId="276"/>
        </pc:sldMkLst>
      </pc:sldChg>
      <pc:sldChg chg="modNotesTx">
        <pc:chgData name="Ally McCluskey" userId="27eb4342-d8c0-405b-a0d5-6dbd5aef674b" providerId="ADAL" clId="{F49E260F-A4F5-4F6E-BE65-3934083B6D30}" dt="2025-07-07T17:06:31.901" v="9498" actId="20577"/>
        <pc:sldMkLst>
          <pc:docMk/>
          <pc:sldMk cId="461755301" sldId="278"/>
        </pc:sldMkLst>
      </pc:sldChg>
      <pc:sldChg chg="modNotesTx">
        <pc:chgData name="Ally McCluskey" userId="27eb4342-d8c0-405b-a0d5-6dbd5aef674b" providerId="ADAL" clId="{F49E260F-A4F5-4F6E-BE65-3934083B6D30}" dt="2025-07-07T17:38:25.391" v="12411" actId="20577"/>
        <pc:sldMkLst>
          <pc:docMk/>
          <pc:sldMk cId="2620874939"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F16CC2-E86E-4344-97C1-BDD7C55DB88E}" type="datetimeFigureOut">
              <a:rPr lang="en-US" smtClean="0"/>
              <a:t>7/9/2025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7E1F56-E61F-4CEA-8771-F44B56EC14D8}" type="slidenum">
              <a:rPr lang="en-US" smtClean="0"/>
              <a:t>‹#›</a:t>
            </a:fld>
            <a:endParaRPr lang="en-US"/>
          </a:p>
        </p:txBody>
      </p:sp>
    </p:spTree>
    <p:extLst>
      <p:ext uri="{BB962C8B-B14F-4D97-AF65-F5344CB8AC3E}">
        <p14:creationId xmlns:p14="http://schemas.microsoft.com/office/powerpoint/2010/main" val="2797537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Thanks for joining us and welcome to our session focused on Ohio Oil &amp; Gas Title. Our specific focus today is on recent developments in instrument interpretations, the Dormant Mineral Act, the Marketable Title Act, and the leasing of state-owned land.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I’m Josh Peterson, a Partner from Oliva Gibbs, and I’ll be starting us off. </a:t>
            </a:r>
            <a:r>
              <a:rPr lang="en-US" dirty="0"/>
              <a:t>I’m lucky to be joined by three of my colleagues, who will each take the lead on different sections, so you’ll get a mix of perspectives and expertise throughout the presentation. </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Alley McClusky is an attorney who handles complex title matters, transactions, and quiet title actions, and was recognized as a 2024 Pennsylvania Super Lawyers Rising Star.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You’ll also hear from </a:t>
            </a:r>
            <a:r>
              <a:rPr lang="en-US" sz="1200" b="0" i="0" kern="1200" dirty="0">
                <a:solidFill>
                  <a:schemeClr val="tx1"/>
                </a:solidFill>
                <a:effectLst/>
                <a:highlight>
                  <a:srgbClr val="FFFF00"/>
                </a:highlight>
                <a:latin typeface="+mn-lt"/>
                <a:ea typeface="+mn-ea"/>
                <a:cs typeface="+mn-cs"/>
              </a:rPr>
              <a:t>Ryan Stewart, who is a senior attorney out of our Columbus office.  He has extensive experience with title issues, transactions, due diligence, also assists on litigation and regulatory matters.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And lastly, attorney Chris Hagen-Fredericksen, his practice focuses exclusively on the Appalachia region, and he also previously served as a judicial clerk in the Pennsylvania Superior Court and the Pennsylvania Commonwealth Court.</a:t>
            </a:r>
          </a:p>
        </p:txBody>
      </p:sp>
      <p:sp>
        <p:nvSpPr>
          <p:cNvPr id="4" name="Slide Number Placeholder 3"/>
          <p:cNvSpPr>
            <a:spLocks noGrp="1"/>
          </p:cNvSpPr>
          <p:nvPr>
            <p:ph type="sldNum" sz="quarter" idx="5"/>
          </p:nvPr>
        </p:nvSpPr>
        <p:spPr/>
        <p:txBody>
          <a:bodyPr/>
          <a:lstStyle/>
          <a:p>
            <a:fld id="{3EDCC7DD-EEB3-4032-882E-845291648C0B}" type="slidenum">
              <a:rPr lang="en-US" smtClean="0"/>
              <a:t>2</a:t>
            </a:fld>
            <a:endParaRPr lang="en-US"/>
          </a:p>
        </p:txBody>
      </p:sp>
    </p:spTree>
    <p:extLst>
      <p:ext uri="{BB962C8B-B14F-4D97-AF65-F5344CB8AC3E}">
        <p14:creationId xmlns:p14="http://schemas.microsoft.com/office/powerpoint/2010/main" val="22925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A57A6-A472-C53B-7754-00F0A49D28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9BFA66-F1FA-4CD1-EE11-ED24B1A4CD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6D84F8-BF9D-AEAE-1DEA-D109A649DFD4}"/>
              </a:ext>
            </a:extLst>
          </p:cNvPr>
          <p:cNvSpPr>
            <a:spLocks noGrp="1"/>
          </p:cNvSpPr>
          <p:nvPr>
            <p:ph type="body" idx="1"/>
          </p:nvPr>
        </p:nvSpPr>
        <p:spPr/>
        <p:txBody>
          <a:bodyPr/>
          <a:lstStyle/>
          <a:p>
            <a:pPr>
              <a:buNone/>
            </a:pPr>
            <a:endParaRPr lang="en-US" sz="1200" dirty="0">
              <a:latin typeface="Lato" panose="020F0502020204030203" pitchFamily="34" charset="0"/>
              <a:ea typeface="Lato" panose="020F0502020204030203" pitchFamily="34" charset="0"/>
              <a:cs typeface="Lato" panose="020F0502020204030203" pitchFamily="34" charset="0"/>
              <a:sym typeface="Wingdings" panose="05000000000000000000" pitchFamily="2" charset="2"/>
            </a:endParaRPr>
          </a:p>
          <a:p>
            <a:pPr>
              <a:buNone/>
            </a:pPr>
            <a:r>
              <a:rPr lang="en-US" sz="1200" dirty="0">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To summarize, both courts held that the assignments at issue did not convey deep rights. </a:t>
            </a:r>
          </a:p>
          <a:p>
            <a:pPr>
              <a:buNone/>
            </a:pPr>
            <a:endParaRPr lang="en-US" sz="1200" dirty="0">
              <a:latin typeface="Lato" panose="020F0502020204030203" pitchFamily="34" charset="0"/>
              <a:ea typeface="Lato" panose="020F0502020204030203" pitchFamily="34" charset="0"/>
              <a:cs typeface="Lato" panose="020F0502020204030203" pitchFamily="34" charset="0"/>
              <a:sym typeface="Wingdings" panose="05000000000000000000" pitchFamily="2" charset="2"/>
            </a:endParaRPr>
          </a:p>
          <a:p>
            <a:pPr>
              <a:buNone/>
            </a:pPr>
            <a:r>
              <a:rPr lang="en-US" sz="1200" dirty="0">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My rule of thumb from these cases, for title examiners, is that if you encounter an assignment where a leasehold interest is assigned in a well with a 20-acre drilling unit, pay close attention to the language used.  You may need to go look up the administrative code at the time the assignment was made to determine the parties’ intent if the assignment doesn’t contain an express depth limitation.</a:t>
            </a:r>
            <a:endParaRPr lang="en-US" b="1" u="sng" dirty="0"/>
          </a:p>
        </p:txBody>
      </p:sp>
      <p:sp>
        <p:nvSpPr>
          <p:cNvPr id="4" name="Slide Number Placeholder 3">
            <a:extLst>
              <a:ext uri="{FF2B5EF4-FFF2-40B4-BE49-F238E27FC236}">
                <a16:creationId xmlns:a16="http://schemas.microsoft.com/office/drawing/2014/main" id="{04BCFEC2-408A-7E6B-05A1-BF6CF2758F5B}"/>
              </a:ext>
            </a:extLst>
          </p:cNvPr>
          <p:cNvSpPr>
            <a:spLocks noGrp="1"/>
          </p:cNvSpPr>
          <p:nvPr>
            <p:ph type="sldNum" sz="quarter" idx="5"/>
          </p:nvPr>
        </p:nvSpPr>
        <p:spPr/>
        <p:txBody>
          <a:bodyPr/>
          <a:lstStyle/>
          <a:p>
            <a:fld id="{3EDCC7DD-EEB3-4032-882E-845291648C0B}" type="slidenum">
              <a:rPr lang="en-US" smtClean="0"/>
              <a:t>12</a:t>
            </a:fld>
            <a:endParaRPr lang="en-US"/>
          </a:p>
        </p:txBody>
      </p:sp>
    </p:spTree>
    <p:extLst>
      <p:ext uri="{BB962C8B-B14F-4D97-AF65-F5344CB8AC3E}">
        <p14:creationId xmlns:p14="http://schemas.microsoft.com/office/powerpoint/2010/main" val="1316956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73DF7-767C-A461-9167-98B552247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9995DF-21A4-74C5-8B13-D88F30DF35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9368F2-854D-EEC2-1022-C2575ECAB6A7}"/>
              </a:ext>
            </a:extLst>
          </p:cNvPr>
          <p:cNvSpPr>
            <a:spLocks noGrp="1"/>
          </p:cNvSpPr>
          <p:nvPr>
            <p:ph type="body" idx="1"/>
          </p:nvPr>
        </p:nvSpPr>
        <p:spPr/>
        <p:txBody>
          <a:bodyPr/>
          <a:lstStyle/>
          <a:p>
            <a:pPr>
              <a:buNone/>
            </a:pPr>
            <a:endParaRPr lang="en-US" b="1" u="sng" dirty="0"/>
          </a:p>
        </p:txBody>
      </p:sp>
      <p:sp>
        <p:nvSpPr>
          <p:cNvPr id="4" name="Slide Number Placeholder 3">
            <a:extLst>
              <a:ext uri="{FF2B5EF4-FFF2-40B4-BE49-F238E27FC236}">
                <a16:creationId xmlns:a16="http://schemas.microsoft.com/office/drawing/2014/main" id="{7B82CAB2-F8D6-7DCF-C20C-63D0B82115C6}"/>
              </a:ext>
            </a:extLst>
          </p:cNvPr>
          <p:cNvSpPr>
            <a:spLocks noGrp="1"/>
          </p:cNvSpPr>
          <p:nvPr>
            <p:ph type="sldNum" sz="quarter" idx="5"/>
          </p:nvPr>
        </p:nvSpPr>
        <p:spPr/>
        <p:txBody>
          <a:bodyPr/>
          <a:lstStyle/>
          <a:p>
            <a:fld id="{3EDCC7DD-EEB3-4032-882E-845291648C0B}" type="slidenum">
              <a:rPr lang="en-US" smtClean="0"/>
              <a:t>14</a:t>
            </a:fld>
            <a:endParaRPr lang="en-US"/>
          </a:p>
        </p:txBody>
      </p:sp>
    </p:spTree>
    <p:extLst>
      <p:ext uri="{BB962C8B-B14F-4D97-AF65-F5344CB8AC3E}">
        <p14:creationId xmlns:p14="http://schemas.microsoft.com/office/powerpoint/2010/main" val="4134070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2D66D-B02C-DE22-6786-2EDFA7DBF0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0138C2-6B57-2697-B98E-FC2DB28635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9FCDCD-04EA-B85C-A0B8-B8B175091695}"/>
              </a:ext>
            </a:extLst>
          </p:cNvPr>
          <p:cNvSpPr>
            <a:spLocks noGrp="1"/>
          </p:cNvSpPr>
          <p:nvPr>
            <p:ph type="body" idx="1"/>
          </p:nvPr>
        </p:nvSpPr>
        <p:spPr/>
        <p:txBody>
          <a:bodyPr/>
          <a:lstStyle/>
          <a:p>
            <a:r>
              <a:rPr lang="en-US" dirty="0"/>
              <a:t>Here is a quick DMA refresher for anyone who needs it – </a:t>
            </a:r>
          </a:p>
          <a:p>
            <a:endParaRPr lang="en-US" dirty="0"/>
          </a:p>
          <a:p>
            <a:r>
              <a:rPr lang="en-US" dirty="0"/>
              <a:t>The process starts with the surface owner serving notice of intent to declare the severed interest abandoned. </a:t>
            </a:r>
          </a:p>
          <a:p>
            <a:endParaRPr lang="en-US" dirty="0"/>
          </a:p>
          <a:p>
            <a:r>
              <a:rPr lang="en-US" dirty="0"/>
              <a:t>If the mineral owner, the “HOLDER”, doesn’t file a claim to preserve or an affidavit pointing to a savings event within the allotted time frame, the surface owner can file a notice of failure to file.  </a:t>
            </a:r>
          </a:p>
          <a:p>
            <a:endParaRPr lang="en-US" dirty="0"/>
          </a:p>
          <a:p>
            <a:r>
              <a:rPr lang="en-US" dirty="0"/>
              <a:t>The Cardinal cases delt with the legal effect of filing that notice of failure to file – </a:t>
            </a:r>
            <a:r>
              <a:rPr lang="en-US" sz="1200" i="1" dirty="0">
                <a:solidFill>
                  <a:srgbClr val="3B3838"/>
                </a:solidFill>
                <a:latin typeface="Lato" panose="020F0502020204030203" pitchFamily="34" charset="0"/>
                <a:ea typeface="Lato" panose="020F0502020204030203" pitchFamily="34" charset="0"/>
                <a:cs typeface="Lato" panose="020F0502020204030203" pitchFamily="34" charset="0"/>
              </a:rPr>
              <a:t>Immediately after the notice of failure to file a mineral interest is recorded, the mineral interest shall vest in the owner of the surface of the lands formerly subject to the interest, and the record of the mineral interest shall cease to be notice to the public of the existence of the mineral interest or of any rights under it. </a:t>
            </a:r>
            <a:endParaRPr lang="en-US" dirty="0"/>
          </a:p>
          <a:p>
            <a:endParaRPr lang="en-US" dirty="0"/>
          </a:p>
          <a:p>
            <a:r>
              <a:rPr lang="en-US" dirty="0"/>
              <a:t>These cases also touch on notice and due diligence before serving notice by publication.  Cardinal argued that notice to the Pfalzgraf heirs was defective, so no interest vested in the surface estate and the notice of failure to file had no effect.  </a:t>
            </a:r>
          </a:p>
        </p:txBody>
      </p:sp>
      <p:sp>
        <p:nvSpPr>
          <p:cNvPr id="4" name="Slide Number Placeholder 3">
            <a:extLst>
              <a:ext uri="{FF2B5EF4-FFF2-40B4-BE49-F238E27FC236}">
                <a16:creationId xmlns:a16="http://schemas.microsoft.com/office/drawing/2014/main" id="{23CF3B3E-B95F-1CD8-A1E2-CE0D5C4AAD3B}"/>
              </a:ext>
            </a:extLst>
          </p:cNvPr>
          <p:cNvSpPr>
            <a:spLocks noGrp="1"/>
          </p:cNvSpPr>
          <p:nvPr>
            <p:ph type="sldNum" sz="quarter" idx="5"/>
          </p:nvPr>
        </p:nvSpPr>
        <p:spPr/>
        <p:txBody>
          <a:bodyPr/>
          <a:lstStyle/>
          <a:p>
            <a:fld id="{3EDCC7DD-EEB3-4032-882E-845291648C0B}" type="slidenum">
              <a:rPr lang="en-US" smtClean="0"/>
              <a:t>15</a:t>
            </a:fld>
            <a:endParaRPr lang="en-US"/>
          </a:p>
        </p:txBody>
      </p:sp>
    </p:spTree>
    <p:extLst>
      <p:ext uri="{BB962C8B-B14F-4D97-AF65-F5344CB8AC3E}">
        <p14:creationId xmlns:p14="http://schemas.microsoft.com/office/powerpoint/2010/main" val="2335480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ECB2F-6C24-17D0-3338-FF12FEBC2E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527ABB-23E8-2483-F6FB-5C1ED1B9D4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9F80C3-8E05-F842-52BF-72EA2ECBA1E7}"/>
              </a:ext>
            </a:extLst>
          </p:cNvPr>
          <p:cNvSpPr>
            <a:spLocks noGrp="1"/>
          </p:cNvSpPr>
          <p:nvPr>
            <p:ph type="body" idx="1"/>
          </p:nvPr>
        </p:nvSpPr>
        <p:spPr/>
        <p:txBody>
          <a:bodyPr/>
          <a:lstStyle/>
          <a:p>
            <a:pPr lvl="0"/>
            <a:endParaRPr lang="en-US" dirty="0"/>
          </a:p>
          <a:p>
            <a:pPr lvl="0"/>
            <a:r>
              <a:rPr lang="en-US" dirty="0"/>
              <a:t>So the key issue in these cases was framed as one of standing. Did Cardinal have standing to challenge DMA filings for defective notice?  What interest did they purchase anyway? </a:t>
            </a:r>
          </a:p>
          <a:p>
            <a:pPr lvl="0"/>
            <a:endParaRPr lang="en-US" dirty="0"/>
          </a:p>
          <a:p>
            <a:pPr lvl="0"/>
            <a:r>
              <a:rPr lang="en-US" dirty="0"/>
              <a:t>The court here relied heavily on 5301.56(H)(2), and held that the interest was abandoned and vested in the surface upon the filing of the notice of failure to file.  The only party with standing to challenge the notice as defective was the party who should have received it – the Pfalzgraf heirs.  All the Pfalzgraf heirs had after the notice of failure to file was filed, was a cause of action to recover their interest from the surface owner. And under the common law rules in Ohio of Champerty and Maintenance, assignments of causes of action alone are void.  Cardinal Minerals had no interest in the property, and therefore no standing to sue. </a:t>
            </a:r>
          </a:p>
          <a:p>
            <a:pPr lvl="0"/>
            <a:endParaRPr lang="en-US" dirty="0"/>
          </a:p>
          <a:p>
            <a:pPr lvl="0"/>
            <a:endParaRPr lang="en-US" dirty="0"/>
          </a:p>
          <a:p>
            <a:pPr lvl="0"/>
            <a:r>
              <a:rPr lang="en-US" dirty="0"/>
              <a:t>READ SLIDE TAKEAWAYS</a:t>
            </a:r>
          </a:p>
          <a:p>
            <a:pPr lvl="0"/>
            <a:endParaRPr lang="en-US" dirty="0"/>
          </a:p>
          <a:p>
            <a:pPr lvl="0"/>
            <a:endParaRPr lang="en-US" dirty="0"/>
          </a:p>
          <a:p>
            <a:pPr lvl="0"/>
            <a:r>
              <a:rPr lang="en-US" dirty="0"/>
              <a:t>Problems for operators and examiners: </a:t>
            </a:r>
          </a:p>
          <a:p>
            <a:pPr marL="285750" lvl="0" indent="-285750">
              <a:buFontTx/>
              <a:buChar char="-"/>
            </a:pPr>
            <a:r>
              <a:rPr lang="en-US" dirty="0"/>
              <a:t>It was kind of hard for me to wrap my head around these cases.</a:t>
            </a:r>
          </a:p>
          <a:p>
            <a:pPr marL="285750" lvl="0" indent="-285750">
              <a:buFontTx/>
              <a:buChar char="-"/>
            </a:pPr>
            <a:r>
              <a:rPr lang="en-US" dirty="0"/>
              <a:t>The code provides that before an interest vests in the surface estate, the surface owner SHALL serve notice.  If the notice was defective, how can it vest in the surface with a notice of failure to file?  I would have loved for the Ohio supreme court to clear this up, but they denied jurisdiction. </a:t>
            </a:r>
          </a:p>
          <a:p>
            <a:pPr marL="285750" lvl="0" indent="-285750">
              <a:buFontTx/>
              <a:buChar char="-"/>
            </a:pPr>
            <a:r>
              <a:rPr lang="en-US" dirty="0"/>
              <a:t>Also, despite the rules I listed above, these cases don’t create a whole lot of actual certainty. </a:t>
            </a:r>
          </a:p>
          <a:p>
            <a:pPr marL="285750" lvl="0" indent="-285750">
              <a:buFontTx/>
              <a:buChar char="-"/>
            </a:pPr>
            <a:r>
              <a:rPr lang="en-US" dirty="0"/>
              <a:t>What does it mean to “rely” on the DMA process, when it’s obvious from your own title that notice was defective? </a:t>
            </a:r>
          </a:p>
          <a:p>
            <a:pPr marL="742950" lvl="1" indent="-285750">
              <a:buFontTx/>
              <a:buChar char="-"/>
            </a:pPr>
            <a:r>
              <a:rPr lang="en-US" dirty="0"/>
              <a:t>21-year statute of limitations to recover an interest in land is still a “thing”</a:t>
            </a:r>
          </a:p>
          <a:p>
            <a:pPr marL="742950" lvl="1" indent="-285750">
              <a:buFontTx/>
              <a:buChar char="-"/>
            </a:pPr>
            <a:r>
              <a:rPr lang="en-US" dirty="0"/>
              <a:t>Still subject to challenge based on defective notice by the holder</a:t>
            </a:r>
          </a:p>
          <a:p>
            <a:pPr marL="742950" lvl="1" indent="-285750">
              <a:buFontTx/>
              <a:buChar char="-"/>
            </a:pPr>
            <a:r>
              <a:rPr lang="en-US" dirty="0"/>
              <a:t>Is it still advisable to take a protection lease from the holder if the holder only has a cause of action and no interest in land? List them on unitization application as potential adverse claimant? </a:t>
            </a:r>
          </a:p>
          <a:p>
            <a:pPr marL="742950" lvl="1" indent="-285750">
              <a:buFontTx/>
              <a:buChar char="-"/>
            </a:pPr>
            <a:r>
              <a:rPr lang="en-US" dirty="0"/>
              <a:t>7</a:t>
            </a:r>
            <a:r>
              <a:rPr lang="en-US" baseline="30000" dirty="0"/>
              <a:t>th</a:t>
            </a:r>
            <a:r>
              <a:rPr lang="en-US" dirty="0"/>
              <a:t> District vs. 5</a:t>
            </a:r>
            <a:r>
              <a:rPr lang="en-US" baseline="30000" dirty="0"/>
              <a:t>th</a:t>
            </a:r>
            <a:r>
              <a:rPr lang="en-US" dirty="0"/>
              <a:t> District – we don’t yet know how the 5</a:t>
            </a:r>
            <a:r>
              <a:rPr lang="en-US" baseline="30000" dirty="0"/>
              <a:t>th</a:t>
            </a:r>
            <a:r>
              <a:rPr lang="en-US" dirty="0"/>
              <a:t> will deal with this. </a:t>
            </a:r>
          </a:p>
          <a:p>
            <a:pPr marL="457200" lvl="1" indent="0">
              <a:buFontTx/>
              <a:buNone/>
            </a:pPr>
            <a:endParaRPr lang="en-US" dirty="0"/>
          </a:p>
          <a:p>
            <a:pPr marL="457200" lvl="1" indent="0">
              <a:buFontTx/>
              <a:buNone/>
            </a:pPr>
            <a:r>
              <a:rPr lang="en-US" dirty="0"/>
              <a:t>So these ones are tricky. I don’t think the court really resolved anything, besides expressing its disapproval of mineral owners purchasing abandoned interests with intent to challenge DMA filings and leases taken in reliance on them. That removes some operating risk. But unless 21 years has passed since those DMA filings were recorded and the holder hasn’t come forward, there is still some risk to weigh.   </a:t>
            </a:r>
          </a:p>
        </p:txBody>
      </p:sp>
      <p:sp>
        <p:nvSpPr>
          <p:cNvPr id="4" name="Slide Number Placeholder 3">
            <a:extLst>
              <a:ext uri="{FF2B5EF4-FFF2-40B4-BE49-F238E27FC236}">
                <a16:creationId xmlns:a16="http://schemas.microsoft.com/office/drawing/2014/main" id="{CA2C383C-5D69-82C0-4E58-A86A7AB252CC}"/>
              </a:ext>
            </a:extLst>
          </p:cNvPr>
          <p:cNvSpPr>
            <a:spLocks noGrp="1"/>
          </p:cNvSpPr>
          <p:nvPr>
            <p:ph type="sldNum" sz="quarter" idx="5"/>
          </p:nvPr>
        </p:nvSpPr>
        <p:spPr/>
        <p:txBody>
          <a:bodyPr/>
          <a:lstStyle/>
          <a:p>
            <a:fld id="{3EDCC7DD-EEB3-4032-882E-845291648C0B}" type="slidenum">
              <a:rPr lang="en-US" smtClean="0"/>
              <a:t>16</a:t>
            </a:fld>
            <a:endParaRPr lang="en-US"/>
          </a:p>
        </p:txBody>
      </p:sp>
    </p:spTree>
    <p:extLst>
      <p:ext uri="{BB962C8B-B14F-4D97-AF65-F5344CB8AC3E}">
        <p14:creationId xmlns:p14="http://schemas.microsoft.com/office/powerpoint/2010/main" val="43181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435CB-6EEA-AF99-BB6E-F22E194D49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AD5DD3-3CBB-3B42-D97E-AD3C2C962D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AFB109-534E-60A1-FAC9-88648AAF836F}"/>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highlight>
                  <a:srgbClr val="FFFF00"/>
                </a:highlight>
                <a:latin typeface="+mn-lt"/>
                <a:ea typeface="+mn-ea"/>
                <a:cs typeface="+mn-cs"/>
              </a:rPr>
              <a:t>We’re now going to dive in and discuss three fairly recent cases concerning developments to the Marketable Title Act, or otherwise known as the MTA for short, but before we do that I thought it might be good to do a quick refresher on the MTA and how it works.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highlight>
                <a:srgbClr val="FFFF00"/>
              </a:highligh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highlight>
                  <a:srgbClr val="FFFF00"/>
                </a:highlight>
                <a:latin typeface="+mn-lt"/>
                <a:ea typeface="+mn-ea"/>
                <a:cs typeface="+mn-cs"/>
              </a:rPr>
              <a:t>In the context of oil and gas reservations, the MTA serves as a means to extinguish severed interests which exist prior to the effective date of the root of title.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highlight>
                <a:srgbClr val="FFFF00"/>
              </a:highligh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With regard to the root of title, you can see the definition up there, but essentially the root of title is a conveyance or title transaction concerning the subject property, and that conveyance or title transaction exists at least 40 years prior to the date on which a title examination is being conducted.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highlight>
                  <a:srgbClr val="FFFF00"/>
                </a:highlight>
              </a:rPr>
              <a:t>***NEXT SLIDE***</a:t>
            </a:r>
          </a:p>
        </p:txBody>
      </p:sp>
      <p:sp>
        <p:nvSpPr>
          <p:cNvPr id="4" name="Slide Number Placeholder 3">
            <a:extLst>
              <a:ext uri="{FF2B5EF4-FFF2-40B4-BE49-F238E27FC236}">
                <a16:creationId xmlns:a16="http://schemas.microsoft.com/office/drawing/2014/main" id="{291ACFCC-43E7-A23E-D1F3-8BF831908401}"/>
              </a:ext>
            </a:extLst>
          </p:cNvPr>
          <p:cNvSpPr>
            <a:spLocks noGrp="1"/>
          </p:cNvSpPr>
          <p:nvPr>
            <p:ph type="sldNum" sz="quarter" idx="5"/>
          </p:nvPr>
        </p:nvSpPr>
        <p:spPr/>
        <p:txBody>
          <a:bodyPr/>
          <a:lstStyle/>
          <a:p>
            <a:fld id="{3EDCC7DD-EEB3-4032-882E-845291648C0B}" type="slidenum">
              <a:rPr lang="en-US" smtClean="0"/>
              <a:t>18</a:t>
            </a:fld>
            <a:endParaRPr lang="en-US"/>
          </a:p>
        </p:txBody>
      </p:sp>
    </p:spTree>
    <p:extLst>
      <p:ext uri="{BB962C8B-B14F-4D97-AF65-F5344CB8AC3E}">
        <p14:creationId xmlns:p14="http://schemas.microsoft.com/office/powerpoint/2010/main" val="2581136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C8856-B7CA-ABBA-4D26-BBD2DD5051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0CBB30-A00E-2F26-1855-D5B57D4D59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8019D5-5A12-D231-F859-E11281A919C2}"/>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However, there are also a number of exceptions to the MTA which may preserve interests from extinguishment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highlight>
                <a:srgbClr val="FFFF00"/>
              </a:high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Two of the main exceptions provided for in the Revised Code can be found in Sections 5301.49(A) and (D), which can you can see 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highlight>
                <a:srgbClr val="FFFF00"/>
              </a:high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5301.49(A) provides that a prior interest may be preserved if there is a specific reference to that prior interest in a title transaction recorded after the effective date of the root of title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highlight>
                <a:srgbClr val="FFFF00"/>
              </a:high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5301.49(D) provides that a prior interest may be preserved if there is a title transaction recorded subsequent to the effective date of the root of title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highlight>
                <a:srgbClr val="FFFF00"/>
              </a:high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The Revised Code defines a title transaction as “any transaction affecting title to any interest in land, including title by will or descent, title by tax deed, or by trustee's, assignee's, guardian's, executor's, administrator's, or sheriff's deed, or decree of any court, as well as warranty deed, quit claim deed, or mortgage”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Also, this is probably obvious, but the title transaction must specifically concern the interest which is subject to extinguishment.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highlight>
                <a:srgbClr val="FFFF00"/>
              </a:high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We’ll get into these exceptions a bit more in the following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highlight>
                  <a:srgbClr val="FFFF00"/>
                </a:highlight>
              </a:rPr>
              <a:t>***NEXT SLIDE***</a:t>
            </a:r>
          </a:p>
        </p:txBody>
      </p:sp>
      <p:sp>
        <p:nvSpPr>
          <p:cNvPr id="4" name="Slide Number Placeholder 3">
            <a:extLst>
              <a:ext uri="{FF2B5EF4-FFF2-40B4-BE49-F238E27FC236}">
                <a16:creationId xmlns:a16="http://schemas.microsoft.com/office/drawing/2014/main" id="{B24AABA2-F57F-7865-19B5-752B6AAC0D9A}"/>
              </a:ext>
            </a:extLst>
          </p:cNvPr>
          <p:cNvSpPr>
            <a:spLocks noGrp="1"/>
          </p:cNvSpPr>
          <p:nvPr>
            <p:ph type="sldNum" sz="quarter" idx="5"/>
          </p:nvPr>
        </p:nvSpPr>
        <p:spPr/>
        <p:txBody>
          <a:bodyPr/>
          <a:lstStyle/>
          <a:p>
            <a:fld id="{3EDCC7DD-EEB3-4032-882E-845291648C0B}" type="slidenum">
              <a:rPr lang="en-US" smtClean="0"/>
              <a:t>19</a:t>
            </a:fld>
            <a:endParaRPr lang="en-US"/>
          </a:p>
        </p:txBody>
      </p:sp>
    </p:spTree>
    <p:extLst>
      <p:ext uri="{BB962C8B-B14F-4D97-AF65-F5344CB8AC3E}">
        <p14:creationId xmlns:p14="http://schemas.microsoft.com/office/powerpoint/2010/main" val="1926840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4FE51-11C5-B56C-AB28-48DDE8FCC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6FB7B-A93C-286B-E518-25E88A1501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12C0A6-52A0-FA74-584B-A04F3C3973F3}"/>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highlight>
                  <a:srgbClr val="FFFF00"/>
                </a:highlight>
                <a:latin typeface="+mn-lt"/>
                <a:ea typeface="+mn-ea"/>
                <a:cs typeface="+mn-cs"/>
              </a:rPr>
              <a:t>The first case we’ll start with is Crozier v. Pipe Creek Conservancy, L.L.C. out of Ohio’s Seventh Appellate District. The primary issue in this case concerned whether an almost verbatim repetition of a prior oil and gas reservation was a “general” reference which would subject it to extinguishment under the MTA.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highlight>
                <a:srgbClr val="FFFF00"/>
              </a:highligh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highlight>
                  <a:srgbClr val="FFFF00"/>
                </a:highlight>
                <a:latin typeface="+mn-lt"/>
                <a:ea typeface="+mn-ea"/>
                <a:cs typeface="+mn-cs"/>
              </a:rPr>
              <a:t>The facts are relatively straightforward – In 1935, the mineral owners’ predecessors-in-title conveyed the subject property by a deed which contained the following reservation language: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highlight>
                  <a:srgbClr val="FFFF00"/>
                </a:highlight>
                <a:latin typeface="+mn-lt"/>
                <a:ea typeface="+mn-ea"/>
                <a:cs typeface="+mn-cs"/>
              </a:rPr>
              <a:t>“EXCEPTED AND RESERVED, all the oil &amp; gas rights and privileges on and underlying the above described tract of land.”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highlight>
                  <a:srgbClr val="FFFF00"/>
                </a:highlight>
                <a:latin typeface="+mn-lt"/>
                <a:ea typeface="+mn-ea"/>
                <a:cs typeface="+mn-cs"/>
              </a:rPr>
              <a:t>In contrast, the root of title deed for the subject property, which was a 1949 Deed, contained the following reference: “</a:t>
            </a:r>
            <a:r>
              <a:rPr lang="en-US" sz="1200" dirty="0">
                <a:latin typeface="Lato" panose="020F0502020204030203" pitchFamily="34" charset="0"/>
                <a:ea typeface="Lato" panose="020F0502020204030203" pitchFamily="34" charset="0"/>
                <a:cs typeface="Lato" panose="020F0502020204030203" pitchFamily="34" charset="0"/>
              </a:rPr>
              <a:t>excepting and reserving all the oil and gas rights and privileges on and underlying the above described tract of land.”</a:t>
            </a:r>
            <a:endParaRPr lang="en-US" sz="1200" b="0" i="0" kern="1200" dirty="0">
              <a:solidFill>
                <a:schemeClr val="tx1"/>
              </a:solidFill>
              <a:effectLst/>
              <a:highlight>
                <a:srgbClr val="FFFF00"/>
              </a:highligh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highlight>
                  <a:srgbClr val="FFFF00"/>
                </a:highlight>
                <a:latin typeface="+mn-lt"/>
                <a:ea typeface="+mn-ea"/>
                <a:cs typeface="+mn-cs"/>
              </a:rPr>
              <a:t>As you can see, the language contained in the root of title deed and the original reservation only differ in the verb tense, where the original reservation says “excepted and reserved” and the root of title says “excepting and reserving”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highlight>
                <a:srgbClr val="FFFF00"/>
              </a:highligh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highlight>
                  <a:srgbClr val="FFFF00"/>
                </a:highlight>
                <a:latin typeface="+mn-lt"/>
                <a:ea typeface="+mn-ea"/>
                <a:cs typeface="+mn-cs"/>
              </a:rPr>
              <a:t>Ultimately, the Court held that the reference contained in the root of title deed was a “general” reference.  Specifically, the Court stated, quote, “We find that the repetition is vague, as it is subject two interpretations.  The repetition can be read as an original reservation or as a reference to a prior reference.”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highlight>
                  <a:srgbClr val="FFFF00"/>
                </a:highlight>
                <a:latin typeface="+mn-lt"/>
                <a:ea typeface="+mn-ea"/>
                <a:cs typeface="+mn-cs"/>
              </a:rPr>
              <a:t>The Court noted further that the reference in the root of title deed leaves it unclear whether a prior interest in fact exists.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highlight>
                  <a:srgbClr val="FFFF00"/>
                </a:highlight>
                <a:latin typeface="+mn-lt"/>
                <a:ea typeface="+mn-ea"/>
                <a:cs typeface="+mn-cs"/>
              </a:rPr>
              <a:t>As a result, the Court held that the severed interest created in the 1935 Deed was extinguished by operation of the MTA.</a:t>
            </a:r>
            <a:endParaRPr lang="en-US" dirty="0">
              <a:highlight>
                <a:srgbClr val="FFFF00"/>
              </a:high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highlight>
                  <a:srgbClr val="FFFF00"/>
                </a:highlight>
              </a:rPr>
              <a:t>***NEXT SLIDE***</a:t>
            </a:r>
          </a:p>
        </p:txBody>
      </p:sp>
      <p:sp>
        <p:nvSpPr>
          <p:cNvPr id="4" name="Slide Number Placeholder 3">
            <a:extLst>
              <a:ext uri="{FF2B5EF4-FFF2-40B4-BE49-F238E27FC236}">
                <a16:creationId xmlns:a16="http://schemas.microsoft.com/office/drawing/2014/main" id="{CAE9C6B9-5686-0FFE-9A4A-84099CF512B5}"/>
              </a:ext>
            </a:extLst>
          </p:cNvPr>
          <p:cNvSpPr>
            <a:spLocks noGrp="1"/>
          </p:cNvSpPr>
          <p:nvPr>
            <p:ph type="sldNum" sz="quarter" idx="5"/>
          </p:nvPr>
        </p:nvSpPr>
        <p:spPr/>
        <p:txBody>
          <a:bodyPr/>
          <a:lstStyle/>
          <a:p>
            <a:fld id="{3EDCC7DD-EEB3-4032-882E-845291648C0B}" type="slidenum">
              <a:rPr lang="en-US" smtClean="0"/>
              <a:t>20</a:t>
            </a:fld>
            <a:endParaRPr lang="en-US"/>
          </a:p>
        </p:txBody>
      </p:sp>
    </p:spTree>
    <p:extLst>
      <p:ext uri="{BB962C8B-B14F-4D97-AF65-F5344CB8AC3E}">
        <p14:creationId xmlns:p14="http://schemas.microsoft.com/office/powerpoint/2010/main" val="2494603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7BD01-78EB-A886-CB7B-2322FBD9FB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53DB16-8862-BC28-D265-233C417978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BC1A23-33D1-54F3-D44B-39B1A37CF8E7}"/>
              </a:ext>
            </a:extLst>
          </p:cNvPr>
          <p:cNvSpPr>
            <a:spLocks noGrp="1"/>
          </p:cNvSpPr>
          <p:nvPr>
            <p:ph type="body" idx="1"/>
          </p:nvPr>
        </p:nvSpPr>
        <p:spPr/>
        <p:txBody>
          <a:bodyPr/>
          <a:lstStyle/>
          <a:p>
            <a:pPr marL="171450" indent="-171450">
              <a:buFont typeface="Arial" panose="020B0604020202020204" pitchFamily="34" charset="0"/>
              <a:buChar char="•"/>
            </a:pPr>
            <a:r>
              <a:rPr lang="en-US" dirty="0"/>
              <a:t>This case was subsequently appealed to the Ohio Supreme Court and the Court actually accepted one proposition of law for review, which was that the </a:t>
            </a:r>
            <a:r>
              <a:rPr lang="en-US" sz="1200" dirty="0">
                <a:latin typeface="Lato" panose="020F0502020204030203" pitchFamily="34" charset="0"/>
                <a:ea typeface="Lato" panose="020F0502020204030203" pitchFamily="34" charset="0"/>
                <a:cs typeface="Lato" panose="020F0502020204030203" pitchFamily="34" charset="0"/>
              </a:rPr>
              <a:t>“</a:t>
            </a:r>
            <a:r>
              <a:rPr lang="en-US" sz="1200" i="1" dirty="0">
                <a:latin typeface="Lato" panose="020F0502020204030203" pitchFamily="34" charset="0"/>
                <a:ea typeface="Lato" panose="020F0502020204030203" pitchFamily="34" charset="0"/>
                <a:cs typeface="Lato" panose="020F0502020204030203" pitchFamily="34" charset="0"/>
              </a:rPr>
              <a:t>’Root of title’ is fixed as that title transaction most recent to be recorded as of a date forty years prior to the time when marketability is being determined</a:t>
            </a:r>
            <a:r>
              <a:rPr lang="en-US" sz="1200" dirty="0">
                <a:latin typeface="Lato" panose="020F0502020204030203" pitchFamily="34" charset="0"/>
                <a:ea typeface="Lato" panose="020F0502020204030203" pitchFamily="34" charset="0"/>
                <a:cs typeface="Lato" panose="020F0502020204030203" pitchFamily="34" charset="0"/>
              </a:rPr>
              <a:t>.”</a:t>
            </a:r>
          </a:p>
          <a:p>
            <a:pPr marL="171450" indent="-171450">
              <a:buFont typeface="Arial" panose="020B0604020202020204" pitchFamily="34" charset="0"/>
              <a:buChar char="•"/>
            </a:pPr>
            <a:endParaRPr lang="en-US" sz="1200"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The appellants here, which were the mineral owners, argued in their briefing to the Court that the proper “roots of title” for the MTA were a 1973 Deed and 1974 Deed.  However, the appellants actually argued in the lower courts that the 1949 Deed was the root of title, and the lower court’s decision was based on the 1949 Deed being the root of title.</a:t>
            </a:r>
          </a:p>
          <a:p>
            <a:pPr marL="171450" indent="-171450">
              <a:buFont typeface="Arial" panose="020B0604020202020204" pitchFamily="34" charset="0"/>
              <a:buChar char="•"/>
            </a:pPr>
            <a:endParaRPr lang="en-US" sz="1200"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As a result, the Ohio Supreme Court dismissed this case as “improvidently accepted.”</a:t>
            </a:r>
          </a:p>
          <a:p>
            <a:pPr marL="0" indent="0">
              <a:buFont typeface="Arial" panose="020B0604020202020204" pitchFamily="34" charset="0"/>
              <a:buNone/>
            </a:pPr>
            <a:endParaRPr lang="en-US" sz="1200" dirty="0">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highlight>
                  <a:srgbClr val="FFFF00"/>
                </a:highlight>
              </a:rPr>
              <a:t>***NEXT SLIDE***</a:t>
            </a:r>
          </a:p>
        </p:txBody>
      </p:sp>
      <p:sp>
        <p:nvSpPr>
          <p:cNvPr id="4" name="Slide Number Placeholder 3">
            <a:extLst>
              <a:ext uri="{FF2B5EF4-FFF2-40B4-BE49-F238E27FC236}">
                <a16:creationId xmlns:a16="http://schemas.microsoft.com/office/drawing/2014/main" id="{D03E5870-04FF-A882-A75E-8A32F2953E06}"/>
              </a:ext>
            </a:extLst>
          </p:cNvPr>
          <p:cNvSpPr>
            <a:spLocks noGrp="1"/>
          </p:cNvSpPr>
          <p:nvPr>
            <p:ph type="sldNum" sz="quarter" idx="5"/>
          </p:nvPr>
        </p:nvSpPr>
        <p:spPr/>
        <p:txBody>
          <a:bodyPr/>
          <a:lstStyle/>
          <a:p>
            <a:fld id="{3EDCC7DD-EEB3-4032-882E-845291648C0B}" type="slidenum">
              <a:rPr lang="en-US" smtClean="0"/>
              <a:t>21</a:t>
            </a:fld>
            <a:endParaRPr lang="en-US"/>
          </a:p>
        </p:txBody>
      </p:sp>
    </p:spTree>
    <p:extLst>
      <p:ext uri="{BB962C8B-B14F-4D97-AF65-F5344CB8AC3E}">
        <p14:creationId xmlns:p14="http://schemas.microsoft.com/office/powerpoint/2010/main" val="1146592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DE5B1-8C78-82B0-F027-9BF021FB74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7E199E-4E01-4F79-F139-DB4DDD4D5B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47A028-222C-59CB-B9E0-509AE1BC139B}"/>
              </a:ext>
            </a:extLst>
          </p:cNvPr>
          <p:cNvSpPr>
            <a:spLocks noGrp="1"/>
          </p:cNvSpPr>
          <p:nvPr>
            <p:ph type="body" idx="1"/>
          </p:nvPr>
        </p:nvSpPr>
        <p:spPr/>
        <p:txBody>
          <a:bodyPr/>
          <a:lstStyle/>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So, what are some takeaways from this case?</a:t>
            </a:r>
          </a:p>
          <a:p>
            <a:pPr marL="171450" indent="-171450">
              <a:buFont typeface="Arial" panose="020B0604020202020204" pitchFamily="34" charset="0"/>
              <a:buChar char="•"/>
            </a:pPr>
            <a:endParaRPr lang="en-US" sz="1200"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According to the Crozier Court, “vague” references which are subject to two interpretations are considered general references for purposes of the MTA.</a:t>
            </a:r>
          </a:p>
          <a:p>
            <a:pPr marL="628650" lvl="1"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However, it’s important to still look out for instances where the Erickson v. Morrison case comes into play, meaning that even if a reference to an interest is “vague,” that interest can still be preserved if the reference is repeated throughout the remainder of the chain of title</a:t>
            </a:r>
          </a:p>
          <a:p>
            <a:pPr marL="171450" indent="-171450">
              <a:buFont typeface="Arial" panose="020B0604020202020204" pitchFamily="34" charset="0"/>
              <a:buChar char="•"/>
            </a:pPr>
            <a:endParaRPr lang="en-US" sz="1200"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Ultimately, this case serves as a great example of the continuing uncertainty in determining whether a reference to a previously reserved oil and gas interest is “specific” or “general” under the MTA.</a:t>
            </a:r>
          </a:p>
          <a:p>
            <a:pPr marL="0" indent="0">
              <a:buFont typeface="Arial" panose="020B0604020202020204" pitchFamily="34" charset="0"/>
              <a:buNone/>
            </a:pPr>
            <a:endParaRPr lang="en-US" sz="1200" dirty="0">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highlight>
                  <a:srgbClr val="FFFF00"/>
                </a:highlight>
              </a:rPr>
              <a:t>***NEXT SLIDE***</a:t>
            </a:r>
          </a:p>
        </p:txBody>
      </p:sp>
      <p:sp>
        <p:nvSpPr>
          <p:cNvPr id="4" name="Slide Number Placeholder 3">
            <a:extLst>
              <a:ext uri="{FF2B5EF4-FFF2-40B4-BE49-F238E27FC236}">
                <a16:creationId xmlns:a16="http://schemas.microsoft.com/office/drawing/2014/main" id="{6CFDFC36-7926-CF71-9FE5-0AEFC228D4F4}"/>
              </a:ext>
            </a:extLst>
          </p:cNvPr>
          <p:cNvSpPr>
            <a:spLocks noGrp="1"/>
          </p:cNvSpPr>
          <p:nvPr>
            <p:ph type="sldNum" sz="quarter" idx="5"/>
          </p:nvPr>
        </p:nvSpPr>
        <p:spPr/>
        <p:txBody>
          <a:bodyPr/>
          <a:lstStyle/>
          <a:p>
            <a:fld id="{3EDCC7DD-EEB3-4032-882E-845291648C0B}" type="slidenum">
              <a:rPr lang="en-US" smtClean="0"/>
              <a:t>22</a:t>
            </a:fld>
            <a:endParaRPr lang="en-US"/>
          </a:p>
        </p:txBody>
      </p:sp>
    </p:spTree>
    <p:extLst>
      <p:ext uri="{BB962C8B-B14F-4D97-AF65-F5344CB8AC3E}">
        <p14:creationId xmlns:p14="http://schemas.microsoft.com/office/powerpoint/2010/main" val="2701045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0AA79-278F-A367-E431-690312E24F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DC37ED-3999-148E-0123-3F2154EE3D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1C9E99-1CAC-E5A3-36F1-999D2DFF4ED2}"/>
              </a:ext>
            </a:extLst>
          </p:cNvPr>
          <p:cNvSpPr>
            <a:spLocks noGrp="1"/>
          </p:cNvSpPr>
          <p:nvPr>
            <p:ph type="body" idx="1"/>
          </p:nvPr>
        </p:nvSpPr>
        <p:spPr/>
        <p:txBody>
          <a:bodyPr/>
          <a:lstStyle/>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Our next case is RL Clark, LLC v. Hammond which is another case out of the Seventh District.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There were a number of issues before the court in this case, but the issue we’re going to focus on today was whether an exception of a one-half oil and gas royalty was extinguished under the MTA</a:t>
            </a:r>
          </a:p>
          <a:p>
            <a:pPr marL="628650" lvl="1" indent="-171450">
              <a:buFont typeface="Arial" panose="020B0604020202020204" pitchFamily="34" charset="0"/>
              <a:buChar char="•"/>
            </a:pPr>
            <a:r>
              <a:rPr lang="en-US" dirty="0"/>
              <a:t>Specifically, whether the ½ oil and gas royalty was the subject of a title transaction</a:t>
            </a:r>
          </a:p>
          <a:p>
            <a:pPr marL="171450" indent="-171450">
              <a:buFont typeface="Arial" panose="020B0604020202020204" pitchFamily="34" charset="0"/>
              <a:buChar char="•"/>
            </a:pPr>
            <a:endParaRPr lang="en-US" sz="1200"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For some background on this case, a one-half oil and gas royalty was created by a reservation contained in a 1902 Deed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Appellants argued that multiple oil and gas leases entered into by the surface owners after the root of title constituted title transactions which were sufficient to preserve the ½ royalty</a:t>
            </a:r>
          </a:p>
          <a:p>
            <a:pPr marL="628650" lvl="1" indent="-171450">
              <a:buFont typeface="Arial" panose="020B0604020202020204" pitchFamily="34" charset="0"/>
              <a:buChar char="•"/>
            </a:pPr>
            <a:r>
              <a:rPr lang="en-US" dirty="0"/>
              <a:t>The basis for this argument was that the ½ royalty is a non-participating royalty interest, and thus, due to the nature of non-participating royalty interests, the ½ royalty was preserved</a:t>
            </a:r>
          </a:p>
          <a:p>
            <a:pPr marL="0" lv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highlight>
                  <a:srgbClr val="FFFF00"/>
                </a:highlight>
              </a:rPr>
              <a:t>***NEXT SLIDE***</a:t>
            </a:r>
          </a:p>
        </p:txBody>
      </p:sp>
      <p:sp>
        <p:nvSpPr>
          <p:cNvPr id="4" name="Slide Number Placeholder 3">
            <a:extLst>
              <a:ext uri="{FF2B5EF4-FFF2-40B4-BE49-F238E27FC236}">
                <a16:creationId xmlns:a16="http://schemas.microsoft.com/office/drawing/2014/main" id="{7E82AEAB-52DA-25E7-47DD-5B80EE71603E}"/>
              </a:ext>
            </a:extLst>
          </p:cNvPr>
          <p:cNvSpPr>
            <a:spLocks noGrp="1"/>
          </p:cNvSpPr>
          <p:nvPr>
            <p:ph type="sldNum" sz="quarter" idx="5"/>
          </p:nvPr>
        </p:nvSpPr>
        <p:spPr/>
        <p:txBody>
          <a:bodyPr/>
          <a:lstStyle/>
          <a:p>
            <a:fld id="{3EDCC7DD-EEB3-4032-882E-845291648C0B}" type="slidenum">
              <a:rPr lang="en-US" smtClean="0"/>
              <a:t>23</a:t>
            </a:fld>
            <a:endParaRPr lang="en-US"/>
          </a:p>
        </p:txBody>
      </p:sp>
    </p:spTree>
    <p:extLst>
      <p:ext uri="{BB962C8B-B14F-4D97-AF65-F5344CB8AC3E}">
        <p14:creationId xmlns:p14="http://schemas.microsoft.com/office/powerpoint/2010/main" val="777628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8FDDE-023C-1962-884A-F7F7D5F7E4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6A6ABE-DFFD-B97B-F4B7-B8682726B6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2A5A80-8259-80E3-9CCF-976EDC62F80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I’m Josh Peterson, a Partner from Oliva Gibbs, and I’ll be starting us off. </a:t>
            </a:r>
            <a:r>
              <a:rPr lang="en-US" dirty="0"/>
              <a:t>I’m lucky to be joined by three of my colleagues, who will each take the lead on different sections, so you’ll get a mix of perspectives and expertise throughout the presentation. </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Ally McClusky is an attorney who handles complex title matters, transactions, and quiet title actions, and was recognized as a 2024 Pennsylvania Super Lawyers Rising Star.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You’ll also hear from </a:t>
            </a:r>
            <a:r>
              <a:rPr lang="en-US" sz="1200" b="0" i="0" kern="1200" dirty="0">
                <a:solidFill>
                  <a:schemeClr val="tx1"/>
                </a:solidFill>
                <a:effectLst/>
                <a:highlight>
                  <a:srgbClr val="FFFF00"/>
                </a:highlight>
                <a:latin typeface="+mn-lt"/>
                <a:ea typeface="+mn-ea"/>
                <a:cs typeface="+mn-cs"/>
              </a:rPr>
              <a:t>Ryan Stewart, who is a senior attorney out of our Columbus office.  He has extensive experience with title issues, transactions, due diligence, also assists on litigation and regulatory matters.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And lastly, attorney Chris Hagen-Fredericksen, his practice focuses exclusively on the Appalachia region, and he also previously served as a judicial clerk in the Pennsylvania Superior Court and the Pennsylvania Commonwealth Court.</a:t>
            </a:r>
          </a:p>
        </p:txBody>
      </p:sp>
      <p:sp>
        <p:nvSpPr>
          <p:cNvPr id="4" name="Slide Number Placeholder 3">
            <a:extLst>
              <a:ext uri="{FF2B5EF4-FFF2-40B4-BE49-F238E27FC236}">
                <a16:creationId xmlns:a16="http://schemas.microsoft.com/office/drawing/2014/main" id="{CDEFF5AC-D298-FC2F-37B4-95D5EED257B6}"/>
              </a:ext>
            </a:extLst>
          </p:cNvPr>
          <p:cNvSpPr>
            <a:spLocks noGrp="1"/>
          </p:cNvSpPr>
          <p:nvPr>
            <p:ph type="sldNum" sz="quarter" idx="5"/>
          </p:nvPr>
        </p:nvSpPr>
        <p:spPr/>
        <p:txBody>
          <a:bodyPr/>
          <a:lstStyle/>
          <a:p>
            <a:fld id="{3EDCC7DD-EEB3-4032-882E-845291648C0B}" type="slidenum">
              <a:rPr lang="en-US" smtClean="0"/>
              <a:t>3</a:t>
            </a:fld>
            <a:endParaRPr lang="en-US"/>
          </a:p>
        </p:txBody>
      </p:sp>
    </p:spTree>
    <p:extLst>
      <p:ext uri="{BB962C8B-B14F-4D97-AF65-F5344CB8AC3E}">
        <p14:creationId xmlns:p14="http://schemas.microsoft.com/office/powerpoint/2010/main" val="60232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48581-8359-7D77-9027-C85127EDB2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C80A12-D194-EA33-CCC6-84EA396CEB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33D613-9725-95B9-51E2-5E1C73834D25}"/>
              </a:ext>
            </a:extLst>
          </p:cNvPr>
          <p:cNvSpPr>
            <a:spLocks noGrp="1"/>
          </p:cNvSpPr>
          <p:nvPr>
            <p:ph type="body" idx="1"/>
          </p:nvPr>
        </p:nvSpPr>
        <p:spPr/>
        <p:txBody>
          <a:bodyPr/>
          <a:lstStyle/>
          <a:p>
            <a:pPr marL="171450" indent="-171450">
              <a:buFont typeface="Arial" panose="020B0604020202020204" pitchFamily="34" charset="0"/>
              <a:buChar char="•"/>
            </a:pPr>
            <a:r>
              <a:rPr lang="en-US" dirty="0"/>
              <a:t>Despite this argument, the court held that the ½ royalty was not preserved because the surface owners’ oil and gas leases could not serve as title transactions for the ½ royalty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court explained that although the ½ royalty is a non-participating royalty interest, which carries with it different rights than other parts of the mineral estate, the surface owners’ oil and gas leases have no relation to the ½ royalty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Specifically, the court noted that, quote, the “Appellants are attempting to preserve the right to receive non-participating oil and gas royalties by virtue of title transactions (oil and gas leases) in which they had no right to participate, and that did not mention or affect non-participating royalties in any way.”</a:t>
            </a:r>
          </a:p>
          <a:p>
            <a:pPr marL="628650" lvl="1" indent="-171450">
              <a:buFont typeface="Arial" panose="020B0604020202020204" pitchFamily="34" charset="0"/>
              <a:buChar char="•"/>
            </a:pPr>
            <a:r>
              <a:rPr lang="en-US" dirty="0"/>
              <a:t>They noted further that royalties are distinct from the right to drill for oil and gas, and if a party is trying to prove that a non-participating royalty interest is preserved, a description of that interest must appear in the recorded documents</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b="1" dirty="0"/>
              <a:t>***NEXT SLIDE***</a:t>
            </a:r>
          </a:p>
        </p:txBody>
      </p:sp>
      <p:sp>
        <p:nvSpPr>
          <p:cNvPr id="4" name="Slide Number Placeholder 3">
            <a:extLst>
              <a:ext uri="{FF2B5EF4-FFF2-40B4-BE49-F238E27FC236}">
                <a16:creationId xmlns:a16="http://schemas.microsoft.com/office/drawing/2014/main" id="{B84C8330-1697-9FA2-4FEC-B08AA005DB32}"/>
              </a:ext>
            </a:extLst>
          </p:cNvPr>
          <p:cNvSpPr>
            <a:spLocks noGrp="1"/>
          </p:cNvSpPr>
          <p:nvPr>
            <p:ph type="sldNum" sz="quarter" idx="5"/>
          </p:nvPr>
        </p:nvSpPr>
        <p:spPr/>
        <p:txBody>
          <a:bodyPr/>
          <a:lstStyle/>
          <a:p>
            <a:fld id="{3EDCC7DD-EEB3-4032-882E-845291648C0B}" type="slidenum">
              <a:rPr lang="en-US" smtClean="0"/>
              <a:t>24</a:t>
            </a:fld>
            <a:endParaRPr lang="en-US"/>
          </a:p>
        </p:txBody>
      </p:sp>
    </p:spTree>
    <p:extLst>
      <p:ext uri="{BB962C8B-B14F-4D97-AF65-F5344CB8AC3E}">
        <p14:creationId xmlns:p14="http://schemas.microsoft.com/office/powerpoint/2010/main" val="4094302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AC0D3-FF6E-8064-6AC8-86465D0C01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78F4B-18CC-4B9D-3D1F-5B0BF99688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7A137B-1241-25E1-D200-1BC68751C559}"/>
              </a:ext>
            </a:extLst>
          </p:cNvPr>
          <p:cNvSpPr>
            <a:spLocks noGrp="1"/>
          </p:cNvSpPr>
          <p:nvPr>
            <p:ph type="body" idx="1"/>
          </p:nvPr>
        </p:nvSpPr>
        <p:spPr/>
        <p:txBody>
          <a:bodyPr/>
          <a:lstStyle/>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So, what are some takeaways from this?</a:t>
            </a:r>
          </a:p>
          <a:p>
            <a:pPr marL="171450" indent="-171450">
              <a:buFont typeface="Arial" panose="020B0604020202020204" pitchFamily="34" charset="0"/>
              <a:buChar char="•"/>
            </a:pPr>
            <a:endParaRPr lang="en-US" sz="1200"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This sets a high bar for owners of non-participating royalties because non-participating royalties are entirely reliant on whether the fee mineral interest owner enters into an oil and gas lease</a:t>
            </a:r>
          </a:p>
          <a:p>
            <a:pPr marL="171450" indent="-171450">
              <a:buFont typeface="Arial" panose="020B0604020202020204" pitchFamily="34" charset="0"/>
              <a:buChar char="•"/>
            </a:pPr>
            <a:endParaRPr lang="en-US" sz="1200"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This case makes clear that the connection between leasing and non-participating royalty interests does not equate to a title transaction under the MTA unless there is some express reference in the lease</a:t>
            </a:r>
          </a:p>
          <a:p>
            <a:pPr marL="171450" indent="-171450">
              <a:buFont typeface="Arial" panose="020B0604020202020204" pitchFamily="34" charset="0"/>
              <a:buChar char="•"/>
            </a:pPr>
            <a:endParaRPr lang="en-US" sz="1200"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As a result, to ensure preservation of a non-participating royalty interest, owners must take some affirmative, independent action, such as recording an affidavit of preservation or conveying their interest</a:t>
            </a:r>
          </a:p>
          <a:p>
            <a:pPr marL="171450" indent="-171450">
              <a:buFont typeface="Arial" panose="020B0604020202020204" pitchFamily="34" charset="0"/>
              <a:buChar char="•"/>
            </a:pPr>
            <a:endParaRPr lang="en-US" sz="1200" dirty="0">
              <a:latin typeface="Lato" panose="020F0502020204030203" pitchFamily="34" charset="0"/>
              <a:ea typeface="Lato" panose="020F0502020204030203" pitchFamily="34" charset="0"/>
              <a:cs typeface="Lato" panose="020F0502020204030203" pitchFamily="34" charset="0"/>
            </a:endParaRPr>
          </a:p>
          <a:p>
            <a:pPr marL="0" indent="0">
              <a:buFont typeface="Arial" panose="020B0604020202020204" pitchFamily="34" charset="0"/>
              <a:buNone/>
            </a:pPr>
            <a:r>
              <a:rPr lang="en-US" sz="1200" b="1" dirty="0">
                <a:latin typeface="Lato" panose="020F0502020204030203" pitchFamily="34" charset="0"/>
                <a:ea typeface="Lato" panose="020F0502020204030203" pitchFamily="34" charset="0"/>
                <a:cs typeface="Lato" panose="020F0502020204030203" pitchFamily="34" charset="0"/>
              </a:rPr>
              <a:t>***NEXT SLIDE***</a:t>
            </a:r>
            <a:endParaRPr lang="en-US" b="1" dirty="0"/>
          </a:p>
        </p:txBody>
      </p:sp>
      <p:sp>
        <p:nvSpPr>
          <p:cNvPr id="4" name="Slide Number Placeholder 3">
            <a:extLst>
              <a:ext uri="{FF2B5EF4-FFF2-40B4-BE49-F238E27FC236}">
                <a16:creationId xmlns:a16="http://schemas.microsoft.com/office/drawing/2014/main" id="{38AA5AFD-5342-336F-002E-528749F71C0C}"/>
              </a:ext>
            </a:extLst>
          </p:cNvPr>
          <p:cNvSpPr>
            <a:spLocks noGrp="1"/>
          </p:cNvSpPr>
          <p:nvPr>
            <p:ph type="sldNum" sz="quarter" idx="5"/>
          </p:nvPr>
        </p:nvSpPr>
        <p:spPr/>
        <p:txBody>
          <a:bodyPr/>
          <a:lstStyle/>
          <a:p>
            <a:fld id="{3EDCC7DD-EEB3-4032-882E-845291648C0B}" type="slidenum">
              <a:rPr lang="en-US" smtClean="0"/>
              <a:t>25</a:t>
            </a:fld>
            <a:endParaRPr lang="en-US"/>
          </a:p>
        </p:txBody>
      </p:sp>
    </p:spTree>
    <p:extLst>
      <p:ext uri="{BB962C8B-B14F-4D97-AF65-F5344CB8AC3E}">
        <p14:creationId xmlns:p14="http://schemas.microsoft.com/office/powerpoint/2010/main" val="3977565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8EB11-9F7E-0057-3DF3-FD00040030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68CCDD-F9A9-1224-9892-59CC83B143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93677-65BD-E2CF-6386-3765E458FAB2}"/>
              </a:ext>
            </a:extLst>
          </p:cNvPr>
          <p:cNvSpPr>
            <a:spLocks noGrp="1"/>
          </p:cNvSpPr>
          <p:nvPr>
            <p:ph type="body" idx="1"/>
          </p:nvPr>
        </p:nvSpPr>
        <p:spPr/>
        <p:txBody>
          <a:bodyPr/>
          <a:lstStyle/>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The final case I’ll discuss today is </a:t>
            </a:r>
            <a:r>
              <a:rPr lang="en-US" sz="1200" dirty="0" err="1">
                <a:latin typeface="Lato" panose="020F0502020204030203" pitchFamily="34" charset="0"/>
                <a:ea typeface="Lato" panose="020F0502020204030203" pitchFamily="34" charset="0"/>
                <a:cs typeface="Lato" panose="020F0502020204030203" pitchFamily="34" charset="0"/>
              </a:rPr>
              <a:t>Claugus</a:t>
            </a:r>
            <a:r>
              <a:rPr lang="en-US" sz="1200" dirty="0">
                <a:latin typeface="Lato" panose="020F0502020204030203" pitchFamily="34" charset="0"/>
                <a:ea typeface="Lato" panose="020F0502020204030203" pitchFamily="34" charset="0"/>
                <a:cs typeface="Lato" panose="020F0502020204030203" pitchFamily="34" charset="0"/>
              </a:rPr>
              <a:t> Family Farm &amp; Forests v. Piatt, again out of the Seventh Appellate District</a:t>
            </a:r>
          </a:p>
          <a:p>
            <a:pPr marL="171450" indent="-171450">
              <a:buFont typeface="Arial" panose="020B0604020202020204" pitchFamily="34" charset="0"/>
              <a:buChar char="•"/>
            </a:pPr>
            <a:endParaRPr lang="en-US" sz="1200"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Here, we have a 1900 Royalty Deed which conveyed, quote, “unto J.T. Craig 3/4 and M.F. Piatt the 1/4 part of the one-half part of their royalties of all the oil and gas. . . .”</a:t>
            </a:r>
          </a:p>
          <a:p>
            <a:pPr marL="171450" indent="-171450">
              <a:buFont typeface="Arial" panose="020B0604020202020204" pitchFamily="34" charset="0"/>
              <a:buChar char="•"/>
            </a:pPr>
            <a:endParaRPr lang="en-US" sz="1200"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In the subsequent chain of title, we have multiple estates filed after the root of title concerning the heirs of J.T. Craig, but we do not have any estates filed for the heirs of M.F. Piatt</a:t>
            </a:r>
          </a:p>
          <a:p>
            <a:pPr marL="171450" indent="-171450">
              <a:buFont typeface="Arial" panose="020B0604020202020204" pitchFamily="34" charset="0"/>
              <a:buChar char="•"/>
            </a:pPr>
            <a:endParaRPr lang="en-US" sz="1200"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As a result, the primary issue here was whether a probated Last Will and Testament containing a residuary clause constitutes a title transaction under the MTA.</a:t>
            </a:r>
          </a:p>
          <a:p>
            <a:pPr marL="0" indent="0">
              <a:buFont typeface="Arial" panose="020B0604020202020204" pitchFamily="34" charset="0"/>
              <a:buNone/>
            </a:pPr>
            <a:endParaRPr lang="en-US" sz="1200" dirty="0">
              <a:latin typeface="Lato" panose="020F0502020204030203" pitchFamily="34" charset="0"/>
              <a:ea typeface="Lato" panose="020F0502020204030203" pitchFamily="34" charset="0"/>
              <a:cs typeface="Lato" panose="020F0502020204030203" pitchFamily="34" charset="0"/>
            </a:endParaRPr>
          </a:p>
          <a:p>
            <a:pPr marL="628650" lvl="1"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I would like to note that the Seventh District did previously address this very issue in 2019 in a case called </a:t>
            </a:r>
            <a:r>
              <a:rPr lang="en-US" sz="1200" i="1" dirty="0">
                <a:latin typeface="Lato" panose="020F0502020204030203" pitchFamily="34" charset="0"/>
                <a:ea typeface="Lato" panose="020F0502020204030203" pitchFamily="34" charset="0"/>
                <a:cs typeface="Lato" panose="020F0502020204030203" pitchFamily="34" charset="0"/>
              </a:rPr>
              <a:t>Warner v. Palmer</a:t>
            </a:r>
            <a:r>
              <a:rPr lang="en-US" sz="1200" dirty="0">
                <a:latin typeface="Lato" panose="020F0502020204030203" pitchFamily="34" charset="0"/>
                <a:ea typeface="Lato" panose="020F0502020204030203" pitchFamily="34" charset="0"/>
                <a:cs typeface="Lato" panose="020F0502020204030203" pitchFamily="34" charset="0"/>
              </a:rPr>
              <a:t>, and there the court held that a probated Will recorded in the county where the property sits does constitute a title transaction under the MTA</a:t>
            </a:r>
          </a:p>
          <a:p>
            <a:pPr marL="457200" lvl="1" indent="0">
              <a:buFont typeface="Arial" panose="020B0604020202020204" pitchFamily="34" charset="0"/>
              <a:buNone/>
            </a:pPr>
            <a:endParaRPr lang="en-US" sz="1200" dirty="0">
              <a:latin typeface="Lato" panose="020F0502020204030203" pitchFamily="34" charset="0"/>
              <a:ea typeface="Lato" panose="020F0502020204030203" pitchFamily="34" charset="0"/>
              <a:cs typeface="Lato" panose="020F0502020204030203" pitchFamily="34" charset="0"/>
            </a:endParaRPr>
          </a:p>
          <a:p>
            <a:pPr marL="628650" lvl="1"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However, here, the primary argument was that the probated will was not a title transaction because it did not </a:t>
            </a:r>
            <a:r>
              <a:rPr lang="en-US" sz="1200" i="1" dirty="0">
                <a:latin typeface="Lato" panose="020F0502020204030203" pitchFamily="34" charset="0"/>
                <a:ea typeface="Lato" panose="020F0502020204030203" pitchFamily="34" charset="0"/>
                <a:cs typeface="Lato" panose="020F0502020204030203" pitchFamily="34" charset="0"/>
              </a:rPr>
              <a:t>specifically</a:t>
            </a:r>
            <a:r>
              <a:rPr lang="en-US" sz="1200" dirty="0">
                <a:latin typeface="Lato" panose="020F0502020204030203" pitchFamily="34" charset="0"/>
                <a:ea typeface="Lato" panose="020F0502020204030203" pitchFamily="34" charset="0"/>
                <a:cs typeface="Lato" panose="020F0502020204030203" pitchFamily="34" charset="0"/>
              </a:rPr>
              <a:t> identify the royalty interest as being devised</a:t>
            </a:r>
          </a:p>
          <a:p>
            <a:pPr marL="171450" indent="-171450">
              <a:buFont typeface="Arial" panose="020B0604020202020204" pitchFamily="34" charset="0"/>
              <a:buChar char="•"/>
            </a:pPr>
            <a:endParaRPr lang="en-US" sz="1200" dirty="0">
              <a:latin typeface="Lato" panose="020F0502020204030203" pitchFamily="34" charset="0"/>
              <a:ea typeface="Lato" panose="020F0502020204030203" pitchFamily="34" charset="0"/>
              <a:cs typeface="Lato" panose="020F0502020204030203" pitchFamily="34" charset="0"/>
            </a:endParaRPr>
          </a:p>
          <a:p>
            <a:pPr marL="0" indent="0">
              <a:buFont typeface="Arial" panose="020B0604020202020204" pitchFamily="34" charset="0"/>
              <a:buNone/>
            </a:pPr>
            <a:r>
              <a:rPr lang="en-US" sz="1200" b="1" dirty="0">
                <a:latin typeface="Lato" panose="020F0502020204030203" pitchFamily="34" charset="0"/>
                <a:ea typeface="Lato" panose="020F0502020204030203" pitchFamily="34" charset="0"/>
                <a:cs typeface="Lato" panose="020F0502020204030203" pitchFamily="34" charset="0"/>
              </a:rPr>
              <a:t>***NEXT SLIDE***</a:t>
            </a:r>
            <a:endParaRPr lang="en-US" b="1" dirty="0"/>
          </a:p>
        </p:txBody>
      </p:sp>
      <p:sp>
        <p:nvSpPr>
          <p:cNvPr id="4" name="Slide Number Placeholder 3">
            <a:extLst>
              <a:ext uri="{FF2B5EF4-FFF2-40B4-BE49-F238E27FC236}">
                <a16:creationId xmlns:a16="http://schemas.microsoft.com/office/drawing/2014/main" id="{21115A69-3EDA-81F2-0C88-BE49B9823C87}"/>
              </a:ext>
            </a:extLst>
          </p:cNvPr>
          <p:cNvSpPr>
            <a:spLocks noGrp="1"/>
          </p:cNvSpPr>
          <p:nvPr>
            <p:ph type="sldNum" sz="quarter" idx="5"/>
          </p:nvPr>
        </p:nvSpPr>
        <p:spPr/>
        <p:txBody>
          <a:bodyPr/>
          <a:lstStyle/>
          <a:p>
            <a:fld id="{3EDCC7DD-EEB3-4032-882E-845291648C0B}" type="slidenum">
              <a:rPr lang="en-US" smtClean="0"/>
              <a:t>26</a:t>
            </a:fld>
            <a:endParaRPr lang="en-US"/>
          </a:p>
        </p:txBody>
      </p:sp>
    </p:spTree>
    <p:extLst>
      <p:ext uri="{BB962C8B-B14F-4D97-AF65-F5344CB8AC3E}">
        <p14:creationId xmlns:p14="http://schemas.microsoft.com/office/powerpoint/2010/main" val="3882536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D159A-030D-8CC7-8CE2-9BBB130C89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F0034C-A9BD-7214-FD36-D2B7D21AE8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96C4FF-97DE-18B9-E758-60537B0020A2}"/>
              </a:ext>
            </a:extLst>
          </p:cNvPr>
          <p:cNvSpPr>
            <a:spLocks noGrp="1"/>
          </p:cNvSpPr>
          <p:nvPr>
            <p:ph type="body" idx="1"/>
          </p:nvPr>
        </p:nvSpPr>
        <p:spPr/>
        <p:txBody>
          <a:bodyPr/>
          <a:lstStyle/>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And in case you aren’t familiar with what we’re talking about when we say residuary clause, this is essentially a catchall clause in a person’s Will that specifies how any remaining assets, which were not specified elsewhere, should be distributed</a:t>
            </a:r>
          </a:p>
          <a:p>
            <a:pPr marL="171450" indent="-171450">
              <a:buFont typeface="Arial" panose="020B0604020202020204" pitchFamily="34" charset="0"/>
              <a:buChar char="•"/>
            </a:pPr>
            <a:endParaRPr lang="en-US" sz="1200"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So, as you can see in the example here, these clauses are obviously typically quite broad because they’re just trying to ensure no assets get left behind</a:t>
            </a:r>
          </a:p>
          <a:p>
            <a:pPr marL="171450" indent="-171450">
              <a:buFont typeface="Arial" panose="020B0604020202020204" pitchFamily="34" charset="0"/>
              <a:buChar char="•"/>
            </a:pPr>
            <a:endParaRPr lang="en-US" sz="1200" dirty="0">
              <a:latin typeface="Lato" panose="020F0502020204030203" pitchFamily="34" charset="0"/>
              <a:ea typeface="Lato" panose="020F0502020204030203" pitchFamily="34" charset="0"/>
              <a:cs typeface="Lato" panose="020F0502020204030203" pitchFamily="34" charset="0"/>
            </a:endParaRPr>
          </a:p>
          <a:p>
            <a:pPr marL="0" indent="0">
              <a:buFont typeface="Arial" panose="020B0604020202020204" pitchFamily="34" charset="0"/>
              <a:buNone/>
            </a:pPr>
            <a:r>
              <a:rPr lang="en-US" sz="1200" b="1" dirty="0">
                <a:latin typeface="Lato" panose="020F0502020204030203" pitchFamily="34" charset="0"/>
                <a:ea typeface="Lato" panose="020F0502020204030203" pitchFamily="34" charset="0"/>
                <a:cs typeface="Lato" panose="020F0502020204030203" pitchFamily="34" charset="0"/>
              </a:rPr>
              <a:t>***NEXT SLIDE***</a:t>
            </a:r>
            <a:endParaRPr lang="en-US" b="1" dirty="0"/>
          </a:p>
        </p:txBody>
      </p:sp>
      <p:sp>
        <p:nvSpPr>
          <p:cNvPr id="4" name="Slide Number Placeholder 3">
            <a:extLst>
              <a:ext uri="{FF2B5EF4-FFF2-40B4-BE49-F238E27FC236}">
                <a16:creationId xmlns:a16="http://schemas.microsoft.com/office/drawing/2014/main" id="{AC85C97D-F49D-67D9-72EC-341310FE4A1E}"/>
              </a:ext>
            </a:extLst>
          </p:cNvPr>
          <p:cNvSpPr>
            <a:spLocks noGrp="1"/>
          </p:cNvSpPr>
          <p:nvPr>
            <p:ph type="sldNum" sz="quarter" idx="5"/>
          </p:nvPr>
        </p:nvSpPr>
        <p:spPr/>
        <p:txBody>
          <a:bodyPr/>
          <a:lstStyle/>
          <a:p>
            <a:fld id="{3EDCC7DD-EEB3-4032-882E-845291648C0B}" type="slidenum">
              <a:rPr lang="en-US" smtClean="0"/>
              <a:t>27</a:t>
            </a:fld>
            <a:endParaRPr lang="en-US"/>
          </a:p>
        </p:txBody>
      </p:sp>
    </p:spTree>
    <p:extLst>
      <p:ext uri="{BB962C8B-B14F-4D97-AF65-F5344CB8AC3E}">
        <p14:creationId xmlns:p14="http://schemas.microsoft.com/office/powerpoint/2010/main" val="1956314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B19D8-42D5-25BE-3BA2-D90FD04EF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A399A9-BB02-6880-6BDF-6ED00D8442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DBD990-4E2F-CE4D-4321-BA0446FEBAC0}"/>
              </a:ext>
            </a:extLst>
          </p:cNvPr>
          <p:cNvSpPr>
            <a:spLocks noGrp="1"/>
          </p:cNvSpPr>
          <p:nvPr>
            <p:ph type="body" idx="1"/>
          </p:nvPr>
        </p:nvSpPr>
        <p:spPr/>
        <p:txBody>
          <a:bodyPr/>
          <a:lstStyle/>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Ultimately, the Court here rejected the argument that a broad residuary clause does not constitute a title transaction under the MTA, and therefore reaffirmed their holding in </a:t>
            </a:r>
            <a:r>
              <a:rPr lang="en-US" sz="1200" i="1" dirty="0">
                <a:latin typeface="Lato" panose="020F0502020204030203" pitchFamily="34" charset="0"/>
                <a:ea typeface="Lato" panose="020F0502020204030203" pitchFamily="34" charset="0"/>
                <a:cs typeface="Lato" panose="020F0502020204030203" pitchFamily="34" charset="0"/>
              </a:rPr>
              <a:t>Warner v. Palmer </a:t>
            </a:r>
            <a:endParaRPr lang="en-US" sz="1200"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endParaRPr lang="en-US" sz="1200"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Something important to note here is that because only the J.T. Craig ¾ interest had probated wills filed after the root of title, only that portion of the severed interest was preserved from extinguishment under the MTA.</a:t>
            </a:r>
          </a:p>
          <a:p>
            <a:pPr marL="171450" indent="-171450">
              <a:buFont typeface="Arial" panose="020B0604020202020204" pitchFamily="34" charset="0"/>
              <a:buChar char="•"/>
            </a:pPr>
            <a:endParaRPr lang="en-US" sz="1200"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The Court specifically noted that preservation of the ¾ J.T. Craig interest could not also serve to preserve the M.F. Piatt interest, because these were separate and distinct royalty interests and not fractional interests arising from the same interest</a:t>
            </a:r>
          </a:p>
          <a:p>
            <a:pPr marL="171450" indent="-171450">
              <a:buFont typeface="Arial" panose="020B0604020202020204" pitchFamily="34" charset="0"/>
              <a:buChar char="•"/>
            </a:pPr>
            <a:endParaRPr lang="en-US" sz="1200" dirty="0">
              <a:latin typeface="Lato" panose="020F0502020204030203" pitchFamily="34" charset="0"/>
              <a:ea typeface="Lato" panose="020F0502020204030203" pitchFamily="34" charset="0"/>
              <a:cs typeface="Lato" panose="020F0502020204030203" pitchFamily="34" charset="0"/>
            </a:endParaRPr>
          </a:p>
          <a:p>
            <a:pPr marL="0" indent="0">
              <a:buFont typeface="Arial" panose="020B0604020202020204" pitchFamily="34" charset="0"/>
              <a:buNone/>
            </a:pPr>
            <a:r>
              <a:rPr lang="en-US" sz="1200" b="1" dirty="0">
                <a:latin typeface="Lato" panose="020F0502020204030203" pitchFamily="34" charset="0"/>
                <a:ea typeface="Lato" panose="020F0502020204030203" pitchFamily="34" charset="0"/>
                <a:cs typeface="Lato" panose="020F0502020204030203" pitchFamily="34" charset="0"/>
              </a:rPr>
              <a:t>***NEXT SLIDE***</a:t>
            </a:r>
          </a:p>
        </p:txBody>
      </p:sp>
      <p:sp>
        <p:nvSpPr>
          <p:cNvPr id="4" name="Slide Number Placeholder 3">
            <a:extLst>
              <a:ext uri="{FF2B5EF4-FFF2-40B4-BE49-F238E27FC236}">
                <a16:creationId xmlns:a16="http://schemas.microsoft.com/office/drawing/2014/main" id="{ECDC7630-BD37-08A1-0548-4C27A3C43ADB}"/>
              </a:ext>
            </a:extLst>
          </p:cNvPr>
          <p:cNvSpPr>
            <a:spLocks noGrp="1"/>
          </p:cNvSpPr>
          <p:nvPr>
            <p:ph type="sldNum" sz="quarter" idx="5"/>
          </p:nvPr>
        </p:nvSpPr>
        <p:spPr/>
        <p:txBody>
          <a:bodyPr/>
          <a:lstStyle/>
          <a:p>
            <a:fld id="{3EDCC7DD-EEB3-4032-882E-845291648C0B}" type="slidenum">
              <a:rPr lang="en-US" smtClean="0"/>
              <a:t>28</a:t>
            </a:fld>
            <a:endParaRPr lang="en-US"/>
          </a:p>
        </p:txBody>
      </p:sp>
    </p:spTree>
    <p:extLst>
      <p:ext uri="{BB962C8B-B14F-4D97-AF65-F5344CB8AC3E}">
        <p14:creationId xmlns:p14="http://schemas.microsoft.com/office/powerpoint/2010/main" val="1703786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1ABAC-0834-9532-846B-66DDF78DF5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B2DC14-B959-FF5E-A0D4-179A5C355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519EEF-C103-D71B-6C8D-91C6A1B19470}"/>
              </a:ext>
            </a:extLst>
          </p:cNvPr>
          <p:cNvSpPr>
            <a:spLocks noGrp="1"/>
          </p:cNvSpPr>
          <p:nvPr>
            <p:ph type="body" idx="1"/>
          </p:nvPr>
        </p:nvSpPr>
        <p:spPr/>
        <p:txBody>
          <a:bodyPr/>
          <a:lstStyle/>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As a result, this leaves open the possibility for title transactions concerning one fractional mineral interest owner to preserve the entirety of that interest, regardless of how many fractional owners there are</a:t>
            </a:r>
          </a:p>
          <a:p>
            <a:pPr marL="171450" indent="-171450">
              <a:buFont typeface="Arial" panose="020B0604020202020204" pitchFamily="34" charset="0"/>
              <a:buChar char="•"/>
            </a:pPr>
            <a:endParaRPr lang="en-US" sz="1200"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And, finally, as noted previously, this case reaffirms that so long as there is a probated will filed in the county where the property sits, this will constitute a title transaction under the MTA, but a probated will without a residuary clause will not</a:t>
            </a:r>
          </a:p>
          <a:p>
            <a:pPr marL="171450" indent="-171450">
              <a:buFont typeface="Arial" panose="020B0604020202020204" pitchFamily="34" charset="0"/>
              <a:buChar char="•"/>
            </a:pPr>
            <a:endParaRPr lang="en-US" sz="1200"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r>
              <a:rPr lang="en-US" sz="1200" b="1" dirty="0">
                <a:latin typeface="Lato" panose="020F0502020204030203" pitchFamily="34" charset="0"/>
                <a:ea typeface="Lato" panose="020F0502020204030203" pitchFamily="34" charset="0"/>
                <a:cs typeface="Lato" panose="020F0502020204030203" pitchFamily="34" charset="0"/>
              </a:rPr>
              <a:t>And now, with that, I will turn it over to Chris to take us through our final topic.</a:t>
            </a:r>
            <a:endParaRPr lang="en-US" b="1" dirty="0"/>
          </a:p>
        </p:txBody>
      </p:sp>
      <p:sp>
        <p:nvSpPr>
          <p:cNvPr id="4" name="Slide Number Placeholder 3">
            <a:extLst>
              <a:ext uri="{FF2B5EF4-FFF2-40B4-BE49-F238E27FC236}">
                <a16:creationId xmlns:a16="http://schemas.microsoft.com/office/drawing/2014/main" id="{E03AC2DC-8680-9582-6498-22619B479047}"/>
              </a:ext>
            </a:extLst>
          </p:cNvPr>
          <p:cNvSpPr>
            <a:spLocks noGrp="1"/>
          </p:cNvSpPr>
          <p:nvPr>
            <p:ph type="sldNum" sz="quarter" idx="5"/>
          </p:nvPr>
        </p:nvSpPr>
        <p:spPr/>
        <p:txBody>
          <a:bodyPr/>
          <a:lstStyle/>
          <a:p>
            <a:fld id="{3EDCC7DD-EEB3-4032-882E-845291648C0B}" type="slidenum">
              <a:rPr lang="en-US" smtClean="0"/>
              <a:t>29</a:t>
            </a:fld>
            <a:endParaRPr lang="en-US"/>
          </a:p>
        </p:txBody>
      </p:sp>
    </p:spTree>
    <p:extLst>
      <p:ext uri="{BB962C8B-B14F-4D97-AF65-F5344CB8AC3E}">
        <p14:creationId xmlns:p14="http://schemas.microsoft.com/office/powerpoint/2010/main" val="2564019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8C098-ADD2-41AF-8922-BF17A5ACC6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42C719-177B-9B20-5A4C-00CBD3D53B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F7BEA5-83B1-0396-1DC4-F1459D34AD6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FFB0E88-BD03-837E-321F-424E1C77C48E}"/>
              </a:ext>
            </a:extLst>
          </p:cNvPr>
          <p:cNvSpPr>
            <a:spLocks noGrp="1"/>
          </p:cNvSpPr>
          <p:nvPr>
            <p:ph type="sldNum" sz="quarter" idx="5"/>
          </p:nvPr>
        </p:nvSpPr>
        <p:spPr/>
        <p:txBody>
          <a:bodyPr/>
          <a:lstStyle/>
          <a:p>
            <a:fld id="{3EDCC7DD-EEB3-4032-882E-845291648C0B}" type="slidenum">
              <a:rPr lang="en-US" smtClean="0"/>
              <a:t>31</a:t>
            </a:fld>
            <a:endParaRPr lang="en-US"/>
          </a:p>
        </p:txBody>
      </p:sp>
    </p:spTree>
    <p:extLst>
      <p:ext uri="{BB962C8B-B14F-4D97-AF65-F5344CB8AC3E}">
        <p14:creationId xmlns:p14="http://schemas.microsoft.com/office/powerpoint/2010/main" val="996534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0A7F1-C005-EDC1-4ABB-49B4D363F4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F553C0-D888-04F1-B829-71AC02F036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9416A1-3BE2-3A8A-C75D-CD0F9C5640A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4E32EF9E-8BFB-9D9D-25FD-0637DE7AF88B}"/>
              </a:ext>
            </a:extLst>
          </p:cNvPr>
          <p:cNvSpPr>
            <a:spLocks noGrp="1"/>
          </p:cNvSpPr>
          <p:nvPr>
            <p:ph type="sldNum" sz="quarter" idx="5"/>
          </p:nvPr>
        </p:nvSpPr>
        <p:spPr/>
        <p:txBody>
          <a:bodyPr/>
          <a:lstStyle/>
          <a:p>
            <a:fld id="{3EDCC7DD-EEB3-4032-882E-845291648C0B}" type="slidenum">
              <a:rPr lang="en-US" smtClean="0"/>
              <a:t>32</a:t>
            </a:fld>
            <a:endParaRPr lang="en-US"/>
          </a:p>
        </p:txBody>
      </p:sp>
    </p:spTree>
    <p:extLst>
      <p:ext uri="{BB962C8B-B14F-4D97-AF65-F5344CB8AC3E}">
        <p14:creationId xmlns:p14="http://schemas.microsoft.com/office/powerpoint/2010/main" val="2541728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55F51-89D8-3F03-7AA9-3B528C11F6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C31D1F-6386-E7A5-DAE9-6E3957993E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157D5D-18E6-10A4-952D-D8ED249157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7E52C16-C20B-069B-BD77-D694B85BE05A}"/>
              </a:ext>
            </a:extLst>
          </p:cNvPr>
          <p:cNvSpPr>
            <a:spLocks noGrp="1"/>
          </p:cNvSpPr>
          <p:nvPr>
            <p:ph type="sldNum" sz="quarter" idx="5"/>
          </p:nvPr>
        </p:nvSpPr>
        <p:spPr/>
        <p:txBody>
          <a:bodyPr/>
          <a:lstStyle/>
          <a:p>
            <a:fld id="{3EDCC7DD-EEB3-4032-882E-845291648C0B}" type="slidenum">
              <a:rPr lang="en-US" smtClean="0"/>
              <a:t>33</a:t>
            </a:fld>
            <a:endParaRPr lang="en-US"/>
          </a:p>
        </p:txBody>
      </p:sp>
    </p:spTree>
    <p:extLst>
      <p:ext uri="{BB962C8B-B14F-4D97-AF65-F5344CB8AC3E}">
        <p14:creationId xmlns:p14="http://schemas.microsoft.com/office/powerpoint/2010/main" val="2088749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90613-B06A-F183-4F2B-2BB98AA36E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301E23-AF92-14FD-F75D-2462B0C820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E5F1A7-4A2B-EADC-A3D0-5A6B70D3112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A2E71C7-3B32-F5AF-9F78-55384130538E}"/>
              </a:ext>
            </a:extLst>
          </p:cNvPr>
          <p:cNvSpPr>
            <a:spLocks noGrp="1"/>
          </p:cNvSpPr>
          <p:nvPr>
            <p:ph type="sldNum" sz="quarter" idx="5"/>
          </p:nvPr>
        </p:nvSpPr>
        <p:spPr/>
        <p:txBody>
          <a:bodyPr/>
          <a:lstStyle/>
          <a:p>
            <a:fld id="{3EDCC7DD-EEB3-4032-882E-845291648C0B}" type="slidenum">
              <a:rPr lang="en-US" smtClean="0"/>
              <a:t>34</a:t>
            </a:fld>
            <a:endParaRPr lang="en-US"/>
          </a:p>
        </p:txBody>
      </p:sp>
    </p:spTree>
    <p:extLst>
      <p:ext uri="{BB962C8B-B14F-4D97-AF65-F5344CB8AC3E}">
        <p14:creationId xmlns:p14="http://schemas.microsoft.com/office/powerpoint/2010/main" val="1398217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DB8EC-F618-C78C-C290-FA5CE8212A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EA487-454F-0ED0-E24B-29423DA65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EA76B1-6071-BC74-B769-32B28DBCC66C}"/>
              </a:ext>
            </a:extLst>
          </p:cNvPr>
          <p:cNvSpPr>
            <a:spLocks noGrp="1"/>
          </p:cNvSpPr>
          <p:nvPr>
            <p:ph type="body" idx="1"/>
          </p:nvPr>
        </p:nvSpPr>
        <p:spPr/>
        <p:txBody>
          <a:bodyPr/>
          <a:lstStyle/>
          <a:p>
            <a:pPr marL="171450" indent="-171450">
              <a:buFont typeface="Arial" panose="020B0604020202020204" pitchFamily="34" charset="0"/>
              <a:buChar char="•"/>
            </a:pPr>
            <a:r>
              <a:rPr lang="en-US" dirty="0"/>
              <a:t>As it relates to instrument interpretation, I think it makes sense to begin with Ohio’s statutory presumption for interpreting conveyances.</a:t>
            </a:r>
          </a:p>
          <a:p>
            <a:pPr marL="171450" indent="-171450">
              <a:buFont typeface="Arial" panose="020B0604020202020204" pitchFamily="34" charset="0"/>
              <a:buChar char="•"/>
            </a:pPr>
            <a:r>
              <a:rPr lang="en-US" dirty="0"/>
              <a:t>Under </a:t>
            </a:r>
            <a:r>
              <a:rPr lang="en-US" b="0" dirty="0"/>
              <a:t>R.C. § 5302.04, </a:t>
            </a:r>
            <a:r>
              <a:rPr lang="en-US" dirty="0"/>
              <a:t>Ohio law presumes that a deed includes not just the named parcel, but </a:t>
            </a:r>
            <a:r>
              <a:rPr lang="en-US" b="0" dirty="0"/>
              <a:t>all rights, easements, privileges, and appurtenances </a:t>
            </a:r>
            <a:r>
              <a:rPr lang="en-US" dirty="0"/>
              <a:t>that go with it—unless the deed says otherwise. </a:t>
            </a:r>
          </a:p>
          <a:p>
            <a:pPr marL="171450" indent="-171450">
              <a:buFont typeface="Arial" panose="020B0604020202020204" pitchFamily="34" charset="0"/>
              <a:buChar char="•"/>
            </a:pPr>
            <a:r>
              <a:rPr lang="en-US" dirty="0"/>
              <a:t>That means the drafter doesn’t need to specifically list every incidental interest, like access rights or utility easements, unless there's an intent to exclude something.</a:t>
            </a:r>
          </a:p>
          <a:p>
            <a:pPr marL="171450" indent="-171450">
              <a:buFont typeface="Arial" panose="020B0604020202020204" pitchFamily="34" charset="0"/>
              <a:buChar char="•"/>
            </a:pPr>
            <a:r>
              <a:rPr lang="en-US" dirty="0"/>
              <a:t>This is particularly relevant in oil and gas practice. If mineral rights or pipeline easements are not explicitly carved out or reserved, they travel with the surface estate by default.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Compare to Texas:</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While this slide highlights Ohio law, it’s worth noting that this is not unique to Ohio. In </a:t>
            </a:r>
            <a:r>
              <a:rPr lang="en-US" b="0" dirty="0"/>
              <a:t>Texas</a:t>
            </a:r>
            <a:r>
              <a:rPr lang="en-US" dirty="0"/>
              <a:t>, for example, there's a common-law presumption — not codified in statute — that a deed conveys the </a:t>
            </a:r>
            <a:r>
              <a:rPr lang="en-US" b="0" dirty="0"/>
              <a:t>greatest estate possible</a:t>
            </a:r>
            <a:r>
              <a:rPr lang="en-US" dirty="0"/>
              <a:t> unless limited by clear language. Ohio codified this rule back in 1965.  </a:t>
            </a:r>
          </a:p>
          <a:p>
            <a:pPr marL="171450" indent="-171450">
              <a:buFont typeface="Arial" panose="020B0604020202020204" pitchFamily="34" charset="0"/>
              <a:buChar char="•"/>
            </a:pPr>
            <a:r>
              <a:rPr lang="en-US" dirty="0"/>
              <a:t>It's a powerful statutory presumption that helps avoid piecemeal interpretations of deeds. It assumes a grantor is conveying everything they own unless they clearly say otherwise — whether we’re talking about the surface estate, the mineral estate, or both.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becomes especially important when mineral rights are at stake. If a grantor wants to reserve oil and gas interests, they must do so </a:t>
            </a:r>
            <a:r>
              <a:rPr lang="en-US" b="0" dirty="0"/>
              <a:t>expressly</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key takeaway for practitioners: when drafting, be explicit; when interpreting, start from the presumption that the whole interest was conveyed unless something in the four corners of the deed clearly shows a lesser intent.</a:t>
            </a:r>
          </a:p>
        </p:txBody>
      </p:sp>
      <p:sp>
        <p:nvSpPr>
          <p:cNvPr id="4" name="Slide Number Placeholder 3">
            <a:extLst>
              <a:ext uri="{FF2B5EF4-FFF2-40B4-BE49-F238E27FC236}">
                <a16:creationId xmlns:a16="http://schemas.microsoft.com/office/drawing/2014/main" id="{60AFD996-027E-81BB-0DEB-45EFD22E29B5}"/>
              </a:ext>
            </a:extLst>
          </p:cNvPr>
          <p:cNvSpPr>
            <a:spLocks noGrp="1"/>
          </p:cNvSpPr>
          <p:nvPr>
            <p:ph type="sldNum" sz="quarter" idx="5"/>
          </p:nvPr>
        </p:nvSpPr>
        <p:spPr/>
        <p:txBody>
          <a:bodyPr/>
          <a:lstStyle/>
          <a:p>
            <a:fld id="{3EDCC7DD-EEB3-4032-882E-845291648C0B}" type="slidenum">
              <a:rPr lang="en-US" smtClean="0"/>
              <a:t>5</a:t>
            </a:fld>
            <a:endParaRPr lang="en-US"/>
          </a:p>
        </p:txBody>
      </p:sp>
    </p:spTree>
    <p:extLst>
      <p:ext uri="{BB962C8B-B14F-4D97-AF65-F5344CB8AC3E}">
        <p14:creationId xmlns:p14="http://schemas.microsoft.com/office/powerpoint/2010/main" val="5686180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D37EA-E974-B47E-32F8-2D5271A52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26F5D-ECBC-1A76-7316-DE18D5FB48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45FF85-854C-EDA7-639F-E443941E1DC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BBD1F57-0AB2-A6BF-A85D-F1573C07A1DD}"/>
              </a:ext>
            </a:extLst>
          </p:cNvPr>
          <p:cNvSpPr>
            <a:spLocks noGrp="1"/>
          </p:cNvSpPr>
          <p:nvPr>
            <p:ph type="sldNum" sz="quarter" idx="5"/>
          </p:nvPr>
        </p:nvSpPr>
        <p:spPr/>
        <p:txBody>
          <a:bodyPr/>
          <a:lstStyle/>
          <a:p>
            <a:fld id="{3EDCC7DD-EEB3-4032-882E-845291648C0B}" type="slidenum">
              <a:rPr lang="en-US" smtClean="0"/>
              <a:t>35</a:t>
            </a:fld>
            <a:endParaRPr lang="en-US"/>
          </a:p>
        </p:txBody>
      </p:sp>
    </p:spTree>
    <p:extLst>
      <p:ext uri="{BB962C8B-B14F-4D97-AF65-F5344CB8AC3E}">
        <p14:creationId xmlns:p14="http://schemas.microsoft.com/office/powerpoint/2010/main" val="3157783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AFA86-B619-BF98-6011-69D5878CF8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2BA0F8-6E56-1F8A-C14B-D6700B6B20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7F7E49-2D8C-3148-8D31-08C01E65FC3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FE49CF7-DA86-4741-AC6A-09A327B40EBD}"/>
              </a:ext>
            </a:extLst>
          </p:cNvPr>
          <p:cNvSpPr>
            <a:spLocks noGrp="1"/>
          </p:cNvSpPr>
          <p:nvPr>
            <p:ph type="sldNum" sz="quarter" idx="5"/>
          </p:nvPr>
        </p:nvSpPr>
        <p:spPr/>
        <p:txBody>
          <a:bodyPr/>
          <a:lstStyle/>
          <a:p>
            <a:fld id="{3EDCC7DD-EEB3-4032-882E-845291648C0B}" type="slidenum">
              <a:rPr lang="en-US" smtClean="0"/>
              <a:t>36</a:t>
            </a:fld>
            <a:endParaRPr lang="en-US"/>
          </a:p>
        </p:txBody>
      </p:sp>
    </p:spTree>
    <p:extLst>
      <p:ext uri="{BB962C8B-B14F-4D97-AF65-F5344CB8AC3E}">
        <p14:creationId xmlns:p14="http://schemas.microsoft.com/office/powerpoint/2010/main" val="1700348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1E4A5-FAB1-6B7A-0DB4-68D8AA9A24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12A629-0DCD-F445-A1E7-477CF6132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27AC50-BE47-10E9-58F6-038BCC91D270}"/>
              </a:ext>
            </a:extLst>
          </p:cNvPr>
          <p:cNvSpPr>
            <a:spLocks noGrp="1"/>
          </p:cNvSpPr>
          <p:nvPr>
            <p:ph type="body" idx="1"/>
          </p:nvPr>
        </p:nvSpPr>
        <p:spPr/>
        <p:txBody>
          <a:bodyPr/>
          <a:lstStyle/>
          <a:p>
            <a:pPr>
              <a:buNone/>
            </a:pPr>
            <a:r>
              <a:rPr lang="en-US" b="0" dirty="0"/>
              <a:t> Now let’s take a look two recent Federal appellate cases that interpreted Ohio Law. The first is the Long Point Energy Case. </a:t>
            </a:r>
          </a:p>
          <a:p>
            <a:pPr>
              <a:buNone/>
            </a:pPr>
            <a:endParaRPr lang="en-US" b="0" dirty="0"/>
          </a:p>
          <a:p>
            <a:pPr>
              <a:buNone/>
            </a:pPr>
            <a:r>
              <a:rPr lang="en-US" b="1" dirty="0"/>
              <a:t>Read Slide </a:t>
            </a:r>
          </a:p>
          <a:p>
            <a:pPr>
              <a:buNone/>
            </a:pPr>
            <a:br>
              <a:rPr lang="en-US" b="1" dirty="0"/>
            </a:br>
            <a:r>
              <a:rPr lang="en-US" b="1" dirty="0"/>
              <a:t>Reasoning:</a:t>
            </a:r>
            <a:endParaRPr lang="en-US" dirty="0"/>
          </a:p>
          <a:p>
            <a:pPr marL="171450" indent="-171450" algn="l">
              <a:buFont typeface="Arial" panose="020B0604020202020204" pitchFamily="34" charset="0"/>
              <a:buChar char="•"/>
            </a:pPr>
            <a:r>
              <a:rPr lang="en-US" dirty="0"/>
              <a:t>The court emphasized that the </a:t>
            </a:r>
            <a:r>
              <a:rPr lang="en-US" sz="1800" b="0" i="0" u="none" strike="noStrike" baseline="0" dirty="0">
                <a:latin typeface="Times New Roman" panose="02020603050405020304" pitchFamily="18" charset="0"/>
              </a:rPr>
              <a:t>exception of </a:t>
            </a:r>
            <a:r>
              <a:rPr lang="en-US" sz="1800" b="1" i="1" u="none" strike="noStrike" baseline="0" dirty="0">
                <a:latin typeface="Times New Roman" panose="02020603050405020304" pitchFamily="18" charset="0"/>
              </a:rPr>
              <a:t>oil-and-gas </a:t>
            </a:r>
            <a:r>
              <a:rPr lang="en-US" sz="1800" b="0" i="0" u="none" strike="noStrike" baseline="0" dirty="0">
                <a:latin typeface="Times New Roman" panose="02020603050405020304" pitchFamily="18" charset="0"/>
              </a:rPr>
              <a:t>rights comes in the </a:t>
            </a:r>
            <a:r>
              <a:rPr lang="en-US" sz="1800" b="0" i="1" u="none" strike="noStrike" baseline="0" dirty="0">
                <a:latin typeface="Times New Roman" panose="02020603050405020304" pitchFamily="18" charset="0"/>
              </a:rPr>
              <a:t>very same sentence </a:t>
            </a:r>
            <a:r>
              <a:rPr lang="en-US" sz="1800" b="0" i="0" u="none" strike="noStrike" baseline="0" dirty="0">
                <a:latin typeface="Times New Roman" panose="02020603050405020304" pitchFamily="18" charset="0"/>
              </a:rPr>
              <a:t>as its exception of a right of way to Belmont Electric.</a:t>
            </a:r>
            <a:endParaRPr lang="en-US" dirty="0"/>
          </a:p>
          <a:p>
            <a:pPr marL="171450" indent="-171450" algn="l">
              <a:buFont typeface="Arial" panose="020B0604020202020204" pitchFamily="34" charset="0"/>
              <a:buChar char="•"/>
            </a:pPr>
            <a:r>
              <a:rPr lang="en-US" dirty="0"/>
              <a:t>Thus, to understand what the exception meant, the 1948 Deed and the Belmont easement must be “read together.” </a:t>
            </a:r>
          </a:p>
          <a:p>
            <a:pPr marL="171450" indent="-171450" algn="l">
              <a:buFont typeface="Arial" panose="020B0604020202020204" pitchFamily="34" charset="0"/>
              <a:buChar char="•"/>
            </a:pPr>
            <a:r>
              <a:rPr lang="en-US" dirty="0"/>
              <a:t>Doing this does NOT amount to consideration of “extrinsic evidence” because it was incorporated by reference and therefore becomes part of it. </a:t>
            </a:r>
          </a:p>
          <a:p>
            <a:pPr algn="l"/>
            <a:endParaRPr lang="en-US" dirty="0"/>
          </a:p>
          <a:p>
            <a:pPr>
              <a:buFont typeface="Arial" panose="020B0604020202020204" pitchFamily="34" charset="0"/>
              <a:buChar char="•"/>
            </a:pPr>
            <a:r>
              <a:rPr lang="en-US" dirty="0"/>
              <a:t>When you look at the Belmont Electric right-of-way—it applied to all the acreage, including the 165-acre tract—which serves as evidence that the reservation language wasn't limited to the 80-acre tract.</a:t>
            </a:r>
          </a:p>
          <a:p>
            <a:pPr>
              <a:buFont typeface="Arial" panose="020B0604020202020204" pitchFamily="34" charset="0"/>
              <a:buChar char="•"/>
            </a:pPr>
            <a:r>
              <a:rPr lang="en-US" dirty="0"/>
              <a:t>The court found no textual basis to restrict the oil and gas reservation only to the second tract.</a:t>
            </a:r>
          </a:p>
          <a:p>
            <a:pPr>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Significance:</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The opinion underscores Ohio’s principle that deeds must be interpreted with reference to context and prior instruments when appropriate.</a:t>
            </a:r>
          </a:p>
          <a:p>
            <a:pPr>
              <a:buFont typeface="Arial" panose="020B0604020202020204" pitchFamily="34" charset="0"/>
              <a:buChar char="•"/>
            </a:pPr>
            <a:r>
              <a:rPr lang="en-US" dirty="0"/>
              <a:t>It rejects segmented readings of deed language where a broader interpretation is supported.</a:t>
            </a:r>
          </a:p>
          <a:p>
            <a:pPr>
              <a:buFont typeface="Arial" panose="020B0604020202020204" pitchFamily="34" charset="0"/>
              <a:buChar char="•"/>
            </a:pPr>
            <a:r>
              <a:rPr lang="en-US" dirty="0"/>
              <a:t>This case is a cautionary tale for drafting deeds with multiple tract descriptions—placement and clarity of reservations are critical.</a:t>
            </a:r>
            <a:br>
              <a:rPr lang="en-US" dirty="0"/>
            </a:br>
            <a:br>
              <a:rPr lang="en-US" dirty="0"/>
            </a:br>
            <a:r>
              <a:rPr lang="en-US" b="1" dirty="0"/>
              <a:t>Note: Federal case </a:t>
            </a:r>
          </a:p>
          <a:p>
            <a:pPr>
              <a:buFont typeface="Arial" panose="020B0604020202020204" pitchFamily="34" charset="0"/>
              <a:buChar char="•"/>
            </a:pPr>
            <a:r>
              <a:rPr lang="en-US" dirty="0"/>
              <a:t>Although this was an unpublished federal appellate court case, it does interpret Ohio state law. </a:t>
            </a:r>
          </a:p>
          <a:p>
            <a:pPr>
              <a:buFont typeface="Arial" panose="020B0604020202020204" pitchFamily="34" charset="0"/>
              <a:buChar char="•"/>
            </a:pPr>
            <a:r>
              <a:rPr lang="en-US" dirty="0"/>
              <a:t>And so, Ohio state courts may consider this decision as persuasive authority.</a:t>
            </a:r>
          </a:p>
        </p:txBody>
      </p:sp>
      <p:sp>
        <p:nvSpPr>
          <p:cNvPr id="4" name="Slide Number Placeholder 3">
            <a:extLst>
              <a:ext uri="{FF2B5EF4-FFF2-40B4-BE49-F238E27FC236}">
                <a16:creationId xmlns:a16="http://schemas.microsoft.com/office/drawing/2014/main" id="{75B338AB-04E3-1031-E77B-0D97E21614E4}"/>
              </a:ext>
            </a:extLst>
          </p:cNvPr>
          <p:cNvSpPr>
            <a:spLocks noGrp="1"/>
          </p:cNvSpPr>
          <p:nvPr>
            <p:ph type="sldNum" sz="quarter" idx="5"/>
          </p:nvPr>
        </p:nvSpPr>
        <p:spPr/>
        <p:txBody>
          <a:bodyPr/>
          <a:lstStyle/>
          <a:p>
            <a:fld id="{3EDCC7DD-EEB3-4032-882E-845291648C0B}" type="slidenum">
              <a:rPr lang="en-US" smtClean="0"/>
              <a:t>6</a:t>
            </a:fld>
            <a:endParaRPr lang="en-US"/>
          </a:p>
        </p:txBody>
      </p:sp>
    </p:spTree>
    <p:extLst>
      <p:ext uri="{BB962C8B-B14F-4D97-AF65-F5344CB8AC3E}">
        <p14:creationId xmlns:p14="http://schemas.microsoft.com/office/powerpoint/2010/main" val="3311588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E8E21-3713-F83D-C0AA-888E1622B5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E255D4-22EE-0957-33BE-513046764C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ADF2F-457A-689F-8747-A805FF539519}"/>
              </a:ext>
            </a:extLst>
          </p:cNvPr>
          <p:cNvSpPr>
            <a:spLocks noGrp="1"/>
          </p:cNvSpPr>
          <p:nvPr>
            <p:ph type="body" idx="1"/>
          </p:nvPr>
        </p:nvSpPr>
        <p:spPr/>
        <p:txBody>
          <a:bodyPr/>
          <a:lstStyle/>
          <a:p>
            <a:pPr algn="l"/>
            <a:r>
              <a:rPr lang="en-US" dirty="0"/>
              <a:t>This is the actual deed at issue in the Long Point Energy case. The court also pointed out that the “school lot exception” in the very last paragraph – just below the orange highlight - was undisputedly located in the First Tract, which that fact alone negates any inference that the exceptions in the last two paragraphs applied only to the second tract, rather than to the parcel as a while.</a:t>
            </a:r>
          </a:p>
        </p:txBody>
      </p:sp>
      <p:sp>
        <p:nvSpPr>
          <p:cNvPr id="4" name="Slide Number Placeholder 3">
            <a:extLst>
              <a:ext uri="{FF2B5EF4-FFF2-40B4-BE49-F238E27FC236}">
                <a16:creationId xmlns:a16="http://schemas.microsoft.com/office/drawing/2014/main" id="{1122BA36-B147-4065-1927-7421C5B78FFF}"/>
              </a:ext>
            </a:extLst>
          </p:cNvPr>
          <p:cNvSpPr>
            <a:spLocks noGrp="1"/>
          </p:cNvSpPr>
          <p:nvPr>
            <p:ph type="sldNum" sz="quarter" idx="5"/>
          </p:nvPr>
        </p:nvSpPr>
        <p:spPr/>
        <p:txBody>
          <a:bodyPr/>
          <a:lstStyle/>
          <a:p>
            <a:fld id="{3EDCC7DD-EEB3-4032-882E-845291648C0B}" type="slidenum">
              <a:rPr lang="en-US" smtClean="0"/>
              <a:t>7</a:t>
            </a:fld>
            <a:endParaRPr lang="en-US"/>
          </a:p>
        </p:txBody>
      </p:sp>
    </p:spTree>
    <p:extLst>
      <p:ext uri="{BB962C8B-B14F-4D97-AF65-F5344CB8AC3E}">
        <p14:creationId xmlns:p14="http://schemas.microsoft.com/office/powerpoint/2010/main" val="1940492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0BBBA-041F-991D-A849-C07D792D78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4B52F-E1DF-C75A-5FA8-C6C92DED21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5B5C1-1550-14F5-FEEB-8347BD33A2AA}"/>
              </a:ext>
            </a:extLst>
          </p:cNvPr>
          <p:cNvSpPr>
            <a:spLocks noGrp="1"/>
          </p:cNvSpPr>
          <p:nvPr>
            <p:ph type="body" idx="1"/>
          </p:nvPr>
        </p:nvSpPr>
        <p:spPr/>
        <p:txBody>
          <a:bodyPr/>
          <a:lstStyle/>
          <a:p>
            <a:pPr>
              <a:buNone/>
            </a:pPr>
            <a:r>
              <a:rPr lang="en-US" b="0" i="0" dirty="0"/>
              <a:t>Next, we have the Lucky Land Case, which is another </a:t>
            </a:r>
            <a:r>
              <a:rPr lang="en-US" b="0" dirty="0"/>
              <a:t>Federal appellate case interpreting Ohio law.  </a:t>
            </a:r>
            <a:br>
              <a:rPr lang="en-US" b="1" i="0" dirty="0"/>
            </a:br>
            <a:br>
              <a:rPr lang="en-US" b="1" i="0" dirty="0"/>
            </a:br>
            <a:r>
              <a:rPr lang="en-US" b="1" i="0" dirty="0"/>
              <a:t>Facts:</a:t>
            </a:r>
            <a:endParaRPr lang="en-US" i="0" dirty="0"/>
          </a:p>
          <a:p>
            <a:pPr marL="171450" indent="-171450">
              <a:buFont typeface="Arial" panose="020B0604020202020204" pitchFamily="34" charset="0"/>
              <a:buChar char="•"/>
            </a:pPr>
            <a:r>
              <a:rPr lang="en-US" dirty="0"/>
              <a:t>In the case, Lucky Land owned 313 acres in Ohio that it had developed into a deer hunting site. </a:t>
            </a:r>
          </a:p>
          <a:p>
            <a:pPr marL="171450" indent="-171450">
              <a:buFont typeface="Arial" panose="020B0604020202020204" pitchFamily="34" charset="0"/>
              <a:buChar char="•"/>
            </a:pPr>
            <a:r>
              <a:rPr lang="en-US" sz="1200" dirty="0"/>
              <a:t>There was a prior severance that reserved "any and all oil, petroleum and natural gas" along with rights to enter the land for extraction.</a:t>
            </a:r>
            <a:endParaRPr lang="en-US" dirty="0"/>
          </a:p>
          <a:p>
            <a:pPr marL="171450" indent="-171450">
              <a:buFont typeface="Arial" panose="020B0604020202020204" pitchFamily="34" charset="0"/>
              <a:buChar char="•"/>
            </a:pPr>
            <a:r>
              <a:rPr lang="en-US" dirty="0"/>
              <a:t>The operator had leased the rights to drill for oil and gas under Lucky Land’s property.</a:t>
            </a:r>
          </a:p>
          <a:p>
            <a:pPr marL="171450" indent="-171450">
              <a:buFont typeface="Arial" panose="020B0604020202020204" pitchFamily="34" charset="0"/>
              <a:buChar char="•"/>
            </a:pPr>
            <a:r>
              <a:rPr lang="en-US" dirty="0"/>
              <a:t>The operator intended to use the surface of Lucky Land's property to drill horizontally into neighboring properties, not just to access the minerals beneath Lucky Land's own land. </a:t>
            </a:r>
          </a:p>
          <a:p>
            <a:pPr marL="171450" indent="-171450">
              <a:buFont typeface="Arial" panose="020B0604020202020204" pitchFamily="34" charset="0"/>
              <a:buChar char="•"/>
            </a:pPr>
            <a:r>
              <a:rPr lang="en-US" dirty="0"/>
              <a:t>Lucky Land objected saying this would greatly devalue its property.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t>Holding and Analysis:</a:t>
            </a:r>
            <a:endParaRPr lang="en-US" i="0" dirty="0"/>
          </a:p>
          <a:p>
            <a:pPr marL="171450" indent="-171450">
              <a:buFont typeface="Arial" panose="020B0604020202020204" pitchFamily="34" charset="0"/>
              <a:buChar char="•"/>
            </a:pPr>
            <a:r>
              <a:rPr lang="en-US" dirty="0"/>
              <a:t>The Sixth Circuit held that, under Ohio law, unless there is clear language in the deed or lease granting such rights, a mineral rights holder does NOT have the implied right to use the surface of one property to extract minerals from neighboring properties. </a:t>
            </a:r>
          </a:p>
          <a:p>
            <a:pPr marL="171450" indent="-171450">
              <a:buFont typeface="Arial" panose="020B0604020202020204" pitchFamily="34" charset="0"/>
              <a:buChar char="•"/>
            </a:pPr>
            <a:r>
              <a:rPr lang="en-US" dirty="0"/>
              <a:t>The court emphasized that the default rule in Ohio is that the rights to use the surface are limited to the development of the minerals beneath that specific tract, and any extension beyond that requires explicit permission. </a:t>
            </a:r>
          </a:p>
          <a:p>
            <a:pPr marL="171450" indent="-171450">
              <a:buFont typeface="Arial" panose="020B0604020202020204" pitchFamily="34" charset="0"/>
              <a:buChar char="•"/>
            </a:pPr>
            <a:r>
              <a:rPr lang="en-US" dirty="0"/>
              <a:t>Here, the reservation language in the </a:t>
            </a:r>
            <a:r>
              <a:rPr lang="en-US" b="0" i="0" dirty="0">
                <a:solidFill>
                  <a:srgbClr val="00172E"/>
                </a:solidFill>
                <a:effectLst/>
                <a:latin typeface="Lato" panose="020F0502020204030203" pitchFamily="34" charset="0"/>
              </a:rPr>
              <a:t>deed did not expressly grant the right to use the surface for drilling under other neighboring lands.</a:t>
            </a:r>
            <a:endParaRPr lang="en-US" dirty="0"/>
          </a:p>
        </p:txBody>
      </p:sp>
      <p:sp>
        <p:nvSpPr>
          <p:cNvPr id="4" name="Slide Number Placeholder 3">
            <a:extLst>
              <a:ext uri="{FF2B5EF4-FFF2-40B4-BE49-F238E27FC236}">
                <a16:creationId xmlns:a16="http://schemas.microsoft.com/office/drawing/2014/main" id="{88656D57-6C93-A4D2-9545-20A680C5933B}"/>
              </a:ext>
            </a:extLst>
          </p:cNvPr>
          <p:cNvSpPr>
            <a:spLocks noGrp="1"/>
          </p:cNvSpPr>
          <p:nvPr>
            <p:ph type="sldNum" sz="quarter" idx="5"/>
          </p:nvPr>
        </p:nvSpPr>
        <p:spPr/>
        <p:txBody>
          <a:bodyPr/>
          <a:lstStyle/>
          <a:p>
            <a:fld id="{3EDCC7DD-EEB3-4032-882E-845291648C0B}" type="slidenum">
              <a:rPr lang="en-US" smtClean="0"/>
              <a:t>8</a:t>
            </a:fld>
            <a:endParaRPr lang="en-US"/>
          </a:p>
        </p:txBody>
      </p:sp>
    </p:spTree>
    <p:extLst>
      <p:ext uri="{BB962C8B-B14F-4D97-AF65-F5344CB8AC3E}">
        <p14:creationId xmlns:p14="http://schemas.microsoft.com/office/powerpoint/2010/main" val="2814603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ED0DB-92EC-7C4B-010C-91FE6B41BA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DF7F62-C635-9DB0-1D13-0A4A3C618C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A96CE7-3618-244D-984A-5585E0600F68}"/>
              </a:ext>
            </a:extLst>
          </p:cNvPr>
          <p:cNvSpPr>
            <a:spLocks noGrp="1"/>
          </p:cNvSpPr>
          <p:nvPr>
            <p:ph type="body" idx="1"/>
          </p:nvPr>
        </p:nvSpPr>
        <p:spPr/>
        <p:txBody>
          <a:bodyPr/>
          <a:lstStyle/>
          <a:p>
            <a:pPr>
              <a:buNone/>
            </a:pPr>
            <a:r>
              <a:rPr lang="en-US" b="0" i="0" dirty="0"/>
              <a:t>The last case I want to cover is the Mineral Development, Inc. case., out of the Ohio Seventh Appellate District.</a:t>
            </a:r>
          </a:p>
          <a:p>
            <a:pPr>
              <a:buNone/>
            </a:pPr>
            <a:endParaRPr lang="en-US" b="0" i="0" dirty="0"/>
          </a:p>
          <a:p>
            <a:pPr>
              <a:buNone/>
            </a:pPr>
            <a:r>
              <a:rPr lang="en-US" b="1" i="0" dirty="0"/>
              <a:t>Read Slide:</a:t>
            </a:r>
          </a:p>
          <a:p>
            <a:pPr>
              <a:buNone/>
            </a:pPr>
            <a:endParaRPr lang="en-US" b="1" i="0" dirty="0"/>
          </a:p>
          <a:p>
            <a:pPr>
              <a:buNone/>
            </a:pPr>
            <a:r>
              <a:rPr lang="en-US" b="1" i="0" dirty="0"/>
              <a:t>Holding and Analysis: </a:t>
            </a:r>
            <a:endParaRPr lang="en-US" i="0" dirty="0"/>
          </a:p>
          <a:p>
            <a:pPr marL="171450" indent="-171450">
              <a:buFont typeface="Arial" panose="020B0604020202020204" pitchFamily="34" charset="0"/>
              <a:buChar char="•"/>
            </a:pPr>
            <a:r>
              <a:rPr lang="en-US" dirty="0"/>
              <a:t>This case clarifies how century-old deed language interacts with modern horizontal drilling. </a:t>
            </a:r>
          </a:p>
          <a:p>
            <a:pPr marL="171450" indent="-171450">
              <a:buFont typeface="Arial" panose="020B0604020202020204" pitchFamily="34" charset="0"/>
              <a:buChar char="•"/>
            </a:pPr>
            <a:r>
              <a:rPr lang="en-US" dirty="0"/>
              <a:t>The landowner argued that “wells drilled on these premises” must have a surface location on the property. The court rejected that narrow view, reasoning the phrase includes horizontal wells whose laterals pass under the premises.</a:t>
            </a:r>
          </a:p>
          <a:p>
            <a:pPr marL="171450" indent="-171450">
              <a:buFont typeface="Arial" panose="020B0604020202020204" pitchFamily="34" charset="0"/>
              <a:buChar char="•"/>
            </a:pPr>
            <a:r>
              <a:rPr lang="en-US" dirty="0"/>
              <a:t>Importantly, the court emphasized that:</a:t>
            </a:r>
          </a:p>
          <a:p>
            <a:pPr lvl="1">
              <a:buFont typeface="Arial" panose="020B0604020202020204" pitchFamily="34" charset="0"/>
              <a:buChar char="•"/>
            </a:pPr>
            <a:r>
              <a:rPr lang="en-US" dirty="0"/>
              <a:t>The term "on" includes subsurface entry and is not limited to surface activity.</a:t>
            </a:r>
          </a:p>
          <a:p>
            <a:pPr lvl="1">
              <a:buFont typeface="Arial" panose="020B0604020202020204" pitchFamily="34" charset="0"/>
              <a:buChar char="•"/>
            </a:pPr>
            <a:r>
              <a:rPr lang="en-US" dirty="0"/>
              <a:t>Pooling and unitization clauses in modern leases can affect rights tied to old reservations.</a:t>
            </a:r>
          </a:p>
          <a:p>
            <a:pPr lvl="1">
              <a:buFont typeface="Arial" panose="020B0604020202020204" pitchFamily="34" charset="0"/>
              <a:buChar char="•"/>
            </a:pPr>
            <a:r>
              <a:rPr lang="en-US" dirty="0"/>
              <a:t>Even one well that did not physically traverse the premises still triggered the reserved royalty interest due to pooling. </a:t>
            </a:r>
          </a:p>
          <a:p>
            <a:pPr lvl="1">
              <a:buFont typeface="Arial" panose="020B0604020202020204" pitchFamily="34" charset="0"/>
              <a:buChar char="•"/>
            </a:pPr>
            <a:r>
              <a:rPr lang="en-US" dirty="0"/>
              <a:t>By signing this lease, the landowner agreed that production anywhere in the unit would be legally treated as production “on” the premises for royalty purposes.</a:t>
            </a:r>
          </a:p>
          <a:p>
            <a:pPr lvl="1">
              <a:buFont typeface="Arial" panose="020B0604020202020204" pitchFamily="34" charset="0"/>
              <a:buChar char="•"/>
            </a:pPr>
            <a:r>
              <a:rPr lang="en-US" dirty="0"/>
              <a:t>The court emphasized that pooling impacts </a:t>
            </a:r>
            <a:r>
              <a:rPr lang="en-US" b="1" dirty="0"/>
              <a:t>all royalty interests</a:t>
            </a:r>
            <a:r>
              <a:rPr lang="en-US" dirty="0"/>
              <a:t>, not just the lessor’s retained share.</a:t>
            </a:r>
          </a:p>
          <a:p>
            <a:pPr lvl="1">
              <a:buFont typeface="Arial" panose="020B0604020202020204" pitchFamily="34" charset="0"/>
              <a:buChar char="•"/>
            </a:pPr>
            <a:r>
              <a:rPr lang="en-US" dirty="0"/>
              <a:t>The broader takeaway is that courts may interpret historical deed language in light of current industry practices unless the language clearly says otherwise. </a:t>
            </a:r>
          </a:p>
          <a:p>
            <a:pPr marL="171450" indent="-171450">
              <a:buFont typeface="Arial" panose="020B0604020202020204" pitchFamily="34" charset="0"/>
              <a:buChar char="•"/>
            </a:pPr>
            <a:r>
              <a:rPr lang="en-US" dirty="0"/>
              <a:t>This case helps protect NPRI holders from losing their royalty rights due to strategic surface siting or unit design choices by the executive interest holders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u="sng" dirty="0"/>
              <a:t>With that overview in place, I’m going to hand it over to Ally, who’s going to walk us through our next topic.</a:t>
            </a:r>
          </a:p>
        </p:txBody>
      </p:sp>
      <p:sp>
        <p:nvSpPr>
          <p:cNvPr id="4" name="Slide Number Placeholder 3">
            <a:extLst>
              <a:ext uri="{FF2B5EF4-FFF2-40B4-BE49-F238E27FC236}">
                <a16:creationId xmlns:a16="http://schemas.microsoft.com/office/drawing/2014/main" id="{3341C3A2-41B2-9B79-E0D3-83EA25C5D75F}"/>
              </a:ext>
            </a:extLst>
          </p:cNvPr>
          <p:cNvSpPr>
            <a:spLocks noGrp="1"/>
          </p:cNvSpPr>
          <p:nvPr>
            <p:ph type="sldNum" sz="quarter" idx="5"/>
          </p:nvPr>
        </p:nvSpPr>
        <p:spPr/>
        <p:txBody>
          <a:bodyPr/>
          <a:lstStyle/>
          <a:p>
            <a:fld id="{3EDCC7DD-EEB3-4032-882E-845291648C0B}" type="slidenum">
              <a:rPr lang="en-US" smtClean="0"/>
              <a:t>9</a:t>
            </a:fld>
            <a:endParaRPr lang="en-US"/>
          </a:p>
        </p:txBody>
      </p:sp>
    </p:spTree>
    <p:extLst>
      <p:ext uri="{BB962C8B-B14F-4D97-AF65-F5344CB8AC3E}">
        <p14:creationId xmlns:p14="http://schemas.microsoft.com/office/powerpoint/2010/main" val="3259418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5122B-F9B1-2006-B5C0-0DCD815C3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40215B-E678-2A37-0736-698342CB82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3058E4-B430-8C44-FF8A-CBADC3656177}"/>
              </a:ext>
            </a:extLst>
          </p:cNvPr>
          <p:cNvSpPr>
            <a:spLocks noGrp="1"/>
          </p:cNvSpPr>
          <p:nvPr>
            <p:ph type="body" idx="1"/>
          </p:nvPr>
        </p:nvSpPr>
        <p:spPr/>
        <p:txBody>
          <a:bodyPr/>
          <a:lstStyle/>
          <a:p>
            <a:r>
              <a:rPr lang="en-US" dirty="0"/>
              <a:t>Hogue – </a:t>
            </a:r>
          </a:p>
          <a:p>
            <a:endParaRPr lang="en-US" dirty="0"/>
          </a:p>
          <a:p>
            <a:r>
              <a:rPr lang="en-US" dirty="0"/>
              <a:t>Hogue involved the interpretation of a 2007 assignment of a 2.5% working interest in certain wells and their related 20-acre drill site units.  In addition to the assignment itself, which did not define </a:t>
            </a:r>
            <a:r>
              <a:rPr lang="en-US" b="1" dirty="0"/>
              <a:t>drill site unit </a:t>
            </a:r>
            <a:r>
              <a:rPr lang="en-US" dirty="0"/>
              <a:t>or contain any express depth limitation, the parties also executed a participation agreement, which provided that the rights assigned would be </a:t>
            </a:r>
            <a:r>
              <a:rPr lang="en-US" b="1" dirty="0"/>
              <a:t>limited to rights from the surface to the bottom of the deepest producing geological formation</a:t>
            </a:r>
            <a:r>
              <a:rPr lang="en-US" dirty="0"/>
              <a:t>. </a:t>
            </a:r>
          </a:p>
          <a:p>
            <a:endParaRPr lang="en-US" dirty="0"/>
          </a:p>
          <a:p>
            <a:r>
              <a:rPr lang="en-US" dirty="0"/>
              <a:t>Shallow wells were drilled.</a:t>
            </a:r>
          </a:p>
          <a:p>
            <a:endParaRPr lang="en-US" dirty="0"/>
          </a:p>
          <a:p>
            <a:r>
              <a:rPr lang="en-US" dirty="0"/>
              <a:t>Later, PP&amp;G subleased rights to the Marcellus shale (below 4,000 feet).  </a:t>
            </a:r>
          </a:p>
          <a:p>
            <a:endParaRPr lang="en-US" dirty="0"/>
          </a:p>
          <a:p>
            <a:r>
              <a:rPr lang="en-US" dirty="0"/>
              <a:t>Dispute arose over whether the 2007 Assignment was limited to the well’s depth or conveyed a working interest in deep rights. </a:t>
            </a:r>
          </a:p>
          <a:p>
            <a:endParaRPr lang="en-US" dirty="0"/>
          </a:p>
          <a:p>
            <a:r>
              <a:rPr lang="en-US" b="1" u="sng" dirty="0"/>
              <a:t>Sabre</a:t>
            </a:r>
            <a:r>
              <a:rPr lang="en-US" dirty="0"/>
              <a:t> – </a:t>
            </a:r>
          </a:p>
          <a:p>
            <a:endParaRPr lang="en-US" dirty="0"/>
          </a:p>
          <a:p>
            <a:r>
              <a:rPr lang="en-US" dirty="0"/>
              <a:t>In 1993, Sabre obtained an ORRI from Gulfport’s predecessor in interest in 25 vertical shallow wells.  </a:t>
            </a:r>
          </a:p>
          <a:p>
            <a:endParaRPr lang="en-US" dirty="0"/>
          </a:p>
          <a:p>
            <a:r>
              <a:rPr lang="en-US" dirty="0"/>
              <a:t>Wells were drilled between 2,500 and 5,500 feet.  </a:t>
            </a:r>
          </a:p>
          <a:p>
            <a:endParaRPr lang="en-US" dirty="0"/>
          </a:p>
          <a:p>
            <a:r>
              <a:rPr lang="en-US" dirty="0"/>
              <a:t>Later, Gulfport began drilling wells into the Utica/Point Pleasant (5000 to 10,000 feet), below the shallow wells.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dispute arose over whether Sabre was entitled to ORRI payments from the deep wells. Sabre sued Gulfport for breach of contract in federal court.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Unlike Hogue, the assignment at issue in Sabre had an express limitation – it stated that it </a:t>
            </a:r>
            <a:r>
              <a:rPr lang="en-US" b="1" dirty="0"/>
              <a:t>does not</a:t>
            </a:r>
            <a:r>
              <a:rPr lang="en-US" dirty="0"/>
              <a:t> extend to the undrilled acreage associated with the lease referenced.”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SWITCH SLIDE</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3343753-7811-1DBE-6DD9-B112BCB2B4F3}"/>
              </a:ext>
            </a:extLst>
          </p:cNvPr>
          <p:cNvSpPr>
            <a:spLocks noGrp="1"/>
          </p:cNvSpPr>
          <p:nvPr>
            <p:ph type="sldNum" sz="quarter" idx="5"/>
          </p:nvPr>
        </p:nvSpPr>
        <p:spPr/>
        <p:txBody>
          <a:bodyPr/>
          <a:lstStyle/>
          <a:p>
            <a:fld id="{3EDCC7DD-EEB3-4032-882E-845291648C0B}" type="slidenum">
              <a:rPr lang="en-US" smtClean="0"/>
              <a:t>10</a:t>
            </a:fld>
            <a:endParaRPr lang="en-US"/>
          </a:p>
        </p:txBody>
      </p:sp>
    </p:spTree>
    <p:extLst>
      <p:ext uri="{BB962C8B-B14F-4D97-AF65-F5344CB8AC3E}">
        <p14:creationId xmlns:p14="http://schemas.microsoft.com/office/powerpoint/2010/main" val="1484295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974A3-7473-63EF-595C-F9319F2D1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A639B7-8F5C-2170-8042-BB5B604768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68FF20-F78C-B18B-174D-36A4B75B879D}"/>
              </a:ext>
            </a:extLst>
          </p:cNvPr>
          <p:cNvSpPr>
            <a:spLocks noGrp="1"/>
          </p:cNvSpPr>
          <p:nvPr>
            <p:ph type="body" idx="1"/>
          </p:nvPr>
        </p:nvSpPr>
        <p:spPr/>
        <p:txBody>
          <a:bodyPr/>
          <a:lstStyle/>
          <a:p>
            <a:pPr>
              <a:buNone/>
            </a:pPr>
            <a:r>
              <a:rPr lang="en-US" b="0" u="none" dirty="0"/>
              <a:t>These cases address the same issue – did the assignment assign deep rights?</a:t>
            </a:r>
          </a:p>
          <a:p>
            <a:pPr>
              <a:buNone/>
            </a:pPr>
            <a:endParaRPr lang="en-US" b="0" u="none" dirty="0"/>
          </a:p>
          <a:p>
            <a:pPr>
              <a:buNone/>
            </a:pPr>
            <a:r>
              <a:rPr lang="en-US" b="0" u="none" dirty="0"/>
              <a:t>Both turned on the definition of “Drill Site Unit” or “drilling unit”</a:t>
            </a:r>
          </a:p>
          <a:p>
            <a:pPr>
              <a:buNone/>
            </a:pPr>
            <a:endParaRPr lang="en-US" b="0" u="none" dirty="0"/>
          </a:p>
          <a:p>
            <a:pPr>
              <a:buNone/>
            </a:pPr>
            <a:r>
              <a:rPr lang="en-US" b="0" u="none" dirty="0"/>
              <a:t>Nobody argued that the term was ambiguous, but what did it mean?  Did it have an inherent depth limitation? </a:t>
            </a:r>
            <a:endParaRPr lang="en-US" b="1" u="sng" dirty="0"/>
          </a:p>
          <a:p>
            <a:pPr>
              <a:buNone/>
            </a:pPr>
            <a:endParaRPr lang="en-US" b="1" u="sng" dirty="0"/>
          </a:p>
          <a:p>
            <a:pPr>
              <a:buNone/>
            </a:pPr>
            <a:r>
              <a:rPr lang="en-US" b="1" u="sng" dirty="0"/>
              <a:t>Hogue – </a:t>
            </a:r>
          </a:p>
          <a:p>
            <a:endParaRPr lang="en-US" dirty="0"/>
          </a:p>
          <a:p>
            <a:r>
              <a:rPr lang="en-US" dirty="0"/>
              <a:t>Hogue argued that because the assignment contained no depth limitation, it conveyed an interest from the surface to the center of the earth. </a:t>
            </a:r>
          </a:p>
          <a:p>
            <a:endParaRPr lang="en-US" dirty="0"/>
          </a:p>
          <a:p>
            <a:r>
              <a:rPr lang="en-US" dirty="0"/>
              <a:t>PP&amp;G , on the other hand, argued that the assignment was depth limited because (1) the administrative code in 2007 required 40 acre drill site units, not 20 acres, for wells deeper than 4000 feet; and (2) the Participation Agreement contained a depth limitation. </a:t>
            </a:r>
          </a:p>
          <a:p>
            <a:endParaRPr lang="en-US" dirty="0"/>
          </a:p>
          <a:p>
            <a:r>
              <a:rPr lang="en-US" dirty="0"/>
              <a:t>Trial Court ruled for Hogue, relying on </a:t>
            </a:r>
            <a:r>
              <a:rPr lang="en-US" i="1" dirty="0"/>
              <a:t>then-current </a:t>
            </a:r>
            <a:r>
              <a:rPr lang="en-US" dirty="0"/>
              <a:t>Ohio Administrative Code to define “drill site unit,” rather than the code </a:t>
            </a:r>
            <a:r>
              <a:rPr lang="en-US" u="sng" dirty="0"/>
              <a:t>as it existed at the time the assignment was executed</a:t>
            </a:r>
            <a:r>
              <a:rPr lang="en-US" dirty="0"/>
              <a:t>, to hold that the assignment was not depth limited.</a:t>
            </a:r>
          </a:p>
          <a:p>
            <a:endParaRPr lang="en-US" dirty="0"/>
          </a:p>
          <a:p>
            <a:r>
              <a:rPr lang="en-US" dirty="0"/>
              <a:t>To interpret a contract, courts can use industry wide definitions to understand the parties’ intent, even when the contract is otherwise unambiguous.  Here, the administrative code in effect in 2007 required wells down to 4,000 feet to have at least a 20 acre drilling unit.  Wells deeper than 4,000 feet required at least 40 acres.  The code when the case was filed, however, allowed only 20 acre drilling unit for exploration below 4,000 feet. </a:t>
            </a:r>
          </a:p>
          <a:p>
            <a:endParaRPr lang="en-US" dirty="0"/>
          </a:p>
          <a:p>
            <a:r>
              <a:rPr lang="en-US" dirty="0"/>
              <a:t>The 7</a:t>
            </a:r>
            <a:r>
              <a:rPr lang="en-US" baseline="30000" dirty="0"/>
              <a:t>th</a:t>
            </a:r>
            <a:r>
              <a:rPr lang="en-US" dirty="0"/>
              <a:t> district reasoned that because the parties’ intent at the time the contract was executed controls, the words they used in the contract should be viewed in context with the law in effect at the time the contract was made.  Wells deeper than 4000 feet required at least a 40 acre drilling unit.  Shallower wells required 20 acres.  So the parties must have intended the assignment of wells and their 20 acre “drill site units” to be limited to the depth of the well.  The participation agreement also provided some context – the parties initially agreed that interest assigned would be limited to the depth of the well, even though that language was omitted from the recorded assignment. </a:t>
            </a:r>
          </a:p>
          <a:p>
            <a:endParaRPr lang="en-US" dirty="0"/>
          </a:p>
          <a:p>
            <a:r>
              <a:rPr lang="en-US" b="1" u="sng" dirty="0"/>
              <a:t>Sabre</a:t>
            </a:r>
            <a:r>
              <a:rPr lang="en-US" dirty="0"/>
              <a:t> –</a:t>
            </a:r>
          </a:p>
          <a:p>
            <a:endParaRPr lang="en-US" dirty="0"/>
          </a:p>
          <a:p>
            <a:r>
              <a:rPr lang="en-US" dirty="0"/>
              <a:t>Sabre was similar, but the assignment contained additional limiting language: the assignment was “limited to the drilling unit” and “does not extend to undrilled acreage”. </a:t>
            </a:r>
          </a:p>
          <a:p>
            <a:endParaRPr lang="en-US" dirty="0"/>
          </a:p>
          <a:p>
            <a:r>
              <a:rPr lang="en-US" dirty="0"/>
              <a:t>So what is “Undrilled acreage” and what is a “drilling unit”? Neither were defined in the assignment.  (I can’t tell you how many times I’ve asked my teammates to give me a second opinion on interpreting similar language)</a:t>
            </a:r>
          </a:p>
          <a:p>
            <a:endParaRPr lang="en-US" dirty="0"/>
          </a:p>
          <a:p>
            <a:r>
              <a:rPr lang="en-US" dirty="0"/>
              <a:t>The 6</a:t>
            </a:r>
            <a:r>
              <a:rPr lang="en-US" baseline="30000" dirty="0"/>
              <a:t>th</a:t>
            </a:r>
            <a:r>
              <a:rPr lang="en-US" dirty="0"/>
              <a:t> Circuit looked to state requirements at the time Sabre acquired its interest to define “drilling unit,” and relied on the rule that “except where a contrary intent is evident, the parties to a contract are deemed to have contracted with reference to existing law.” </a:t>
            </a:r>
          </a:p>
          <a:p>
            <a:endParaRPr lang="en-US" dirty="0"/>
          </a:p>
          <a:p>
            <a:r>
              <a:rPr lang="en-US" dirty="0"/>
              <a:t>It looked at the same administrative code provisions as Hogue to define “drilling unit,” and held that it an assignment of a 20 acre drilling unit contains an inherent depth limitation, because at the time the interest was acquired, well permits required 40 acres for wells below 4000 feet, not 20 like the code provides today. </a:t>
            </a:r>
          </a:p>
          <a:p>
            <a:endParaRPr lang="en-US" dirty="0"/>
          </a:p>
          <a:p>
            <a:r>
              <a:rPr lang="en-US" dirty="0"/>
              <a:t>Notably, the dissent in Sabre took issue with adding a third dimension to the term “undrilled acreage,” because acreage is usually described by width and length, not depth.  The majority however thought the term “drilling unit” controlled, and said that acreage in the oil and gas context necessarily requires consideration of three-dimensional space. </a:t>
            </a:r>
          </a:p>
          <a:p>
            <a:endParaRPr lang="en-US" dirty="0"/>
          </a:p>
          <a:p>
            <a:r>
              <a:rPr lang="en-US" dirty="0"/>
              <a:t>The court also noted that the contract interpretation issue in this case is different from </a:t>
            </a:r>
            <a:r>
              <a:rPr lang="en-US" dirty="0" err="1"/>
              <a:t>pugh</a:t>
            </a:r>
            <a:r>
              <a:rPr lang="en-US" dirty="0"/>
              <a:t> clause cases, so that is something else to keep in mind when you interpret assignments like these. </a:t>
            </a:r>
          </a:p>
          <a:p>
            <a:pPr>
              <a:buNone/>
            </a:pPr>
            <a:endParaRPr lang="en-US" b="1" u="sng" dirty="0"/>
          </a:p>
        </p:txBody>
      </p:sp>
      <p:sp>
        <p:nvSpPr>
          <p:cNvPr id="4" name="Slide Number Placeholder 3">
            <a:extLst>
              <a:ext uri="{FF2B5EF4-FFF2-40B4-BE49-F238E27FC236}">
                <a16:creationId xmlns:a16="http://schemas.microsoft.com/office/drawing/2014/main" id="{D3B2DB58-26EC-E953-BC5C-3F28BD15BFD6}"/>
              </a:ext>
            </a:extLst>
          </p:cNvPr>
          <p:cNvSpPr>
            <a:spLocks noGrp="1"/>
          </p:cNvSpPr>
          <p:nvPr>
            <p:ph type="sldNum" sz="quarter" idx="5"/>
          </p:nvPr>
        </p:nvSpPr>
        <p:spPr/>
        <p:txBody>
          <a:bodyPr/>
          <a:lstStyle/>
          <a:p>
            <a:fld id="{3EDCC7DD-EEB3-4032-882E-845291648C0B}" type="slidenum">
              <a:rPr lang="en-US" smtClean="0"/>
              <a:t>11</a:t>
            </a:fld>
            <a:endParaRPr lang="en-US"/>
          </a:p>
        </p:txBody>
      </p:sp>
    </p:spTree>
    <p:extLst>
      <p:ext uri="{BB962C8B-B14F-4D97-AF65-F5344CB8AC3E}">
        <p14:creationId xmlns:p14="http://schemas.microsoft.com/office/powerpoint/2010/main" val="2361431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041DE-B4A3-9B9A-8966-AAEB151282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88C79-27AA-FF34-B954-BE4D8BA0E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9AC92B-5EBF-F17A-1618-24EF6DEFF214}"/>
              </a:ext>
            </a:extLst>
          </p:cNvPr>
          <p:cNvSpPr>
            <a:spLocks noGrp="1"/>
          </p:cNvSpPr>
          <p:nvPr>
            <p:ph type="dt" sz="half" idx="10"/>
          </p:nvPr>
        </p:nvSpPr>
        <p:spPr/>
        <p:txBody>
          <a:bodyPr/>
          <a:lstStyle/>
          <a:p>
            <a:fld id="{A01351D0-0626-4B63-92C7-31B648A44505}" type="datetimeFigureOut">
              <a:rPr lang="en-US" smtClean="0"/>
              <a:t>7/9/2025</a:t>
            </a:fld>
            <a:endParaRPr lang="en-US"/>
          </a:p>
        </p:txBody>
      </p:sp>
      <p:sp>
        <p:nvSpPr>
          <p:cNvPr id="5" name="Footer Placeholder 4">
            <a:extLst>
              <a:ext uri="{FF2B5EF4-FFF2-40B4-BE49-F238E27FC236}">
                <a16:creationId xmlns:a16="http://schemas.microsoft.com/office/drawing/2014/main" id="{CFFF141D-245D-F669-B2E7-B7589715F8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61E079-E860-A171-7159-BFF601F1C979}"/>
              </a:ext>
            </a:extLst>
          </p:cNvPr>
          <p:cNvSpPr>
            <a:spLocks noGrp="1"/>
          </p:cNvSpPr>
          <p:nvPr>
            <p:ph type="sldNum" sz="quarter" idx="12"/>
          </p:nvPr>
        </p:nvSpPr>
        <p:spPr/>
        <p:txBody>
          <a:bodyPr/>
          <a:lstStyle/>
          <a:p>
            <a:fld id="{16826F49-F7B1-4519-A27A-8C8EB2B33982}" type="slidenum">
              <a:rPr lang="en-US" smtClean="0"/>
              <a:t>‹#›</a:t>
            </a:fld>
            <a:endParaRPr lang="en-US"/>
          </a:p>
        </p:txBody>
      </p:sp>
    </p:spTree>
    <p:extLst>
      <p:ext uri="{BB962C8B-B14F-4D97-AF65-F5344CB8AC3E}">
        <p14:creationId xmlns:p14="http://schemas.microsoft.com/office/powerpoint/2010/main" val="1144803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64DB-2887-2F05-120E-6A59A4994A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88A1BD-8E5A-D210-5232-1F2B865874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897AF5-380F-E472-EC39-2D1C0719EE02}"/>
              </a:ext>
            </a:extLst>
          </p:cNvPr>
          <p:cNvSpPr>
            <a:spLocks noGrp="1"/>
          </p:cNvSpPr>
          <p:nvPr>
            <p:ph type="dt" sz="half" idx="10"/>
          </p:nvPr>
        </p:nvSpPr>
        <p:spPr/>
        <p:txBody>
          <a:bodyPr/>
          <a:lstStyle/>
          <a:p>
            <a:fld id="{A01351D0-0626-4B63-92C7-31B648A44505}" type="datetimeFigureOut">
              <a:rPr lang="en-US" smtClean="0"/>
              <a:t>7/9/2025</a:t>
            </a:fld>
            <a:endParaRPr lang="en-US"/>
          </a:p>
        </p:txBody>
      </p:sp>
      <p:sp>
        <p:nvSpPr>
          <p:cNvPr id="5" name="Footer Placeholder 4">
            <a:extLst>
              <a:ext uri="{FF2B5EF4-FFF2-40B4-BE49-F238E27FC236}">
                <a16:creationId xmlns:a16="http://schemas.microsoft.com/office/drawing/2014/main" id="{81FACE59-9E58-FE5E-5E1A-6A74C9EC0C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66A36D-D04D-2F8B-0B72-11EF3BFFD7E7}"/>
              </a:ext>
            </a:extLst>
          </p:cNvPr>
          <p:cNvSpPr>
            <a:spLocks noGrp="1"/>
          </p:cNvSpPr>
          <p:nvPr>
            <p:ph type="sldNum" sz="quarter" idx="12"/>
          </p:nvPr>
        </p:nvSpPr>
        <p:spPr/>
        <p:txBody>
          <a:bodyPr/>
          <a:lstStyle/>
          <a:p>
            <a:fld id="{16826F49-F7B1-4519-A27A-8C8EB2B33982}" type="slidenum">
              <a:rPr lang="en-US" smtClean="0"/>
              <a:t>‹#›</a:t>
            </a:fld>
            <a:endParaRPr lang="en-US"/>
          </a:p>
        </p:txBody>
      </p:sp>
    </p:spTree>
    <p:extLst>
      <p:ext uri="{BB962C8B-B14F-4D97-AF65-F5344CB8AC3E}">
        <p14:creationId xmlns:p14="http://schemas.microsoft.com/office/powerpoint/2010/main" val="387825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8AB00-CD9D-2E84-5DF2-F7DC2C2DE0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4611DE-1D98-CD78-6ACA-6BEA6AA59F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22FEBC-C12B-EEB9-270E-9CAB8803C8B4}"/>
              </a:ext>
            </a:extLst>
          </p:cNvPr>
          <p:cNvSpPr>
            <a:spLocks noGrp="1"/>
          </p:cNvSpPr>
          <p:nvPr>
            <p:ph type="dt" sz="half" idx="10"/>
          </p:nvPr>
        </p:nvSpPr>
        <p:spPr/>
        <p:txBody>
          <a:bodyPr/>
          <a:lstStyle/>
          <a:p>
            <a:fld id="{A01351D0-0626-4B63-92C7-31B648A44505}" type="datetimeFigureOut">
              <a:rPr lang="en-US" smtClean="0"/>
              <a:t>7/9/2025</a:t>
            </a:fld>
            <a:endParaRPr lang="en-US"/>
          </a:p>
        </p:txBody>
      </p:sp>
      <p:sp>
        <p:nvSpPr>
          <p:cNvPr id="5" name="Footer Placeholder 4">
            <a:extLst>
              <a:ext uri="{FF2B5EF4-FFF2-40B4-BE49-F238E27FC236}">
                <a16:creationId xmlns:a16="http://schemas.microsoft.com/office/drawing/2014/main" id="{AE7EA9BE-7767-EEA3-2865-DA60B9DC3E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9C729-D2B1-A9B2-F2BF-0B070A7EA5F0}"/>
              </a:ext>
            </a:extLst>
          </p:cNvPr>
          <p:cNvSpPr>
            <a:spLocks noGrp="1"/>
          </p:cNvSpPr>
          <p:nvPr>
            <p:ph type="sldNum" sz="quarter" idx="12"/>
          </p:nvPr>
        </p:nvSpPr>
        <p:spPr/>
        <p:txBody>
          <a:bodyPr/>
          <a:lstStyle/>
          <a:p>
            <a:fld id="{16826F49-F7B1-4519-A27A-8C8EB2B33982}" type="slidenum">
              <a:rPr lang="en-US" smtClean="0"/>
              <a:t>‹#›</a:t>
            </a:fld>
            <a:endParaRPr lang="en-US"/>
          </a:p>
        </p:txBody>
      </p:sp>
    </p:spTree>
    <p:extLst>
      <p:ext uri="{BB962C8B-B14F-4D97-AF65-F5344CB8AC3E}">
        <p14:creationId xmlns:p14="http://schemas.microsoft.com/office/powerpoint/2010/main" val="1217104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522E9-077A-FC79-ACEF-BB3D4C5960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497E07-3D4C-1F7A-B10C-02B2CFAADA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97E045-C0F7-3AE7-578A-08757AAC0DFB}"/>
              </a:ext>
            </a:extLst>
          </p:cNvPr>
          <p:cNvSpPr>
            <a:spLocks noGrp="1"/>
          </p:cNvSpPr>
          <p:nvPr>
            <p:ph type="dt" sz="half" idx="10"/>
          </p:nvPr>
        </p:nvSpPr>
        <p:spPr/>
        <p:txBody>
          <a:bodyPr/>
          <a:lstStyle/>
          <a:p>
            <a:fld id="{A01351D0-0626-4B63-92C7-31B648A44505}" type="datetimeFigureOut">
              <a:rPr lang="en-US" smtClean="0"/>
              <a:t>7/9/2025</a:t>
            </a:fld>
            <a:endParaRPr lang="en-US"/>
          </a:p>
        </p:txBody>
      </p:sp>
      <p:sp>
        <p:nvSpPr>
          <p:cNvPr id="5" name="Footer Placeholder 4">
            <a:extLst>
              <a:ext uri="{FF2B5EF4-FFF2-40B4-BE49-F238E27FC236}">
                <a16:creationId xmlns:a16="http://schemas.microsoft.com/office/drawing/2014/main" id="{1033887A-D583-D7FD-A3F9-5ADF5820A4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B0712-D979-2B2D-EBA4-9757C109E8C7}"/>
              </a:ext>
            </a:extLst>
          </p:cNvPr>
          <p:cNvSpPr>
            <a:spLocks noGrp="1"/>
          </p:cNvSpPr>
          <p:nvPr>
            <p:ph type="sldNum" sz="quarter" idx="12"/>
          </p:nvPr>
        </p:nvSpPr>
        <p:spPr/>
        <p:txBody>
          <a:bodyPr/>
          <a:lstStyle/>
          <a:p>
            <a:fld id="{16826F49-F7B1-4519-A27A-8C8EB2B33982}" type="slidenum">
              <a:rPr lang="en-US" smtClean="0"/>
              <a:t>‹#›</a:t>
            </a:fld>
            <a:endParaRPr lang="en-US"/>
          </a:p>
        </p:txBody>
      </p:sp>
    </p:spTree>
    <p:extLst>
      <p:ext uri="{BB962C8B-B14F-4D97-AF65-F5344CB8AC3E}">
        <p14:creationId xmlns:p14="http://schemas.microsoft.com/office/powerpoint/2010/main" val="2655911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2B1B1-BF3F-D328-FE43-E93F173F0C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28E253-AC39-FFB6-13E7-2CC00CFB89F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4A12D5-BDFD-7BFD-268F-E249B245B6AF}"/>
              </a:ext>
            </a:extLst>
          </p:cNvPr>
          <p:cNvSpPr>
            <a:spLocks noGrp="1"/>
          </p:cNvSpPr>
          <p:nvPr>
            <p:ph type="dt" sz="half" idx="10"/>
          </p:nvPr>
        </p:nvSpPr>
        <p:spPr/>
        <p:txBody>
          <a:bodyPr/>
          <a:lstStyle/>
          <a:p>
            <a:fld id="{A01351D0-0626-4B63-92C7-31B648A44505}" type="datetimeFigureOut">
              <a:rPr lang="en-US" smtClean="0"/>
              <a:t>7/9/2025</a:t>
            </a:fld>
            <a:endParaRPr lang="en-US"/>
          </a:p>
        </p:txBody>
      </p:sp>
      <p:sp>
        <p:nvSpPr>
          <p:cNvPr id="5" name="Footer Placeholder 4">
            <a:extLst>
              <a:ext uri="{FF2B5EF4-FFF2-40B4-BE49-F238E27FC236}">
                <a16:creationId xmlns:a16="http://schemas.microsoft.com/office/drawing/2014/main" id="{F2707A17-398E-AEF0-BD36-323DAC6FE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FCBFDB-0F2E-9ED4-5B04-F10754E6E8E1}"/>
              </a:ext>
            </a:extLst>
          </p:cNvPr>
          <p:cNvSpPr>
            <a:spLocks noGrp="1"/>
          </p:cNvSpPr>
          <p:nvPr>
            <p:ph type="sldNum" sz="quarter" idx="12"/>
          </p:nvPr>
        </p:nvSpPr>
        <p:spPr/>
        <p:txBody>
          <a:bodyPr/>
          <a:lstStyle/>
          <a:p>
            <a:fld id="{16826F49-F7B1-4519-A27A-8C8EB2B33982}" type="slidenum">
              <a:rPr lang="en-US" smtClean="0"/>
              <a:t>‹#›</a:t>
            </a:fld>
            <a:endParaRPr lang="en-US"/>
          </a:p>
        </p:txBody>
      </p:sp>
    </p:spTree>
    <p:extLst>
      <p:ext uri="{BB962C8B-B14F-4D97-AF65-F5344CB8AC3E}">
        <p14:creationId xmlns:p14="http://schemas.microsoft.com/office/powerpoint/2010/main" val="356245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88BEB-B47C-29CE-35ED-7C16845127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0A12AF-B476-0AA3-A143-53145C93FC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1A4EB4-4127-D60D-F330-B93E252342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E41739-5B90-7058-EA46-7202A38715D4}"/>
              </a:ext>
            </a:extLst>
          </p:cNvPr>
          <p:cNvSpPr>
            <a:spLocks noGrp="1"/>
          </p:cNvSpPr>
          <p:nvPr>
            <p:ph type="dt" sz="half" idx="10"/>
          </p:nvPr>
        </p:nvSpPr>
        <p:spPr/>
        <p:txBody>
          <a:bodyPr/>
          <a:lstStyle/>
          <a:p>
            <a:fld id="{A01351D0-0626-4B63-92C7-31B648A44505}" type="datetimeFigureOut">
              <a:rPr lang="en-US" smtClean="0"/>
              <a:t>7/9/2025</a:t>
            </a:fld>
            <a:endParaRPr lang="en-US"/>
          </a:p>
        </p:txBody>
      </p:sp>
      <p:sp>
        <p:nvSpPr>
          <p:cNvPr id="6" name="Footer Placeholder 5">
            <a:extLst>
              <a:ext uri="{FF2B5EF4-FFF2-40B4-BE49-F238E27FC236}">
                <a16:creationId xmlns:a16="http://schemas.microsoft.com/office/drawing/2014/main" id="{1DD45AE7-DB3F-3C5D-A70E-4C6162078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6AFDAB-F216-8947-203B-A24CEEE265DF}"/>
              </a:ext>
            </a:extLst>
          </p:cNvPr>
          <p:cNvSpPr>
            <a:spLocks noGrp="1"/>
          </p:cNvSpPr>
          <p:nvPr>
            <p:ph type="sldNum" sz="quarter" idx="12"/>
          </p:nvPr>
        </p:nvSpPr>
        <p:spPr/>
        <p:txBody>
          <a:bodyPr/>
          <a:lstStyle/>
          <a:p>
            <a:fld id="{16826F49-F7B1-4519-A27A-8C8EB2B33982}" type="slidenum">
              <a:rPr lang="en-US" smtClean="0"/>
              <a:t>‹#›</a:t>
            </a:fld>
            <a:endParaRPr lang="en-US"/>
          </a:p>
        </p:txBody>
      </p:sp>
    </p:spTree>
    <p:extLst>
      <p:ext uri="{BB962C8B-B14F-4D97-AF65-F5344CB8AC3E}">
        <p14:creationId xmlns:p14="http://schemas.microsoft.com/office/powerpoint/2010/main" val="1431131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79F7-5847-0C95-3D4A-1F45AF2C38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057615-A0EC-2256-4AA1-0B3716C09A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7751BE-7CB7-DD95-9D31-2E87405E4B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EFF14D-9A39-4299-2A06-25DD13BCF7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B0D5E7-BC9B-9654-D538-ED402D55A7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0D6573-EFE2-F737-6520-E84995A5C655}"/>
              </a:ext>
            </a:extLst>
          </p:cNvPr>
          <p:cNvSpPr>
            <a:spLocks noGrp="1"/>
          </p:cNvSpPr>
          <p:nvPr>
            <p:ph type="dt" sz="half" idx="10"/>
          </p:nvPr>
        </p:nvSpPr>
        <p:spPr/>
        <p:txBody>
          <a:bodyPr/>
          <a:lstStyle/>
          <a:p>
            <a:fld id="{A01351D0-0626-4B63-92C7-31B648A44505}" type="datetimeFigureOut">
              <a:rPr lang="en-US" smtClean="0"/>
              <a:t>7/9/2025</a:t>
            </a:fld>
            <a:endParaRPr lang="en-US"/>
          </a:p>
        </p:txBody>
      </p:sp>
      <p:sp>
        <p:nvSpPr>
          <p:cNvPr id="8" name="Footer Placeholder 7">
            <a:extLst>
              <a:ext uri="{FF2B5EF4-FFF2-40B4-BE49-F238E27FC236}">
                <a16:creationId xmlns:a16="http://schemas.microsoft.com/office/drawing/2014/main" id="{F32BB8EF-2BC4-A693-1F62-2F92926552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527468-C41F-6A63-720C-47DC91706816}"/>
              </a:ext>
            </a:extLst>
          </p:cNvPr>
          <p:cNvSpPr>
            <a:spLocks noGrp="1"/>
          </p:cNvSpPr>
          <p:nvPr>
            <p:ph type="sldNum" sz="quarter" idx="12"/>
          </p:nvPr>
        </p:nvSpPr>
        <p:spPr/>
        <p:txBody>
          <a:bodyPr/>
          <a:lstStyle/>
          <a:p>
            <a:fld id="{16826F49-F7B1-4519-A27A-8C8EB2B33982}" type="slidenum">
              <a:rPr lang="en-US" smtClean="0"/>
              <a:t>‹#›</a:t>
            </a:fld>
            <a:endParaRPr lang="en-US"/>
          </a:p>
        </p:txBody>
      </p:sp>
    </p:spTree>
    <p:extLst>
      <p:ext uri="{BB962C8B-B14F-4D97-AF65-F5344CB8AC3E}">
        <p14:creationId xmlns:p14="http://schemas.microsoft.com/office/powerpoint/2010/main" val="3361693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14F1F-1AB0-ADA5-7488-56C83FEDD1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5ADBFE-E26E-C69A-EFCD-B47808753EDD}"/>
              </a:ext>
            </a:extLst>
          </p:cNvPr>
          <p:cNvSpPr>
            <a:spLocks noGrp="1"/>
          </p:cNvSpPr>
          <p:nvPr>
            <p:ph type="dt" sz="half" idx="10"/>
          </p:nvPr>
        </p:nvSpPr>
        <p:spPr/>
        <p:txBody>
          <a:bodyPr/>
          <a:lstStyle/>
          <a:p>
            <a:fld id="{A01351D0-0626-4B63-92C7-31B648A44505}" type="datetimeFigureOut">
              <a:rPr lang="en-US" smtClean="0"/>
              <a:t>7/9/2025</a:t>
            </a:fld>
            <a:endParaRPr lang="en-US"/>
          </a:p>
        </p:txBody>
      </p:sp>
      <p:sp>
        <p:nvSpPr>
          <p:cNvPr id="4" name="Footer Placeholder 3">
            <a:extLst>
              <a:ext uri="{FF2B5EF4-FFF2-40B4-BE49-F238E27FC236}">
                <a16:creationId xmlns:a16="http://schemas.microsoft.com/office/drawing/2014/main" id="{7174ACB7-63A3-CE6B-D8CF-9FD3E50946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805B20-88A8-ACEC-92E3-991865EC0BB4}"/>
              </a:ext>
            </a:extLst>
          </p:cNvPr>
          <p:cNvSpPr>
            <a:spLocks noGrp="1"/>
          </p:cNvSpPr>
          <p:nvPr>
            <p:ph type="sldNum" sz="quarter" idx="12"/>
          </p:nvPr>
        </p:nvSpPr>
        <p:spPr/>
        <p:txBody>
          <a:bodyPr/>
          <a:lstStyle/>
          <a:p>
            <a:fld id="{16826F49-F7B1-4519-A27A-8C8EB2B33982}" type="slidenum">
              <a:rPr lang="en-US" smtClean="0"/>
              <a:t>‹#›</a:t>
            </a:fld>
            <a:endParaRPr lang="en-US"/>
          </a:p>
        </p:txBody>
      </p:sp>
    </p:spTree>
    <p:extLst>
      <p:ext uri="{BB962C8B-B14F-4D97-AF65-F5344CB8AC3E}">
        <p14:creationId xmlns:p14="http://schemas.microsoft.com/office/powerpoint/2010/main" val="2235789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F34CCF-9274-B0FC-702C-83B302EAF471}"/>
              </a:ext>
            </a:extLst>
          </p:cNvPr>
          <p:cNvSpPr>
            <a:spLocks noGrp="1"/>
          </p:cNvSpPr>
          <p:nvPr>
            <p:ph type="dt" sz="half" idx="10"/>
          </p:nvPr>
        </p:nvSpPr>
        <p:spPr/>
        <p:txBody>
          <a:bodyPr/>
          <a:lstStyle/>
          <a:p>
            <a:fld id="{A01351D0-0626-4B63-92C7-31B648A44505}" type="datetimeFigureOut">
              <a:rPr lang="en-US" smtClean="0"/>
              <a:t>7/9/2025</a:t>
            </a:fld>
            <a:endParaRPr lang="en-US"/>
          </a:p>
        </p:txBody>
      </p:sp>
      <p:sp>
        <p:nvSpPr>
          <p:cNvPr id="3" name="Footer Placeholder 2">
            <a:extLst>
              <a:ext uri="{FF2B5EF4-FFF2-40B4-BE49-F238E27FC236}">
                <a16:creationId xmlns:a16="http://schemas.microsoft.com/office/drawing/2014/main" id="{2EE98D02-DF71-F0F2-4179-A5831EC38B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D2D5DF-A329-D89A-E82D-92CD06AC8670}"/>
              </a:ext>
            </a:extLst>
          </p:cNvPr>
          <p:cNvSpPr>
            <a:spLocks noGrp="1"/>
          </p:cNvSpPr>
          <p:nvPr>
            <p:ph type="sldNum" sz="quarter" idx="12"/>
          </p:nvPr>
        </p:nvSpPr>
        <p:spPr/>
        <p:txBody>
          <a:bodyPr/>
          <a:lstStyle/>
          <a:p>
            <a:fld id="{16826F49-F7B1-4519-A27A-8C8EB2B33982}" type="slidenum">
              <a:rPr lang="en-US" smtClean="0"/>
              <a:t>‹#›</a:t>
            </a:fld>
            <a:endParaRPr lang="en-US"/>
          </a:p>
        </p:txBody>
      </p:sp>
    </p:spTree>
    <p:extLst>
      <p:ext uri="{BB962C8B-B14F-4D97-AF65-F5344CB8AC3E}">
        <p14:creationId xmlns:p14="http://schemas.microsoft.com/office/powerpoint/2010/main" val="2357945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F990-7576-7EE1-DCF3-180B16EF4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C3C4BD-EF28-5E14-C8D5-09C8CA05C1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79CED2-29DA-31EB-EFDD-2AA677F544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B8626E-1BD4-31D0-DF69-32A5967FF845}"/>
              </a:ext>
            </a:extLst>
          </p:cNvPr>
          <p:cNvSpPr>
            <a:spLocks noGrp="1"/>
          </p:cNvSpPr>
          <p:nvPr>
            <p:ph type="dt" sz="half" idx="10"/>
          </p:nvPr>
        </p:nvSpPr>
        <p:spPr/>
        <p:txBody>
          <a:bodyPr/>
          <a:lstStyle/>
          <a:p>
            <a:fld id="{A01351D0-0626-4B63-92C7-31B648A44505}" type="datetimeFigureOut">
              <a:rPr lang="en-US" smtClean="0"/>
              <a:t>7/9/2025</a:t>
            </a:fld>
            <a:endParaRPr lang="en-US"/>
          </a:p>
        </p:txBody>
      </p:sp>
      <p:sp>
        <p:nvSpPr>
          <p:cNvPr id="6" name="Footer Placeholder 5">
            <a:extLst>
              <a:ext uri="{FF2B5EF4-FFF2-40B4-BE49-F238E27FC236}">
                <a16:creationId xmlns:a16="http://schemas.microsoft.com/office/drawing/2014/main" id="{4FE4D840-6236-BF37-B7C1-E0AB8F4F8D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59C195-EA3D-6097-F9FE-F1BB81E2089D}"/>
              </a:ext>
            </a:extLst>
          </p:cNvPr>
          <p:cNvSpPr>
            <a:spLocks noGrp="1"/>
          </p:cNvSpPr>
          <p:nvPr>
            <p:ph type="sldNum" sz="quarter" idx="12"/>
          </p:nvPr>
        </p:nvSpPr>
        <p:spPr/>
        <p:txBody>
          <a:bodyPr/>
          <a:lstStyle/>
          <a:p>
            <a:fld id="{16826F49-F7B1-4519-A27A-8C8EB2B33982}" type="slidenum">
              <a:rPr lang="en-US" smtClean="0"/>
              <a:t>‹#›</a:t>
            </a:fld>
            <a:endParaRPr lang="en-US"/>
          </a:p>
        </p:txBody>
      </p:sp>
    </p:spTree>
    <p:extLst>
      <p:ext uri="{BB962C8B-B14F-4D97-AF65-F5344CB8AC3E}">
        <p14:creationId xmlns:p14="http://schemas.microsoft.com/office/powerpoint/2010/main" val="3480189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6967D-6C72-5DE7-ACFA-08183737B5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49B8BD-C9AF-FECA-9D40-F2BA2878EA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935833-1D3F-22DF-EE2A-703CE5E0D2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92FE8C-07FE-8535-4C9A-6188329618E5}"/>
              </a:ext>
            </a:extLst>
          </p:cNvPr>
          <p:cNvSpPr>
            <a:spLocks noGrp="1"/>
          </p:cNvSpPr>
          <p:nvPr>
            <p:ph type="dt" sz="half" idx="10"/>
          </p:nvPr>
        </p:nvSpPr>
        <p:spPr/>
        <p:txBody>
          <a:bodyPr/>
          <a:lstStyle/>
          <a:p>
            <a:fld id="{A01351D0-0626-4B63-92C7-31B648A44505}" type="datetimeFigureOut">
              <a:rPr lang="en-US" smtClean="0"/>
              <a:t>7/9/2025</a:t>
            </a:fld>
            <a:endParaRPr lang="en-US"/>
          </a:p>
        </p:txBody>
      </p:sp>
      <p:sp>
        <p:nvSpPr>
          <p:cNvPr id="6" name="Footer Placeholder 5">
            <a:extLst>
              <a:ext uri="{FF2B5EF4-FFF2-40B4-BE49-F238E27FC236}">
                <a16:creationId xmlns:a16="http://schemas.microsoft.com/office/drawing/2014/main" id="{D83DE97C-1EBD-7FA8-081A-169F673C0F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712B95-2347-D82A-4897-D860DCA0804E}"/>
              </a:ext>
            </a:extLst>
          </p:cNvPr>
          <p:cNvSpPr>
            <a:spLocks noGrp="1"/>
          </p:cNvSpPr>
          <p:nvPr>
            <p:ph type="sldNum" sz="quarter" idx="12"/>
          </p:nvPr>
        </p:nvSpPr>
        <p:spPr/>
        <p:txBody>
          <a:bodyPr/>
          <a:lstStyle/>
          <a:p>
            <a:fld id="{16826F49-F7B1-4519-A27A-8C8EB2B33982}" type="slidenum">
              <a:rPr lang="en-US" smtClean="0"/>
              <a:t>‹#›</a:t>
            </a:fld>
            <a:endParaRPr lang="en-US"/>
          </a:p>
        </p:txBody>
      </p:sp>
    </p:spTree>
    <p:extLst>
      <p:ext uri="{BB962C8B-B14F-4D97-AF65-F5344CB8AC3E}">
        <p14:creationId xmlns:p14="http://schemas.microsoft.com/office/powerpoint/2010/main" val="1252656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7DE2ED-364C-5BA7-15EE-FD7FDC85F0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9BF417-0B14-DCD1-36A5-24AB08CA7C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8F9E5-54A5-AD55-4B16-E2075DA227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1351D0-0626-4B63-92C7-31B648A44505}" type="datetimeFigureOut">
              <a:rPr lang="en-US" smtClean="0"/>
              <a:t>7/9/2025</a:t>
            </a:fld>
            <a:endParaRPr lang="en-US"/>
          </a:p>
        </p:txBody>
      </p:sp>
      <p:sp>
        <p:nvSpPr>
          <p:cNvPr id="5" name="Footer Placeholder 4">
            <a:extLst>
              <a:ext uri="{FF2B5EF4-FFF2-40B4-BE49-F238E27FC236}">
                <a16:creationId xmlns:a16="http://schemas.microsoft.com/office/drawing/2014/main" id="{487D91FD-D25F-7709-B1C8-98E7D10D8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21A3BC8-78B9-765C-AE77-6187EB7EA1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826F49-F7B1-4519-A27A-8C8EB2B33982}" type="slidenum">
              <a:rPr lang="en-US" smtClean="0"/>
              <a:t>‹#›</a:t>
            </a:fld>
            <a:endParaRPr lang="en-US"/>
          </a:p>
        </p:txBody>
      </p:sp>
    </p:spTree>
    <p:extLst>
      <p:ext uri="{BB962C8B-B14F-4D97-AF65-F5344CB8AC3E}">
        <p14:creationId xmlns:p14="http://schemas.microsoft.com/office/powerpoint/2010/main" val="139234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4.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oglawyers.com/cardinal-minerals-miller-ohio-mineral-transaction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il rigs in a field&#10;&#10;AI-generated content may be incorrect.">
            <a:extLst>
              <a:ext uri="{FF2B5EF4-FFF2-40B4-BE49-F238E27FC236}">
                <a16:creationId xmlns:a16="http://schemas.microsoft.com/office/drawing/2014/main" id="{4E82A897-C6ED-59B0-AC8D-FED78146D7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8E642C51-CBBF-C793-2FF9-09D4984FF92E}"/>
              </a:ext>
            </a:extLst>
          </p:cNvPr>
          <p:cNvSpPr/>
          <p:nvPr/>
        </p:nvSpPr>
        <p:spPr>
          <a:xfrm>
            <a:off x="619124" y="685799"/>
            <a:ext cx="923926" cy="9339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and black sign with white text&#10;&#10;AI-generated content may be incorrect.">
            <a:extLst>
              <a:ext uri="{FF2B5EF4-FFF2-40B4-BE49-F238E27FC236}">
                <a16:creationId xmlns:a16="http://schemas.microsoft.com/office/drawing/2014/main" id="{93FD7782-0956-A613-77EE-C2E036B8E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24" y="685799"/>
            <a:ext cx="2324101" cy="937601"/>
          </a:xfrm>
          <a:prstGeom prst="rect">
            <a:avLst/>
          </a:prstGeom>
        </p:spPr>
      </p:pic>
      <p:sp>
        <p:nvSpPr>
          <p:cNvPr id="9" name="Title 1">
            <a:extLst>
              <a:ext uri="{FF2B5EF4-FFF2-40B4-BE49-F238E27FC236}">
                <a16:creationId xmlns:a16="http://schemas.microsoft.com/office/drawing/2014/main" id="{B6BD4C19-D733-166C-FAFC-C49DC7B2FDDE}"/>
              </a:ext>
            </a:extLst>
          </p:cNvPr>
          <p:cNvSpPr txBox="1">
            <a:spLocks/>
          </p:cNvSpPr>
          <p:nvPr/>
        </p:nvSpPr>
        <p:spPr>
          <a:xfrm>
            <a:off x="600075" y="1619734"/>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Lato" panose="020F0502020204030203" pitchFamily="34" charset="0"/>
                <a:ea typeface="Lato" panose="020F0502020204030203" pitchFamily="34" charset="0"/>
                <a:cs typeface="Lato" panose="020F0502020204030203" pitchFamily="34" charset="0"/>
              </a:rPr>
              <a:t>Ohio Oil &amp; Gas</a:t>
            </a:r>
          </a:p>
          <a:p>
            <a:pPr algn="l"/>
            <a:r>
              <a:rPr lang="en-US" b="1" dirty="0">
                <a:solidFill>
                  <a:schemeClr val="bg1"/>
                </a:solidFill>
                <a:latin typeface="Lato" panose="020F0502020204030203" pitchFamily="34" charset="0"/>
                <a:ea typeface="Lato" panose="020F0502020204030203" pitchFamily="34" charset="0"/>
                <a:cs typeface="Lato" panose="020F0502020204030203" pitchFamily="34" charset="0"/>
              </a:rPr>
              <a:t>Title in Focus</a:t>
            </a:r>
          </a:p>
        </p:txBody>
      </p:sp>
      <p:sp>
        <p:nvSpPr>
          <p:cNvPr id="10" name="Subtitle 2">
            <a:extLst>
              <a:ext uri="{FF2B5EF4-FFF2-40B4-BE49-F238E27FC236}">
                <a16:creationId xmlns:a16="http://schemas.microsoft.com/office/drawing/2014/main" id="{CA30923B-192C-8DFC-88A4-7BD57EECA23F}"/>
              </a:ext>
            </a:extLst>
          </p:cNvPr>
          <p:cNvSpPr txBox="1">
            <a:spLocks/>
          </p:cNvSpPr>
          <p:nvPr/>
        </p:nvSpPr>
        <p:spPr>
          <a:xfrm>
            <a:off x="600075" y="4695825"/>
            <a:ext cx="9144000" cy="1476375"/>
          </a:xfrm>
          <a:prstGeom prst="rect">
            <a:avLst/>
          </a:prstGeom>
        </p:spPr>
        <p:txBody>
          <a:bodyPr vert="horz" lIns="91440" tIns="45720" rIns="91440" bIns="45720" rtlCol="0" anchor="b">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700" b="1" dirty="0">
                <a:solidFill>
                  <a:schemeClr val="bg1"/>
                </a:solidFill>
                <a:latin typeface="Lato" panose="020F0502020204030203" pitchFamily="34" charset="0"/>
                <a:ea typeface="Lato" panose="020F0502020204030203" pitchFamily="34" charset="0"/>
                <a:cs typeface="Lato" panose="020F0502020204030203" pitchFamily="34" charset="0"/>
              </a:rPr>
              <a:t>Speakers:</a:t>
            </a:r>
            <a:br>
              <a:rPr lang="en-US" sz="1700" b="1" dirty="0">
                <a:solidFill>
                  <a:schemeClr val="bg1"/>
                </a:solidFill>
                <a:latin typeface="Lato" panose="020F0502020204030203" pitchFamily="34" charset="0"/>
                <a:ea typeface="Lato" panose="020F0502020204030203" pitchFamily="34" charset="0"/>
                <a:cs typeface="Lato" panose="020F0502020204030203" pitchFamily="34" charset="0"/>
              </a:rPr>
            </a:br>
            <a:br>
              <a:rPr lang="en-US" sz="1700" dirty="0">
                <a:solidFill>
                  <a:schemeClr val="bg1"/>
                </a:solidFill>
                <a:latin typeface="Lato" panose="020F0502020204030203" pitchFamily="34" charset="0"/>
                <a:ea typeface="Lato" panose="020F0502020204030203" pitchFamily="34" charset="0"/>
                <a:cs typeface="Lato" panose="020F0502020204030203" pitchFamily="34" charset="0"/>
              </a:rPr>
            </a:br>
            <a:r>
              <a:rPr lang="en-US" sz="1700" dirty="0">
                <a:solidFill>
                  <a:schemeClr val="bg1"/>
                </a:solidFill>
                <a:latin typeface="Lato" panose="020F0502020204030203" pitchFamily="34" charset="0"/>
                <a:ea typeface="Lato" panose="020F0502020204030203" pitchFamily="34" charset="0"/>
                <a:cs typeface="Lato" panose="020F0502020204030203" pitchFamily="34" charset="0"/>
              </a:rPr>
              <a:t>Josh Peterson, Partner</a:t>
            </a:r>
            <a:br>
              <a:rPr lang="en-US" sz="1700" dirty="0">
                <a:solidFill>
                  <a:schemeClr val="bg1"/>
                </a:solidFill>
                <a:latin typeface="Lato" panose="020F0502020204030203" pitchFamily="34" charset="0"/>
                <a:ea typeface="Lato" panose="020F0502020204030203" pitchFamily="34" charset="0"/>
                <a:cs typeface="Lato" panose="020F0502020204030203" pitchFamily="34" charset="0"/>
              </a:rPr>
            </a:br>
            <a:r>
              <a:rPr lang="en-US" sz="1700" dirty="0">
                <a:solidFill>
                  <a:schemeClr val="bg1"/>
                </a:solidFill>
                <a:latin typeface="Lato" panose="020F0502020204030203" pitchFamily="34" charset="0"/>
                <a:ea typeface="Lato" panose="020F0502020204030203" pitchFamily="34" charset="0"/>
                <a:cs typeface="Lato" panose="020F0502020204030203" pitchFamily="34" charset="0"/>
              </a:rPr>
              <a:t>Ryan Stewart, Senior Attorney</a:t>
            </a:r>
            <a:br>
              <a:rPr lang="en-US" sz="1700" dirty="0">
                <a:solidFill>
                  <a:schemeClr val="bg1"/>
                </a:solidFill>
                <a:latin typeface="Lato" panose="020F0502020204030203" pitchFamily="34" charset="0"/>
                <a:ea typeface="Lato" panose="020F0502020204030203" pitchFamily="34" charset="0"/>
                <a:cs typeface="Lato" panose="020F0502020204030203" pitchFamily="34" charset="0"/>
              </a:rPr>
            </a:br>
            <a:r>
              <a:rPr lang="en-US" sz="1700" dirty="0">
                <a:solidFill>
                  <a:schemeClr val="bg1"/>
                </a:solidFill>
                <a:latin typeface="Lato" panose="020F0502020204030203" pitchFamily="34" charset="0"/>
                <a:ea typeface="Lato" panose="020F0502020204030203" pitchFamily="34" charset="0"/>
                <a:cs typeface="Lato" panose="020F0502020204030203" pitchFamily="34" charset="0"/>
              </a:rPr>
              <a:t>Ally McCluskey, Attorney</a:t>
            </a:r>
            <a:br>
              <a:rPr lang="en-US" sz="1700" dirty="0">
                <a:solidFill>
                  <a:schemeClr val="bg1"/>
                </a:solidFill>
                <a:latin typeface="Lato" panose="020F0502020204030203" pitchFamily="34" charset="0"/>
                <a:ea typeface="Lato" panose="020F0502020204030203" pitchFamily="34" charset="0"/>
                <a:cs typeface="Lato" panose="020F0502020204030203" pitchFamily="34" charset="0"/>
              </a:rPr>
            </a:br>
            <a:r>
              <a:rPr lang="en-US" sz="1700" dirty="0">
                <a:solidFill>
                  <a:schemeClr val="bg1"/>
                </a:solidFill>
                <a:latin typeface="Lato" panose="020F0502020204030203" pitchFamily="34" charset="0"/>
                <a:ea typeface="Lato" panose="020F0502020204030203" pitchFamily="34" charset="0"/>
                <a:cs typeface="Lato" panose="020F0502020204030203" pitchFamily="34" charset="0"/>
              </a:rPr>
              <a:t>Chris Hagen-Frederiksen, Attorney</a:t>
            </a:r>
          </a:p>
        </p:txBody>
      </p:sp>
      <p:sp>
        <p:nvSpPr>
          <p:cNvPr id="11" name="Subtitle 2">
            <a:extLst>
              <a:ext uri="{FF2B5EF4-FFF2-40B4-BE49-F238E27FC236}">
                <a16:creationId xmlns:a16="http://schemas.microsoft.com/office/drawing/2014/main" id="{54BD0140-1404-D4B3-D1D9-CEF4A75509EF}"/>
              </a:ext>
            </a:extLst>
          </p:cNvPr>
          <p:cNvSpPr txBox="1">
            <a:spLocks/>
          </p:cNvSpPr>
          <p:nvPr/>
        </p:nvSpPr>
        <p:spPr>
          <a:xfrm>
            <a:off x="600074" y="4106001"/>
            <a:ext cx="9144000" cy="4884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solidFill>
                  <a:schemeClr val="bg1"/>
                </a:solidFill>
                <a:latin typeface="Lato" panose="020F0502020204030203" pitchFamily="34" charset="0"/>
                <a:ea typeface="Lato" panose="020F0502020204030203" pitchFamily="34" charset="0"/>
                <a:cs typeface="Lato" panose="020F0502020204030203" pitchFamily="34" charset="0"/>
              </a:rPr>
              <a:t>Recent Developments in Instrument Interpretations,</a:t>
            </a:r>
            <a:br>
              <a:rPr lang="en-US" sz="2000" dirty="0">
                <a:solidFill>
                  <a:schemeClr val="bg1"/>
                </a:solidFill>
                <a:latin typeface="Lato" panose="020F0502020204030203" pitchFamily="34" charset="0"/>
                <a:ea typeface="Lato" panose="020F0502020204030203" pitchFamily="34" charset="0"/>
                <a:cs typeface="Lato" panose="020F0502020204030203" pitchFamily="34" charset="0"/>
              </a:rPr>
            </a:br>
            <a:r>
              <a:rPr lang="en-US" sz="2000" dirty="0">
                <a:solidFill>
                  <a:schemeClr val="bg1"/>
                </a:solidFill>
                <a:latin typeface="Lato" panose="020F0502020204030203" pitchFamily="34" charset="0"/>
                <a:ea typeface="Lato" panose="020F0502020204030203" pitchFamily="34" charset="0"/>
                <a:cs typeface="Lato" panose="020F0502020204030203" pitchFamily="34" charset="0"/>
              </a:rPr>
              <a:t>the DMA/MTA, and Leasing of State-Owned Land</a:t>
            </a:r>
          </a:p>
        </p:txBody>
      </p:sp>
    </p:spTree>
    <p:extLst>
      <p:ext uri="{BB962C8B-B14F-4D97-AF65-F5344CB8AC3E}">
        <p14:creationId xmlns:p14="http://schemas.microsoft.com/office/powerpoint/2010/main" val="2901924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E61DB-02AB-4D83-8284-41847C54D10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443CD3D-C74E-FB56-2BBE-2A9E0EB6919C}"/>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3">
            <a:extLst>
              <a:ext uri="{FF2B5EF4-FFF2-40B4-BE49-F238E27FC236}">
                <a16:creationId xmlns:a16="http://schemas.microsoft.com/office/drawing/2014/main" id="{0B164834-FA96-F4C9-6359-27C8273EEB19}"/>
              </a:ext>
            </a:extLst>
          </p:cNvPr>
          <p:cNvSpPr>
            <a:spLocks noGrp="1"/>
          </p:cNvSpPr>
          <p:nvPr>
            <p:ph type="title"/>
          </p:nvPr>
        </p:nvSpPr>
        <p:spPr>
          <a:xfrm>
            <a:off x="595490" y="195617"/>
            <a:ext cx="11997690" cy="1325563"/>
          </a:xfrm>
        </p:spPr>
        <p:txBody>
          <a:bodyPr>
            <a:normAutofit/>
          </a:bodyPr>
          <a:lstStyle/>
          <a:p>
            <a:r>
              <a:rPr lang="en-US" sz="2800" b="1" i="1" dirty="0">
                <a:solidFill>
                  <a:schemeClr val="bg1"/>
                </a:solidFill>
                <a:latin typeface="Lato" panose="020F0502020204030203" pitchFamily="34" charset="0"/>
                <a:ea typeface="Lato" panose="020F0502020204030203" pitchFamily="34" charset="0"/>
                <a:cs typeface="Lato" panose="020F0502020204030203" pitchFamily="34" charset="0"/>
              </a:rPr>
              <a:t>Hogue v. PP&amp;G Oil Co., LLC, </a:t>
            </a:r>
            <a:r>
              <a:rPr lang="en-US" sz="2800" b="1" dirty="0">
                <a:solidFill>
                  <a:schemeClr val="bg1"/>
                </a:solidFill>
                <a:latin typeface="Lato" panose="020F0502020204030203" pitchFamily="34" charset="0"/>
                <a:ea typeface="Lato" panose="020F0502020204030203" pitchFamily="34" charset="0"/>
                <a:cs typeface="Lato" panose="020F0502020204030203" pitchFamily="34" charset="0"/>
              </a:rPr>
              <a:t>2024-Ohio-2938 </a:t>
            </a:r>
            <a:br>
              <a:rPr lang="en-US" sz="2800" b="1" dirty="0">
                <a:solidFill>
                  <a:schemeClr val="bg1"/>
                </a:solidFill>
                <a:latin typeface="Lato" panose="020F0502020204030203" pitchFamily="34" charset="0"/>
                <a:ea typeface="Lato" panose="020F0502020204030203" pitchFamily="34" charset="0"/>
                <a:cs typeface="Lato" panose="020F0502020204030203" pitchFamily="34" charset="0"/>
              </a:rPr>
            </a:br>
            <a:r>
              <a:rPr lang="en-US" sz="2800" b="1" i="1" dirty="0">
                <a:solidFill>
                  <a:schemeClr val="bg1"/>
                </a:solidFill>
                <a:latin typeface="Lato" panose="020F0502020204030203" pitchFamily="34" charset="0"/>
                <a:ea typeface="Lato" panose="020F0502020204030203" pitchFamily="34" charset="0"/>
                <a:cs typeface="Lato" panose="020F0502020204030203" pitchFamily="34" charset="0"/>
              </a:rPr>
              <a:t>Sabre Energy Corp. v. Gulfport Energy Corp.,</a:t>
            </a:r>
            <a:r>
              <a:rPr lang="en-US" sz="2800" b="1" dirty="0">
                <a:solidFill>
                  <a:schemeClr val="bg1"/>
                </a:solidFill>
                <a:latin typeface="Lato" panose="020F0502020204030203" pitchFamily="34" charset="0"/>
                <a:ea typeface="Lato" panose="020F0502020204030203" pitchFamily="34" charset="0"/>
                <a:cs typeface="Lato" panose="020F0502020204030203" pitchFamily="34" charset="0"/>
              </a:rPr>
              <a:t> 2024 U.S. App. LEXIS 20143</a:t>
            </a:r>
          </a:p>
        </p:txBody>
      </p:sp>
      <p:sp>
        <p:nvSpPr>
          <p:cNvPr id="3" name="Content Placeholder 2">
            <a:extLst>
              <a:ext uri="{FF2B5EF4-FFF2-40B4-BE49-F238E27FC236}">
                <a16:creationId xmlns:a16="http://schemas.microsoft.com/office/drawing/2014/main" id="{57B8988F-3808-8156-B70D-70ACBABDDCAC}"/>
              </a:ext>
            </a:extLst>
          </p:cNvPr>
          <p:cNvSpPr>
            <a:spLocks noGrp="1"/>
          </p:cNvSpPr>
          <p:nvPr>
            <p:ph sz="half" idx="1"/>
          </p:nvPr>
        </p:nvSpPr>
        <p:spPr/>
        <p:txBody>
          <a:bodyPr>
            <a:normAutofit lnSpcReduction="10000"/>
          </a:bodyPr>
          <a:lstStyle/>
          <a:p>
            <a:pPr marL="0" indent="0">
              <a:buNone/>
            </a:pPr>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Interpretation of leasehold assignments — did the assignment include deep rights?</a:t>
            </a:r>
          </a:p>
          <a:p>
            <a:pPr marL="0" indent="0">
              <a:buNone/>
            </a:pPr>
            <a:endParaRPr lang="en-US" sz="2000" dirty="0">
              <a:solidFill>
                <a:srgbClr val="3B3838"/>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US" sz="2000" b="1" i="1" dirty="0">
                <a:solidFill>
                  <a:srgbClr val="3B3838"/>
                </a:solidFill>
                <a:latin typeface="Lato" panose="020F0502020204030203" pitchFamily="34" charset="0"/>
                <a:ea typeface="Lato" panose="020F0502020204030203" pitchFamily="34" charset="0"/>
                <a:cs typeface="Lato" panose="020F0502020204030203" pitchFamily="34" charset="0"/>
              </a:rPr>
              <a:t>Hogue</a:t>
            </a:r>
            <a:r>
              <a:rPr lang="en-US" sz="2000" b="1" dirty="0">
                <a:solidFill>
                  <a:srgbClr val="3B3838"/>
                </a:solidFill>
                <a:latin typeface="Lato" panose="020F0502020204030203" pitchFamily="34" charset="0"/>
                <a:ea typeface="Lato" panose="020F0502020204030203" pitchFamily="34" charset="0"/>
                <a:cs typeface="Lato" panose="020F0502020204030203" pitchFamily="34" charset="0"/>
              </a:rPr>
              <a:t> — 2007 </a:t>
            </a:r>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Assignment of 2.5% Working Interest in certain wells and “the related 20-acre drill site unit.”</a:t>
            </a:r>
          </a:p>
          <a:p>
            <a:pPr marL="0" indent="0">
              <a:buNone/>
            </a:pPr>
            <a:endParaRPr lang="en-US" sz="2000" dirty="0">
              <a:solidFill>
                <a:srgbClr val="3B3838"/>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US" sz="2000" b="1" i="1" dirty="0">
                <a:solidFill>
                  <a:srgbClr val="3B3838"/>
                </a:solidFill>
                <a:latin typeface="Lato" panose="020F0502020204030203" pitchFamily="34" charset="0"/>
                <a:ea typeface="Lato" panose="020F0502020204030203" pitchFamily="34" charset="0"/>
                <a:cs typeface="Lato" panose="020F0502020204030203" pitchFamily="34" charset="0"/>
              </a:rPr>
              <a:t>Sabre</a:t>
            </a:r>
            <a:r>
              <a:rPr lang="en-US" sz="2000" b="1" dirty="0">
                <a:solidFill>
                  <a:srgbClr val="3B3838"/>
                </a:solidFill>
                <a:latin typeface="Lato" panose="020F0502020204030203" pitchFamily="34" charset="0"/>
                <a:ea typeface="Lato" panose="020F0502020204030203" pitchFamily="34" charset="0"/>
                <a:cs typeface="Lato" panose="020F0502020204030203" pitchFamily="34" charset="0"/>
              </a:rPr>
              <a:t> — 1993 </a:t>
            </a:r>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Assignment of ORRI in 25 vertical shallow wells. Bottom of exhibit provided, “This assignment of overriding royalty interest pertains to the aforementioned wells and the drilling units associated therewith and does not extend to the undrilled acreage associated with the lease referenced and/or pooling agreement.” </a:t>
            </a:r>
          </a:p>
        </p:txBody>
      </p:sp>
      <p:sp>
        <p:nvSpPr>
          <p:cNvPr id="6" name="Slide Number Placeholder 5">
            <a:extLst>
              <a:ext uri="{FF2B5EF4-FFF2-40B4-BE49-F238E27FC236}">
                <a16:creationId xmlns:a16="http://schemas.microsoft.com/office/drawing/2014/main" id="{B3AC5E1F-8DB4-9B5A-42D5-2CC67C6AB157}"/>
              </a:ext>
            </a:extLst>
          </p:cNvPr>
          <p:cNvSpPr>
            <a:spLocks noGrp="1"/>
          </p:cNvSpPr>
          <p:nvPr>
            <p:ph type="sldNum" sz="quarter" idx="12"/>
          </p:nvPr>
        </p:nvSpPr>
        <p:spPr/>
        <p:txBody>
          <a:bodyPr/>
          <a:lstStyle/>
          <a:p>
            <a:fld id="{22686F3A-B0E5-4025-8983-711720E9DD3D}" type="slidenum">
              <a:rPr lang="en-US" smtClean="0"/>
              <a:t>10</a:t>
            </a:fld>
            <a:endParaRPr lang="en-US" dirty="0"/>
          </a:p>
        </p:txBody>
      </p:sp>
      <p:pic>
        <p:nvPicPr>
          <p:cNvPr id="5" name="Picture 4" descr="A red and white logo&#10;&#10;AI-generated content may be incorrect.">
            <a:extLst>
              <a:ext uri="{FF2B5EF4-FFF2-40B4-BE49-F238E27FC236}">
                <a16:creationId xmlns:a16="http://schemas.microsoft.com/office/drawing/2014/main" id="{60E290E4-38E3-5C1A-D309-F0D6D32E6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pic>
        <p:nvPicPr>
          <p:cNvPr id="4" name="Content Placeholder 3">
            <a:extLst>
              <a:ext uri="{FF2B5EF4-FFF2-40B4-BE49-F238E27FC236}">
                <a16:creationId xmlns:a16="http://schemas.microsoft.com/office/drawing/2014/main" id="{2EB3E7CF-383C-817A-468E-010CB1794C7C}"/>
              </a:ext>
            </a:extLst>
          </p:cNvPr>
          <p:cNvPicPr>
            <a:picLocks noGrp="1" noChangeAspect="1"/>
          </p:cNvPicPr>
          <p:nvPr>
            <p:ph sz="half" idx="2"/>
          </p:nvPr>
        </p:nvPicPr>
        <p:blipFill>
          <a:blip r:embed="rId4"/>
          <a:stretch>
            <a:fillRect/>
          </a:stretch>
        </p:blipFill>
        <p:spPr>
          <a:xfrm>
            <a:off x="7407624" y="1825625"/>
            <a:ext cx="2710752"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02631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33496-AEB0-475D-9E1E-A5A9D89ED1C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7C6D90D-B147-EBEE-1393-3A8D45CBAB06}"/>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3">
            <a:extLst>
              <a:ext uri="{FF2B5EF4-FFF2-40B4-BE49-F238E27FC236}">
                <a16:creationId xmlns:a16="http://schemas.microsoft.com/office/drawing/2014/main" id="{3CDABB86-02DC-903A-AE01-984FB0028A86}"/>
              </a:ext>
            </a:extLst>
          </p:cNvPr>
          <p:cNvSpPr>
            <a:spLocks noGrp="1"/>
          </p:cNvSpPr>
          <p:nvPr>
            <p:ph type="title"/>
          </p:nvPr>
        </p:nvSpPr>
        <p:spPr/>
        <p:txBody>
          <a:bodyPr>
            <a:normAutofit/>
          </a:bodyPr>
          <a:lstStyle/>
          <a:p>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Common Interpretive Issues</a:t>
            </a:r>
            <a:endParaRPr lang="en-US" sz="3200" dirty="0">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6424C266-856A-356C-B9C3-6A3973BE284E}"/>
              </a:ext>
            </a:extLst>
          </p:cNvPr>
          <p:cNvSpPr>
            <a:spLocks noGrp="1"/>
          </p:cNvSpPr>
          <p:nvPr>
            <p:ph sz="half" idx="1"/>
          </p:nvPr>
        </p:nvSpPr>
        <p:spPr/>
        <p:txBody>
          <a:bodyPr>
            <a:normAutofit fontScale="55000" lnSpcReduction="20000"/>
          </a:bodyPr>
          <a:lstStyle/>
          <a:p>
            <a:pPr marL="0" indent="0">
              <a:buNone/>
            </a:pPr>
            <a:r>
              <a:rPr lang="en-US" sz="3500" b="1" dirty="0">
                <a:solidFill>
                  <a:srgbClr val="3B3838"/>
                </a:solidFill>
                <a:latin typeface="Lato" panose="020F0502020204030203" pitchFamily="34" charset="0"/>
                <a:ea typeface="Lato" panose="020F0502020204030203" pitchFamily="34" charset="0"/>
                <a:cs typeface="Lato" panose="020F0502020204030203" pitchFamily="34" charset="0"/>
              </a:rPr>
              <a:t>Scope</a:t>
            </a:r>
            <a:br>
              <a:rPr lang="en-US" sz="2300" dirty="0">
                <a:solidFill>
                  <a:srgbClr val="3B3838"/>
                </a:solidFill>
                <a:latin typeface="Lato" panose="020F0502020204030203" pitchFamily="34" charset="0"/>
                <a:ea typeface="Lato" panose="020F0502020204030203" pitchFamily="34" charset="0"/>
                <a:cs typeface="Lato" panose="020F0502020204030203" pitchFamily="34" charset="0"/>
              </a:rPr>
            </a:br>
            <a:endParaRPr lang="en-US" sz="2300" dirty="0">
              <a:solidFill>
                <a:srgbClr val="3B3838"/>
              </a:solidFill>
              <a:latin typeface="Lato" panose="020F0502020204030203" pitchFamily="34" charset="0"/>
              <a:ea typeface="Lato" panose="020F0502020204030203" pitchFamily="34" charset="0"/>
              <a:cs typeface="Lato" panose="020F0502020204030203" pitchFamily="34" charset="0"/>
            </a:endParaRPr>
          </a:p>
          <a:p>
            <a:pPr lvl="1"/>
            <a:r>
              <a:rPr lang="en-US" sz="2900" dirty="0">
                <a:solidFill>
                  <a:srgbClr val="3B3838"/>
                </a:solidFill>
                <a:latin typeface="Lato" panose="020F0502020204030203" pitchFamily="34" charset="0"/>
                <a:ea typeface="Lato" panose="020F0502020204030203" pitchFamily="34" charset="0"/>
                <a:cs typeface="Lato" panose="020F0502020204030203" pitchFamily="34" charset="0"/>
              </a:rPr>
              <a:t>Does the assignment language include deep rights (Utica/Point Pleasant)?</a:t>
            </a:r>
          </a:p>
          <a:p>
            <a:pPr lvl="1"/>
            <a:r>
              <a:rPr lang="en-US" sz="2900" dirty="0">
                <a:solidFill>
                  <a:srgbClr val="3B3838"/>
                </a:solidFill>
                <a:latin typeface="Lato" panose="020F0502020204030203" pitchFamily="34" charset="0"/>
                <a:ea typeface="Lato" panose="020F0502020204030203" pitchFamily="34" charset="0"/>
                <a:cs typeface="Lato" panose="020F0502020204030203" pitchFamily="34" charset="0"/>
              </a:rPr>
              <a:t>Is an interest in a “drill site unit” inherently depth-limited?</a:t>
            </a:r>
          </a:p>
          <a:p>
            <a:pPr marL="0" indent="0">
              <a:buNone/>
            </a:pPr>
            <a:r>
              <a:rPr lang="en-US" sz="3500" b="1" dirty="0">
                <a:solidFill>
                  <a:srgbClr val="3B3838"/>
                </a:solidFill>
                <a:latin typeface="Lato" panose="020F0502020204030203" pitchFamily="34" charset="0"/>
                <a:ea typeface="Lato" panose="020F0502020204030203" pitchFamily="34" charset="0"/>
                <a:cs typeface="Lato" panose="020F0502020204030203" pitchFamily="34" charset="0"/>
              </a:rPr>
              <a:t>Regulatory context</a:t>
            </a:r>
            <a:br>
              <a:rPr lang="en-US" sz="2300" dirty="0">
                <a:solidFill>
                  <a:srgbClr val="3B3838"/>
                </a:solidFill>
                <a:latin typeface="Lato" panose="020F0502020204030203" pitchFamily="34" charset="0"/>
                <a:ea typeface="Lato" panose="020F0502020204030203" pitchFamily="34" charset="0"/>
                <a:cs typeface="Lato" panose="020F0502020204030203" pitchFamily="34" charset="0"/>
              </a:rPr>
            </a:br>
            <a:endParaRPr lang="en-US" sz="2300" dirty="0">
              <a:solidFill>
                <a:srgbClr val="3B3838"/>
              </a:solidFill>
              <a:latin typeface="Lato" panose="020F0502020204030203" pitchFamily="34" charset="0"/>
              <a:ea typeface="Lato" panose="020F0502020204030203" pitchFamily="34" charset="0"/>
              <a:cs typeface="Lato" panose="020F0502020204030203" pitchFamily="34" charset="0"/>
            </a:endParaRPr>
          </a:p>
          <a:p>
            <a:pPr lvl="1"/>
            <a:r>
              <a:rPr lang="en-US" sz="2900" dirty="0">
                <a:solidFill>
                  <a:srgbClr val="3B3838"/>
                </a:solidFill>
                <a:latin typeface="Lato" panose="020F0502020204030203" pitchFamily="34" charset="0"/>
                <a:ea typeface="Lato" panose="020F0502020204030203" pitchFamily="34" charset="0"/>
                <a:cs typeface="Lato" panose="020F0502020204030203" pitchFamily="34" charset="0"/>
              </a:rPr>
              <a:t>Interpretation must consider Ohio Admin. Code 1501:9-1-04(C) in effect </a:t>
            </a:r>
            <a:r>
              <a:rPr lang="en-US" sz="2900" b="1" i="1" dirty="0">
                <a:solidFill>
                  <a:srgbClr val="3B3838"/>
                </a:solidFill>
                <a:latin typeface="Lato" panose="020F0502020204030203" pitchFamily="34" charset="0"/>
                <a:ea typeface="Lato" panose="020F0502020204030203" pitchFamily="34" charset="0"/>
                <a:cs typeface="Lato" panose="020F0502020204030203" pitchFamily="34" charset="0"/>
              </a:rPr>
              <a:t>at the time of execution</a:t>
            </a:r>
          </a:p>
          <a:p>
            <a:pPr lvl="2"/>
            <a:r>
              <a:rPr lang="en-US" sz="2500" dirty="0">
                <a:solidFill>
                  <a:srgbClr val="3B3838"/>
                </a:solidFill>
                <a:latin typeface="Lato" panose="020F0502020204030203" pitchFamily="34" charset="0"/>
                <a:ea typeface="Lato" panose="020F0502020204030203" pitchFamily="34" charset="0"/>
                <a:cs typeface="Lato" panose="020F0502020204030203" pitchFamily="34" charset="0"/>
              </a:rPr>
              <a:t>Less than 4,000 feet, at least a 20-acre drilling unit</a:t>
            </a:r>
          </a:p>
          <a:p>
            <a:pPr lvl="2"/>
            <a:r>
              <a:rPr lang="en-US" sz="2500" dirty="0">
                <a:solidFill>
                  <a:srgbClr val="3B3838"/>
                </a:solidFill>
                <a:latin typeface="Lato" panose="020F0502020204030203" pitchFamily="34" charset="0"/>
                <a:ea typeface="Lato" panose="020F0502020204030203" pitchFamily="34" charset="0"/>
                <a:cs typeface="Lato" panose="020F0502020204030203" pitchFamily="34" charset="0"/>
              </a:rPr>
              <a:t>Greater than 4,000 feet, at least a 40-acre drilling unit</a:t>
            </a:r>
          </a:p>
          <a:p>
            <a:pPr marL="0" indent="0">
              <a:buNone/>
            </a:pPr>
            <a:r>
              <a:rPr lang="en-US" sz="3500" b="1" dirty="0">
                <a:solidFill>
                  <a:srgbClr val="3B3838"/>
                </a:solidFill>
                <a:latin typeface="Lato" panose="020F0502020204030203" pitchFamily="34" charset="0"/>
                <a:ea typeface="Lato" panose="020F0502020204030203" pitchFamily="34" charset="0"/>
                <a:cs typeface="Lato" panose="020F0502020204030203" pitchFamily="34" charset="0"/>
              </a:rPr>
              <a:t>Extrinsic evidence and ambiguity</a:t>
            </a:r>
            <a:br>
              <a:rPr lang="en-US" sz="2300" dirty="0">
                <a:solidFill>
                  <a:srgbClr val="3B3838"/>
                </a:solidFill>
                <a:latin typeface="Lato" panose="020F0502020204030203" pitchFamily="34" charset="0"/>
                <a:ea typeface="Lato" panose="020F0502020204030203" pitchFamily="34" charset="0"/>
                <a:cs typeface="Lato" panose="020F0502020204030203" pitchFamily="34" charset="0"/>
              </a:rPr>
            </a:br>
            <a:endParaRPr lang="en-US" sz="2300" dirty="0">
              <a:solidFill>
                <a:srgbClr val="3B3838"/>
              </a:solidFill>
              <a:latin typeface="Lato" panose="020F0502020204030203" pitchFamily="34" charset="0"/>
              <a:ea typeface="Lato" panose="020F0502020204030203" pitchFamily="34" charset="0"/>
              <a:cs typeface="Lato" panose="020F0502020204030203" pitchFamily="34" charset="0"/>
            </a:endParaRPr>
          </a:p>
          <a:p>
            <a:pPr lvl="1"/>
            <a:r>
              <a:rPr lang="en-US" sz="2900" dirty="0">
                <a:solidFill>
                  <a:srgbClr val="3B3838"/>
                </a:solidFill>
                <a:latin typeface="Lato" panose="020F0502020204030203" pitchFamily="34" charset="0"/>
                <a:ea typeface="Lato" panose="020F0502020204030203" pitchFamily="34" charset="0"/>
                <a:cs typeface="Lato" panose="020F0502020204030203" pitchFamily="34" charset="0"/>
              </a:rPr>
              <a:t>Is the term “drill site unit” ambiguous?</a:t>
            </a:r>
          </a:p>
          <a:p>
            <a:pPr lvl="1"/>
            <a:r>
              <a:rPr lang="en-US" sz="2900" dirty="0">
                <a:solidFill>
                  <a:srgbClr val="3B3838"/>
                </a:solidFill>
                <a:latin typeface="Lato" panose="020F0502020204030203" pitchFamily="34" charset="0"/>
                <a:ea typeface="Lato" panose="020F0502020204030203" pitchFamily="34" charset="0"/>
                <a:cs typeface="Lato" panose="020F0502020204030203" pitchFamily="34" charset="0"/>
              </a:rPr>
              <a:t>Industry usage?</a:t>
            </a:r>
          </a:p>
          <a:p>
            <a:pPr lvl="1"/>
            <a:endParaRPr lang="en-US" sz="2900" dirty="0">
              <a:solidFill>
                <a:srgbClr val="3B3838"/>
              </a:solidFill>
              <a:latin typeface="Lato" panose="020F0502020204030203" pitchFamily="34" charset="0"/>
              <a:ea typeface="Lato" panose="020F0502020204030203" pitchFamily="34" charset="0"/>
              <a:cs typeface="Lato" panose="020F0502020204030203" pitchFamily="34" charset="0"/>
            </a:endParaRPr>
          </a:p>
        </p:txBody>
      </p:sp>
      <p:sp>
        <p:nvSpPr>
          <p:cNvPr id="6" name="Slide Number Placeholder 5">
            <a:extLst>
              <a:ext uri="{FF2B5EF4-FFF2-40B4-BE49-F238E27FC236}">
                <a16:creationId xmlns:a16="http://schemas.microsoft.com/office/drawing/2014/main" id="{6B9F774C-F8A9-F75F-28CB-2B6E782D8BCF}"/>
              </a:ext>
            </a:extLst>
          </p:cNvPr>
          <p:cNvSpPr>
            <a:spLocks noGrp="1"/>
          </p:cNvSpPr>
          <p:nvPr>
            <p:ph type="sldNum" sz="quarter" idx="12"/>
          </p:nvPr>
        </p:nvSpPr>
        <p:spPr/>
        <p:txBody>
          <a:bodyPr/>
          <a:lstStyle/>
          <a:p>
            <a:fld id="{22686F3A-B0E5-4025-8983-711720E9DD3D}" type="slidenum">
              <a:rPr lang="en-US" smtClean="0"/>
              <a:t>11</a:t>
            </a:fld>
            <a:endParaRPr lang="en-US" dirty="0"/>
          </a:p>
        </p:txBody>
      </p:sp>
      <p:pic>
        <p:nvPicPr>
          <p:cNvPr id="5" name="Picture 4" descr="A red and white logo&#10;&#10;AI-generated content may be incorrect.">
            <a:extLst>
              <a:ext uri="{FF2B5EF4-FFF2-40B4-BE49-F238E27FC236}">
                <a16:creationId xmlns:a16="http://schemas.microsoft.com/office/drawing/2014/main" id="{B9E523FA-2311-6681-62A7-A544CFF22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pic>
        <p:nvPicPr>
          <p:cNvPr id="4" name="Content Placeholder 3" descr="Wooden blocks with question marks">
            <a:extLst>
              <a:ext uri="{FF2B5EF4-FFF2-40B4-BE49-F238E27FC236}">
                <a16:creationId xmlns:a16="http://schemas.microsoft.com/office/drawing/2014/main" id="{FAFB04E2-2489-DBD4-EC09-9F387C1E873E}"/>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2274094"/>
            <a:ext cx="5181600" cy="3454400"/>
          </a:xfrm>
          <a:prstGeom prst="rect">
            <a:avLst/>
          </a:prstGeom>
        </p:spPr>
      </p:pic>
    </p:spTree>
    <p:extLst>
      <p:ext uri="{BB962C8B-B14F-4D97-AF65-F5344CB8AC3E}">
        <p14:creationId xmlns:p14="http://schemas.microsoft.com/office/powerpoint/2010/main" val="991959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B4D41-E444-94E6-EC81-6A312B0323B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605FA73-822A-ED45-CC1B-C8F099AAAC1F}"/>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3">
            <a:extLst>
              <a:ext uri="{FF2B5EF4-FFF2-40B4-BE49-F238E27FC236}">
                <a16:creationId xmlns:a16="http://schemas.microsoft.com/office/drawing/2014/main" id="{D2B52FA7-D169-1F39-2566-EDC3B9E259A0}"/>
              </a:ext>
            </a:extLst>
          </p:cNvPr>
          <p:cNvSpPr>
            <a:spLocks noGrp="1"/>
          </p:cNvSpPr>
          <p:nvPr>
            <p:ph type="title"/>
          </p:nvPr>
        </p:nvSpPr>
        <p:spPr/>
        <p:txBody>
          <a:bodyPr>
            <a:normAutofit/>
          </a:bodyPr>
          <a:lstStyle/>
          <a:p>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Holdings &amp; Takeaways</a:t>
            </a:r>
            <a:endParaRPr lang="en-US" sz="3200" dirty="0">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B4B57761-92F7-5679-D6DC-142F9266C64E}"/>
              </a:ext>
            </a:extLst>
          </p:cNvPr>
          <p:cNvSpPr>
            <a:spLocks noGrp="1"/>
          </p:cNvSpPr>
          <p:nvPr>
            <p:ph sz="half" idx="1"/>
          </p:nvPr>
        </p:nvSpPr>
        <p:spPr/>
        <p:txBody>
          <a:bodyPr>
            <a:noAutofit/>
          </a:bodyPr>
          <a:lstStyle/>
          <a:p>
            <a:pPr marL="0" indent="0">
              <a:buNone/>
            </a:pPr>
            <a:r>
              <a:rPr lang="en-US" sz="1600" b="1" i="1" dirty="0">
                <a:solidFill>
                  <a:srgbClr val="3B3838"/>
                </a:solidFill>
                <a:latin typeface="Lato" panose="020F0502020204030203" pitchFamily="34" charset="0"/>
                <a:ea typeface="Lato" panose="020F0502020204030203" pitchFamily="34" charset="0"/>
                <a:cs typeface="Lato" panose="020F0502020204030203" pitchFamily="34" charset="0"/>
              </a:rPr>
              <a:t>Hogue</a:t>
            </a:r>
            <a:r>
              <a:rPr lang="en-US" sz="1600" b="1" dirty="0">
                <a:solidFill>
                  <a:srgbClr val="3B3838"/>
                </a:solidFill>
                <a:latin typeface="Lato" panose="020F0502020204030203" pitchFamily="34" charset="0"/>
                <a:ea typeface="Lato" panose="020F0502020204030203" pitchFamily="34" charset="0"/>
                <a:cs typeface="Lato" panose="020F0502020204030203" pitchFamily="34" charset="0"/>
              </a:rPr>
              <a:t> </a:t>
            </a:r>
            <a:r>
              <a:rPr lang="en-US" sz="1600" dirty="0">
                <a:solidFill>
                  <a:srgbClr val="3B3838"/>
                </a:solidFill>
                <a:latin typeface="Lato" panose="020F0502020204030203" pitchFamily="34" charset="0"/>
                <a:ea typeface="Lato" panose="020F0502020204030203" pitchFamily="34" charset="0"/>
                <a:cs typeface="Lato" panose="020F0502020204030203" pitchFamily="34" charset="0"/>
              </a:rPr>
              <a:t>—</a:t>
            </a:r>
            <a:r>
              <a:rPr lang="en-US" sz="1600" b="1" dirty="0">
                <a:solidFill>
                  <a:srgbClr val="3B3838"/>
                </a:solidFill>
                <a:latin typeface="Lato" panose="020F0502020204030203" pitchFamily="34" charset="0"/>
                <a:ea typeface="Lato" panose="020F0502020204030203" pitchFamily="34" charset="0"/>
                <a:cs typeface="Lato" panose="020F0502020204030203" pitchFamily="34" charset="0"/>
              </a:rPr>
              <a:t> </a:t>
            </a:r>
            <a:r>
              <a:rPr lang="en-US" sz="1600" dirty="0">
                <a:solidFill>
                  <a:srgbClr val="3B3838"/>
                </a:solidFill>
                <a:latin typeface="Lato" panose="020F0502020204030203" pitchFamily="34" charset="0"/>
                <a:ea typeface="Lato" panose="020F0502020204030203" pitchFamily="34" charset="0"/>
                <a:cs typeface="Lato" panose="020F0502020204030203" pitchFamily="34" charset="0"/>
              </a:rPr>
              <a:t>“The 20-acre drill site unit contained a 4,000-foot depth limitation based on the Ohio Administrative Code... the language of the Assignment is unambiguous and does </a:t>
            </a:r>
            <a:r>
              <a:rPr lang="en-US" sz="1600" u="sng" dirty="0">
                <a:solidFill>
                  <a:srgbClr val="3B3838"/>
                </a:solidFill>
                <a:latin typeface="Lato" panose="020F0502020204030203" pitchFamily="34" charset="0"/>
                <a:ea typeface="Lato" panose="020F0502020204030203" pitchFamily="34" charset="0"/>
                <a:cs typeface="Lato" panose="020F0502020204030203" pitchFamily="34" charset="0"/>
              </a:rPr>
              <a:t>not</a:t>
            </a:r>
            <a:r>
              <a:rPr lang="en-US" sz="1600" dirty="0">
                <a:solidFill>
                  <a:srgbClr val="3B3838"/>
                </a:solidFill>
                <a:latin typeface="Lato" panose="020F0502020204030203" pitchFamily="34" charset="0"/>
                <a:ea typeface="Lato" panose="020F0502020204030203" pitchFamily="34" charset="0"/>
                <a:cs typeface="Lato" panose="020F0502020204030203" pitchFamily="34" charset="0"/>
              </a:rPr>
              <a:t> convey deep rights.” (¶ 61) (emphasis added)</a:t>
            </a:r>
            <a:br>
              <a:rPr lang="en-US" sz="1600" dirty="0">
                <a:solidFill>
                  <a:srgbClr val="3B3838"/>
                </a:solidFill>
                <a:latin typeface="Lato" panose="020F0502020204030203" pitchFamily="34" charset="0"/>
                <a:ea typeface="Lato" panose="020F0502020204030203" pitchFamily="34" charset="0"/>
                <a:cs typeface="Lato" panose="020F0502020204030203" pitchFamily="34" charset="0"/>
              </a:rPr>
            </a:br>
            <a:endParaRPr lang="en-US" sz="1600" dirty="0">
              <a:solidFill>
                <a:srgbClr val="3B3838"/>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US" sz="1600" b="1" i="1" dirty="0">
                <a:solidFill>
                  <a:srgbClr val="3B3838"/>
                </a:solidFill>
                <a:latin typeface="Lato" panose="020F0502020204030203" pitchFamily="34" charset="0"/>
                <a:ea typeface="Lato" panose="020F0502020204030203" pitchFamily="34" charset="0"/>
                <a:cs typeface="Lato" panose="020F0502020204030203" pitchFamily="34" charset="0"/>
              </a:rPr>
              <a:t>Sabre</a:t>
            </a:r>
            <a:r>
              <a:rPr lang="en-US" sz="1600" b="1" dirty="0">
                <a:solidFill>
                  <a:srgbClr val="3B3838"/>
                </a:solidFill>
                <a:latin typeface="Lato" panose="020F0502020204030203" pitchFamily="34" charset="0"/>
                <a:ea typeface="Lato" panose="020F0502020204030203" pitchFamily="34" charset="0"/>
                <a:cs typeface="Lato" panose="020F0502020204030203" pitchFamily="34" charset="0"/>
              </a:rPr>
              <a:t> </a:t>
            </a:r>
            <a:r>
              <a:rPr lang="en-US" sz="1600" dirty="0">
                <a:solidFill>
                  <a:srgbClr val="3B3838"/>
                </a:solidFill>
                <a:latin typeface="Lato" panose="020F0502020204030203" pitchFamily="34" charset="0"/>
                <a:ea typeface="Lato" panose="020F0502020204030203" pitchFamily="34" charset="0"/>
                <a:cs typeface="Lato" panose="020F0502020204030203" pitchFamily="34" charset="0"/>
              </a:rPr>
              <a:t>— “Sabre Energy's ORRIs in drilling units smaller than 40 acres do </a:t>
            </a:r>
            <a:r>
              <a:rPr lang="en-US" sz="1600" u="sng" dirty="0">
                <a:solidFill>
                  <a:srgbClr val="3B3838"/>
                </a:solidFill>
                <a:latin typeface="Lato" panose="020F0502020204030203" pitchFamily="34" charset="0"/>
                <a:ea typeface="Lato" panose="020F0502020204030203" pitchFamily="34" charset="0"/>
                <a:cs typeface="Lato" panose="020F0502020204030203" pitchFamily="34" charset="0"/>
              </a:rPr>
              <a:t>not</a:t>
            </a:r>
            <a:r>
              <a:rPr lang="en-US" sz="1600" dirty="0">
                <a:solidFill>
                  <a:srgbClr val="3B3838"/>
                </a:solidFill>
                <a:latin typeface="Lato" panose="020F0502020204030203" pitchFamily="34" charset="0"/>
                <a:ea typeface="Lato" panose="020F0502020204030203" pitchFamily="34" charset="0"/>
                <a:cs typeface="Lato" panose="020F0502020204030203" pitchFamily="34" charset="0"/>
              </a:rPr>
              <a:t> attach to the Utica Shale/Point Pleasant formation.” (p. 6) (emphasis added)</a:t>
            </a:r>
            <a:br>
              <a:rPr lang="en-US" sz="1600" dirty="0">
                <a:solidFill>
                  <a:srgbClr val="3B3838"/>
                </a:solidFill>
                <a:latin typeface="Lato" panose="020F0502020204030203" pitchFamily="34" charset="0"/>
                <a:ea typeface="Lato" panose="020F0502020204030203" pitchFamily="34" charset="0"/>
                <a:cs typeface="Lato" panose="020F0502020204030203" pitchFamily="34" charset="0"/>
              </a:rPr>
            </a:br>
            <a:endParaRPr lang="en-US" sz="1600" dirty="0">
              <a:solidFill>
                <a:srgbClr val="3B3838"/>
              </a:solidFill>
              <a:latin typeface="Lato" panose="020F0502020204030203" pitchFamily="34" charset="0"/>
              <a:ea typeface="Lato" panose="020F0502020204030203" pitchFamily="34" charset="0"/>
              <a:cs typeface="Lato" panose="020F0502020204030203" pitchFamily="34" charset="0"/>
            </a:endParaRPr>
          </a:p>
          <a:p>
            <a:pPr marL="285750" indent="-285750">
              <a:buFont typeface="Wingdings" panose="05000000000000000000" pitchFamily="2" charset="2"/>
              <a:buChar char="à"/>
            </a:pPr>
            <a:r>
              <a:rPr lang="en-US" sz="1400" dirty="0">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These kids of Swiss cheese lease chains with acreage/depth limited assignments are tricky to interpret.  </a:t>
            </a:r>
          </a:p>
          <a:p>
            <a:pPr marL="285750" indent="-285750">
              <a:buFont typeface="Wingdings" panose="05000000000000000000" pitchFamily="2" charset="2"/>
              <a:buChar char="à"/>
            </a:pPr>
            <a:r>
              <a:rPr lang="en-US" sz="1400" dirty="0">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Rule of thumb: If a leasehold interest is assigned in a well with a 20-acre drilling unit, pay close attention to the language used, and the administrative code proscribing minimum drilling unit acreage for the well in effect at the time the assignment was executed.</a:t>
            </a:r>
            <a:endParaRPr lang="en-US" sz="1400" dirty="0">
              <a:latin typeface="Lato" panose="020F0502020204030203" pitchFamily="34" charset="0"/>
              <a:ea typeface="Lato" panose="020F0502020204030203" pitchFamily="34" charset="0"/>
              <a:cs typeface="Lato" panose="020F0502020204030203" pitchFamily="34" charset="0"/>
            </a:endParaRPr>
          </a:p>
        </p:txBody>
      </p:sp>
      <p:sp>
        <p:nvSpPr>
          <p:cNvPr id="6" name="Slide Number Placeholder 5">
            <a:extLst>
              <a:ext uri="{FF2B5EF4-FFF2-40B4-BE49-F238E27FC236}">
                <a16:creationId xmlns:a16="http://schemas.microsoft.com/office/drawing/2014/main" id="{02BD0552-9657-1806-660A-0D3A57A2BBB7}"/>
              </a:ext>
            </a:extLst>
          </p:cNvPr>
          <p:cNvSpPr>
            <a:spLocks noGrp="1"/>
          </p:cNvSpPr>
          <p:nvPr>
            <p:ph type="sldNum" sz="quarter" idx="12"/>
          </p:nvPr>
        </p:nvSpPr>
        <p:spPr/>
        <p:txBody>
          <a:bodyPr/>
          <a:lstStyle/>
          <a:p>
            <a:fld id="{22686F3A-B0E5-4025-8983-711720E9DD3D}" type="slidenum">
              <a:rPr lang="en-US" smtClean="0"/>
              <a:t>12</a:t>
            </a:fld>
            <a:endParaRPr lang="en-US" dirty="0"/>
          </a:p>
        </p:txBody>
      </p:sp>
      <p:pic>
        <p:nvPicPr>
          <p:cNvPr id="5" name="Picture 4" descr="A red and white logo&#10;&#10;AI-generated content may be incorrect.">
            <a:extLst>
              <a:ext uri="{FF2B5EF4-FFF2-40B4-BE49-F238E27FC236}">
                <a16:creationId xmlns:a16="http://schemas.microsoft.com/office/drawing/2014/main" id="{EFD6FE79-C00A-709E-9C6E-80F09D8BA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pic>
        <p:nvPicPr>
          <p:cNvPr id="8" name="Content Placeholder 7" descr="Cheese outline">
            <a:extLst>
              <a:ext uri="{FF2B5EF4-FFF2-40B4-BE49-F238E27FC236}">
                <a16:creationId xmlns:a16="http://schemas.microsoft.com/office/drawing/2014/main" id="{E37E86D0-0820-1224-7DD5-B1AA203F2221}"/>
              </a:ext>
            </a:extLst>
          </p:cNvPr>
          <p:cNvPicPr>
            <a:picLocks noGrp="1" noChangeAspect="1"/>
          </p:cNvPicPr>
          <p:nvPr>
            <p:ph sz="half" idx="2"/>
          </p:nvPr>
        </p:nvPicPr>
        <p:blipFill>
          <a:blip r:embed="rId4">
            <a:extLst>
              <a:ext uri="{96DAC541-7B7A-43D3-8B79-37D633B846F1}">
                <asvg:svgBlip xmlns:asvg="http://schemas.microsoft.com/office/drawing/2016/SVG/main" r:embed="rId5"/>
              </a:ext>
            </a:extLst>
          </a:blip>
          <a:stretch>
            <a:fillRect/>
          </a:stretch>
        </p:blipFill>
        <p:spPr>
          <a:xfrm>
            <a:off x="7006590" y="1968024"/>
            <a:ext cx="4110990" cy="4110990"/>
          </a:xfrm>
          <a:prstGeom prst="rect">
            <a:avLst/>
          </a:prstGeom>
        </p:spPr>
      </p:pic>
    </p:spTree>
    <p:extLst>
      <p:ext uri="{BB962C8B-B14F-4D97-AF65-F5344CB8AC3E}">
        <p14:creationId xmlns:p14="http://schemas.microsoft.com/office/powerpoint/2010/main" val="620809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CA21E-BE4B-FFF7-B616-94700F60537D}"/>
            </a:ext>
          </a:extLst>
        </p:cNvPr>
        <p:cNvGrpSpPr/>
        <p:nvPr/>
      </p:nvGrpSpPr>
      <p:grpSpPr>
        <a:xfrm>
          <a:off x="0" y="0"/>
          <a:ext cx="0" cy="0"/>
          <a:chOff x="0" y="0"/>
          <a:chExt cx="0" cy="0"/>
        </a:xfrm>
      </p:grpSpPr>
      <p:pic>
        <p:nvPicPr>
          <p:cNvPr id="5" name="Picture 4" descr="Oil rigs in a field&#10;&#10;AI-generated content may be incorrect.">
            <a:extLst>
              <a:ext uri="{FF2B5EF4-FFF2-40B4-BE49-F238E27FC236}">
                <a16:creationId xmlns:a16="http://schemas.microsoft.com/office/drawing/2014/main" id="{A8B0C80A-B797-32A5-223E-28B02CAA36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6">
            <a:extLst>
              <a:ext uri="{FF2B5EF4-FFF2-40B4-BE49-F238E27FC236}">
                <a16:creationId xmlns:a16="http://schemas.microsoft.com/office/drawing/2014/main" id="{0B4A3D03-FC81-1573-3828-3778731083A0}"/>
              </a:ext>
            </a:extLst>
          </p:cNvPr>
          <p:cNvSpPr txBox="1">
            <a:spLocks/>
          </p:cNvSpPr>
          <p:nvPr/>
        </p:nvSpPr>
        <p:spPr>
          <a:xfrm>
            <a:off x="831850" y="1709738"/>
            <a:ext cx="10515600" cy="285273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chemeClr val="bg1"/>
                </a:solidFill>
                <a:latin typeface="Lato" panose="020F0502020204030203" pitchFamily="34" charset="0"/>
                <a:ea typeface="Lato" panose="020F0502020204030203" pitchFamily="34" charset="0"/>
                <a:cs typeface="Lato" panose="020F0502020204030203" pitchFamily="34" charset="0"/>
              </a:rPr>
              <a:t>Ohio Dormant Mineral Act (DMA)</a:t>
            </a:r>
          </a:p>
        </p:txBody>
      </p:sp>
      <p:pic>
        <p:nvPicPr>
          <p:cNvPr id="4" name="Picture 3" descr="A red and white logo&#10;&#10;AI-generated content may be incorrect.">
            <a:extLst>
              <a:ext uri="{FF2B5EF4-FFF2-40B4-BE49-F238E27FC236}">
                <a16:creationId xmlns:a16="http://schemas.microsoft.com/office/drawing/2014/main" id="{D7D0BF41-1E03-3F1B-3686-691C305AA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Tree>
    <p:extLst>
      <p:ext uri="{BB962C8B-B14F-4D97-AF65-F5344CB8AC3E}">
        <p14:creationId xmlns:p14="http://schemas.microsoft.com/office/powerpoint/2010/main" val="2381087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B427F-A739-DD75-46C4-425E5D56491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0EABE41-D4F8-F926-217E-330284220CA0}"/>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160308-4850-F2E6-8010-52DE268A7370}"/>
              </a:ext>
            </a:extLst>
          </p:cNvPr>
          <p:cNvSpPr>
            <a:spLocks noGrp="1"/>
          </p:cNvSpPr>
          <p:nvPr>
            <p:ph idx="1"/>
          </p:nvPr>
        </p:nvSpPr>
        <p:spPr/>
        <p:txBody>
          <a:bodyPr>
            <a:noAutofit/>
          </a:bodyPr>
          <a:lstStyle/>
          <a:p>
            <a:pPr marL="0" indent="0">
              <a:buNone/>
            </a:pPr>
            <a:r>
              <a:rPr lang="en-US" sz="2000" b="1" dirty="0">
                <a:solidFill>
                  <a:srgbClr val="3B3838"/>
                </a:solidFill>
                <a:latin typeface="Lato" panose="020F0502020204030203" pitchFamily="34" charset="0"/>
                <a:ea typeface="Lato" panose="020F0502020204030203" pitchFamily="34" charset="0"/>
                <a:cs typeface="Lato" panose="020F0502020204030203" pitchFamily="34" charset="0"/>
              </a:rPr>
              <a:t>Who has standing to challenge abandonment of a mineral interest under the Ohio Dormant Mineral Act (“DMA”)? </a:t>
            </a:r>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Ohio Rev. Code § 5301.56.</a:t>
            </a:r>
          </a:p>
          <a:p>
            <a:pPr marL="0" indent="0">
              <a:buNone/>
            </a:pPr>
            <a:endParaRPr lang="en-US" sz="2000" b="1" dirty="0">
              <a:solidFill>
                <a:srgbClr val="3B3838"/>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Familiar DMA fact pattern:</a:t>
            </a:r>
            <a:b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br>
            <a:endParaRPr lang="en-US" sz="2000" dirty="0">
              <a:solidFill>
                <a:srgbClr val="3B3838"/>
              </a:solidFill>
              <a:latin typeface="Lato" panose="020F0502020204030203" pitchFamily="34" charset="0"/>
              <a:ea typeface="Lato" panose="020F0502020204030203" pitchFamily="34" charset="0"/>
              <a:cs typeface="Lato" panose="020F0502020204030203" pitchFamily="34" charset="0"/>
            </a:endParaRPr>
          </a:p>
          <a:p>
            <a:pPr lvl="1"/>
            <a:r>
              <a:rPr lang="en-US" sz="1800" dirty="0">
                <a:solidFill>
                  <a:srgbClr val="3B3838"/>
                </a:solidFill>
                <a:latin typeface="Lato" panose="020F0502020204030203" pitchFamily="34" charset="0"/>
                <a:ea typeface="Lato" panose="020F0502020204030203" pitchFamily="34" charset="0"/>
                <a:cs typeface="Lato" panose="020F0502020204030203" pitchFamily="34" charset="0"/>
              </a:rPr>
              <a:t>Oil and gas estate reserved a long time ago (</a:t>
            </a:r>
            <a:r>
              <a:rPr lang="en-US" sz="1800" dirty="0">
                <a:latin typeface="Lato" panose="020F0502020204030203" pitchFamily="34" charset="0"/>
                <a:ea typeface="Lato" panose="020F0502020204030203" pitchFamily="34" charset="0"/>
                <a:cs typeface="Lato" panose="020F0502020204030203" pitchFamily="34" charset="0"/>
              </a:rPr>
              <a:t>Pfalzgraf interest)</a:t>
            </a:r>
            <a:endParaRPr lang="en-US" sz="1800" dirty="0">
              <a:solidFill>
                <a:srgbClr val="3B3838"/>
              </a:solidFill>
              <a:latin typeface="Lato" panose="020F0502020204030203" pitchFamily="34" charset="0"/>
              <a:ea typeface="Lato" panose="020F0502020204030203" pitchFamily="34" charset="0"/>
              <a:cs typeface="Lato" panose="020F0502020204030203" pitchFamily="34" charset="0"/>
            </a:endParaRPr>
          </a:p>
          <a:p>
            <a:pPr lvl="1"/>
            <a:r>
              <a:rPr lang="en-US" sz="1800" dirty="0">
                <a:solidFill>
                  <a:srgbClr val="3B3838"/>
                </a:solidFill>
                <a:latin typeface="Lato" panose="020F0502020204030203" pitchFamily="34" charset="0"/>
                <a:ea typeface="Lato" panose="020F0502020204030203" pitchFamily="34" charset="0"/>
                <a:cs typeface="Lato" panose="020F0502020204030203" pitchFamily="34" charset="0"/>
              </a:rPr>
              <a:t>Surface owners (Millers) pursued abandonment under the DMA in 2013</a:t>
            </a:r>
          </a:p>
          <a:p>
            <a:pPr lvl="2"/>
            <a:r>
              <a:rPr lang="en-US" sz="1600" dirty="0">
                <a:latin typeface="Lato" panose="020F0502020204030203" pitchFamily="34" charset="0"/>
                <a:ea typeface="Lato" panose="020F0502020204030203" pitchFamily="34" charset="0"/>
                <a:cs typeface="Lato" panose="020F0502020204030203" pitchFamily="34" charset="0"/>
              </a:rPr>
              <a:t>Surface owner’s title search identified Pfalzgraf heirs and last known addresses, but notice served by publication only</a:t>
            </a:r>
          </a:p>
          <a:p>
            <a:pPr lvl="2"/>
            <a:r>
              <a:rPr lang="en-US" sz="1600" dirty="0">
                <a:latin typeface="Lato" panose="020F0502020204030203" pitchFamily="34" charset="0"/>
                <a:ea typeface="Lato" panose="020F0502020204030203" pitchFamily="34" charset="0"/>
                <a:cs typeface="Lato" panose="020F0502020204030203" pitchFamily="34" charset="0"/>
              </a:rPr>
              <a:t>Surface owners completed the DMA process by filing notice of failure to file, then leased oil and gas estate</a:t>
            </a:r>
            <a:endParaRPr lang="en-US" sz="1600" dirty="0">
              <a:solidFill>
                <a:srgbClr val="3B3838"/>
              </a:solidFill>
              <a:latin typeface="Lato" panose="020F0502020204030203" pitchFamily="34" charset="0"/>
              <a:ea typeface="Lato" panose="020F0502020204030203" pitchFamily="34" charset="0"/>
              <a:cs typeface="Lato" panose="020F0502020204030203" pitchFamily="34" charset="0"/>
            </a:endParaRPr>
          </a:p>
          <a:p>
            <a:pPr lvl="1"/>
            <a:r>
              <a:rPr lang="en-US" sz="1800" dirty="0">
                <a:solidFill>
                  <a:srgbClr val="3B3838"/>
                </a:solidFill>
                <a:latin typeface="Lato" panose="020F0502020204030203" pitchFamily="34" charset="0"/>
                <a:ea typeface="Lato" panose="020F0502020204030203" pitchFamily="34" charset="0"/>
                <a:cs typeface="Lato" panose="020F0502020204030203" pitchFamily="34" charset="0"/>
              </a:rPr>
              <a:t>Wells were drilled</a:t>
            </a:r>
          </a:p>
          <a:p>
            <a:pPr lvl="1"/>
            <a:r>
              <a:rPr lang="en-US" sz="1800" dirty="0">
                <a:solidFill>
                  <a:srgbClr val="3B3838"/>
                </a:solidFill>
                <a:latin typeface="Lato" panose="020F0502020204030203" pitchFamily="34" charset="0"/>
                <a:ea typeface="Lato" panose="020F0502020204030203" pitchFamily="34" charset="0"/>
                <a:cs typeface="Lato" panose="020F0502020204030203" pitchFamily="34" charset="0"/>
              </a:rPr>
              <a:t>8 years later, Cardinal Minerals, LLC purchased the interest + cause of action from heirs, and sued the Millers and operator challenging the DMA filings and lease</a:t>
            </a:r>
          </a:p>
        </p:txBody>
      </p:sp>
      <p:pic>
        <p:nvPicPr>
          <p:cNvPr id="5" name="Picture 4" descr="A red and white logo&#10;&#10;AI-generated content may be incorrect.">
            <a:extLst>
              <a:ext uri="{FF2B5EF4-FFF2-40B4-BE49-F238E27FC236}">
                <a16:creationId xmlns:a16="http://schemas.microsoft.com/office/drawing/2014/main" id="{2823A659-983F-318E-39FA-48F406A21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3445B802-268A-27E2-366E-83B6FFFC18AC}"/>
              </a:ext>
            </a:extLst>
          </p:cNvPr>
          <p:cNvSpPr>
            <a:spLocks noGrp="1"/>
          </p:cNvSpPr>
          <p:nvPr>
            <p:ph type="sldNum" sz="quarter" idx="12"/>
          </p:nvPr>
        </p:nvSpPr>
        <p:spPr/>
        <p:txBody>
          <a:bodyPr/>
          <a:lstStyle/>
          <a:p>
            <a:fld id="{22686F3A-B0E5-4025-8983-711720E9DD3D}" type="slidenum">
              <a:rPr lang="en-US" smtClean="0"/>
              <a:t>14</a:t>
            </a:fld>
            <a:endParaRPr lang="en-US" dirty="0"/>
          </a:p>
        </p:txBody>
      </p:sp>
      <p:sp>
        <p:nvSpPr>
          <p:cNvPr id="12" name="Title 3">
            <a:extLst>
              <a:ext uri="{FF2B5EF4-FFF2-40B4-BE49-F238E27FC236}">
                <a16:creationId xmlns:a16="http://schemas.microsoft.com/office/drawing/2014/main" id="{67EBF170-F39F-7E1B-E5C5-2D7DEEFD69F9}"/>
              </a:ext>
            </a:extLst>
          </p:cNvPr>
          <p:cNvSpPr>
            <a:spLocks noGrp="1"/>
          </p:cNvSpPr>
          <p:nvPr>
            <p:ph type="title"/>
          </p:nvPr>
        </p:nvSpPr>
        <p:spPr>
          <a:xfrm>
            <a:off x="595490" y="320675"/>
            <a:ext cx="11094720" cy="1325563"/>
          </a:xfrm>
        </p:spPr>
        <p:txBody>
          <a:bodyPr>
            <a:noAutofit/>
          </a:bodyPr>
          <a:lstStyle/>
          <a:p>
            <a:r>
              <a:rPr lang="en-US" sz="1800" b="1" i="1" dirty="0">
                <a:solidFill>
                  <a:schemeClr val="bg1"/>
                </a:solidFill>
                <a:latin typeface="Lato" panose="020F0502020204030203" pitchFamily="34" charset="0"/>
                <a:ea typeface="Lato" panose="020F0502020204030203" pitchFamily="34" charset="0"/>
                <a:cs typeface="Lato" panose="020F0502020204030203" pitchFamily="34" charset="0"/>
              </a:rPr>
              <a:t>Cardinal Minerals, LLC v. Miller</a:t>
            </a:r>
            <a:r>
              <a:rPr lang="en-US" sz="1800" b="1" dirty="0">
                <a:solidFill>
                  <a:schemeClr val="bg1"/>
                </a:solidFill>
                <a:latin typeface="Lato" panose="020F0502020204030203" pitchFamily="34" charset="0"/>
                <a:ea typeface="Lato" panose="020F0502020204030203" pitchFamily="34" charset="0"/>
                <a:cs typeface="Lato" panose="020F0502020204030203" pitchFamily="34" charset="0"/>
              </a:rPr>
              <a:t>, 2024-Ohio-2133 (7th Dist. 2024), jurisdiction declined, 2024-Ohio-5104; </a:t>
            </a:r>
            <a:br>
              <a:rPr lang="en-US" sz="1800" b="1" dirty="0">
                <a:solidFill>
                  <a:schemeClr val="bg1"/>
                </a:solidFill>
                <a:latin typeface="Lato" panose="020F0502020204030203" pitchFamily="34" charset="0"/>
                <a:ea typeface="Lato" panose="020F0502020204030203" pitchFamily="34" charset="0"/>
                <a:cs typeface="Lato" panose="020F0502020204030203" pitchFamily="34" charset="0"/>
              </a:rPr>
            </a:br>
            <a:r>
              <a:rPr lang="en-US" sz="1800" b="1" i="1" dirty="0">
                <a:solidFill>
                  <a:schemeClr val="bg1"/>
                </a:solidFill>
                <a:latin typeface="Lato" panose="020F0502020204030203" pitchFamily="34" charset="0"/>
                <a:ea typeface="Lato" panose="020F0502020204030203" pitchFamily="34" charset="0"/>
                <a:cs typeface="Lato" panose="020F0502020204030203" pitchFamily="34" charset="0"/>
              </a:rPr>
              <a:t>Cardinal Minerals, LLC v. Miller</a:t>
            </a:r>
            <a:r>
              <a:rPr lang="en-US" sz="1800" b="1" dirty="0">
                <a:solidFill>
                  <a:schemeClr val="bg1"/>
                </a:solidFill>
                <a:latin typeface="Lato" panose="020F0502020204030203" pitchFamily="34" charset="0"/>
                <a:ea typeface="Lato" panose="020F0502020204030203" pitchFamily="34" charset="0"/>
                <a:cs typeface="Lato" panose="020F0502020204030203" pitchFamily="34" charset="0"/>
              </a:rPr>
              <a:t>, 2024-Ohio-3121, (7th Dist. 2024), jurisdiction declined, 2024-Ohio-5340</a:t>
            </a:r>
          </a:p>
        </p:txBody>
      </p:sp>
    </p:spTree>
    <p:extLst>
      <p:ext uri="{BB962C8B-B14F-4D97-AF65-F5344CB8AC3E}">
        <p14:creationId xmlns:p14="http://schemas.microsoft.com/office/powerpoint/2010/main" val="1541461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B7139-C799-9A66-D67D-DEA4D0B1460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3E69D3C-F3BB-E58F-FDB5-6DC7F2E06197}"/>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367047-0E9B-7B8A-8EB6-6AC2A329BDD5}"/>
              </a:ext>
            </a:extLst>
          </p:cNvPr>
          <p:cNvSpPr>
            <a:spLocks noGrp="1"/>
          </p:cNvSpPr>
          <p:nvPr>
            <p:ph idx="1"/>
          </p:nvPr>
        </p:nvSpPr>
        <p:spPr/>
        <p:txBody>
          <a:bodyPr>
            <a:noAutofit/>
          </a:bodyPr>
          <a:lstStyle/>
          <a:p>
            <a:pPr marL="0" indent="0">
              <a:buNone/>
            </a:pPr>
            <a:r>
              <a:rPr lang="en-US" sz="1600" dirty="0">
                <a:solidFill>
                  <a:srgbClr val="3B3838"/>
                </a:solidFill>
                <a:latin typeface="Lato" panose="020F0502020204030203" pitchFamily="34" charset="0"/>
                <a:ea typeface="Lato" panose="020F0502020204030203" pitchFamily="34" charset="0"/>
                <a:cs typeface="Lato" panose="020F0502020204030203" pitchFamily="34" charset="0"/>
              </a:rPr>
              <a:t>Before mineral interest vests with the surface owner, the surface owner must:</a:t>
            </a:r>
          </a:p>
          <a:p>
            <a:pPr marL="342900" indent="-342900">
              <a:buFont typeface="+mj-lt"/>
              <a:buAutoNum type="arabicPeriod"/>
            </a:pPr>
            <a:r>
              <a:rPr lang="en-US" sz="1400" dirty="0">
                <a:solidFill>
                  <a:srgbClr val="3B3838"/>
                </a:solidFill>
                <a:latin typeface="Lato" panose="020F0502020204030203" pitchFamily="34" charset="0"/>
                <a:ea typeface="Lato" panose="020F0502020204030203" pitchFamily="34" charset="0"/>
                <a:cs typeface="Lato" panose="020F0502020204030203" pitchFamily="34" charset="0"/>
              </a:rPr>
              <a:t>Serve notice on each holder of intent to declare the mineral interest abandoned.</a:t>
            </a:r>
          </a:p>
          <a:p>
            <a:pPr marL="342900" indent="-342900">
              <a:buFont typeface="+mj-lt"/>
              <a:buAutoNum type="arabicPeriod"/>
            </a:pPr>
            <a:r>
              <a:rPr lang="en-US" sz="1400" dirty="0">
                <a:solidFill>
                  <a:srgbClr val="3B3838"/>
                </a:solidFill>
                <a:latin typeface="Lato" panose="020F0502020204030203" pitchFamily="34" charset="0"/>
                <a:ea typeface="Lato" panose="020F0502020204030203" pitchFamily="34" charset="0"/>
                <a:cs typeface="Lato" panose="020F0502020204030203" pitchFamily="34" charset="0"/>
              </a:rPr>
              <a:t>At least 30 but no later than 60 days after the notice is served, file an affidavit of abandonment in the county recorder’s office where the land is located.</a:t>
            </a:r>
          </a:p>
          <a:p>
            <a:pPr marL="342900" indent="-342900">
              <a:buFont typeface="+mj-lt"/>
              <a:buAutoNum type="arabicPeriod"/>
            </a:pPr>
            <a:endParaRPr lang="en-US" sz="1600" b="1" dirty="0">
              <a:solidFill>
                <a:srgbClr val="3B3838"/>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US" sz="1600" dirty="0">
                <a:solidFill>
                  <a:srgbClr val="3B3838"/>
                </a:solidFill>
                <a:latin typeface="Lato" panose="020F0502020204030203" pitchFamily="34" charset="0"/>
                <a:ea typeface="Lato" panose="020F0502020204030203" pitchFamily="34" charset="0"/>
                <a:cs typeface="Lato" panose="020F0502020204030203" pitchFamily="34" charset="0"/>
              </a:rPr>
              <a:t>In response, the Holder can file of record either (1) a claim to preserve the interest; or (2) an affidavit identifying a savings event within 60 days of the date notice was served, which will preserve the interest from abandonment.</a:t>
            </a:r>
          </a:p>
          <a:p>
            <a:pPr marL="0" indent="0">
              <a:buNone/>
            </a:pPr>
            <a:endParaRPr lang="en-US" sz="1600" dirty="0">
              <a:solidFill>
                <a:srgbClr val="3B3838"/>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US" sz="1600" dirty="0">
                <a:solidFill>
                  <a:srgbClr val="3B3838"/>
                </a:solidFill>
                <a:latin typeface="Lato" panose="020F0502020204030203" pitchFamily="34" charset="0"/>
                <a:ea typeface="Lato" panose="020F0502020204030203" pitchFamily="34" charset="0"/>
                <a:cs typeface="Lato" panose="020F0502020204030203" pitchFamily="34" charset="0"/>
              </a:rPr>
              <a:t>If the Holder does nothing within the 60-day period, the surface owner can then file a Notice of Failure to File, thereby vesting title to the mineral interest in the surface owner.</a:t>
            </a:r>
          </a:p>
          <a:p>
            <a:pPr marL="0" indent="0">
              <a:buNone/>
            </a:pPr>
            <a:endParaRPr lang="en-US" sz="1600" b="1" dirty="0">
              <a:solidFill>
                <a:srgbClr val="3B3838"/>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US" sz="1600" dirty="0">
                <a:solidFill>
                  <a:srgbClr val="3B3838"/>
                </a:solidFill>
                <a:latin typeface="Lato" panose="020F0502020204030203" pitchFamily="34" charset="0"/>
                <a:ea typeface="Lato" panose="020F0502020204030203" pitchFamily="34" charset="0"/>
                <a:cs typeface="Lato" panose="020F0502020204030203" pitchFamily="34" charset="0"/>
              </a:rPr>
              <a:t>Ohio Rev. Code § 5301.56(H)(2):  </a:t>
            </a:r>
            <a:r>
              <a:rPr lang="en-US" sz="1600" i="1" dirty="0">
                <a:solidFill>
                  <a:srgbClr val="3B3838"/>
                </a:solidFill>
                <a:latin typeface="Lato" panose="020F0502020204030203" pitchFamily="34" charset="0"/>
                <a:ea typeface="Lato" panose="020F0502020204030203" pitchFamily="34" charset="0"/>
                <a:cs typeface="Lato" panose="020F0502020204030203" pitchFamily="34" charset="0"/>
              </a:rPr>
              <a:t>Immediately after the notice of failure to file a mineral interest is recorded, the mineral interest shall vest in the owner of the surface of the lands formerly subject to the interest, and the record of the mineral interest shall cease to be notice to the public of the existence of the mineral interest or of any rights under it. </a:t>
            </a:r>
          </a:p>
        </p:txBody>
      </p:sp>
      <p:pic>
        <p:nvPicPr>
          <p:cNvPr id="5" name="Picture 4" descr="A red and white logo&#10;&#10;AI-generated content may be incorrect.">
            <a:extLst>
              <a:ext uri="{FF2B5EF4-FFF2-40B4-BE49-F238E27FC236}">
                <a16:creationId xmlns:a16="http://schemas.microsoft.com/office/drawing/2014/main" id="{3C5ACF64-D752-CE59-5C17-D15130058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FBA66A32-E3BB-B0C9-9782-BB881921DFAE}"/>
              </a:ext>
            </a:extLst>
          </p:cNvPr>
          <p:cNvSpPr>
            <a:spLocks noGrp="1"/>
          </p:cNvSpPr>
          <p:nvPr>
            <p:ph type="sldNum" sz="quarter" idx="12"/>
          </p:nvPr>
        </p:nvSpPr>
        <p:spPr/>
        <p:txBody>
          <a:bodyPr/>
          <a:lstStyle/>
          <a:p>
            <a:fld id="{22686F3A-B0E5-4025-8983-711720E9DD3D}" type="slidenum">
              <a:rPr lang="en-US" smtClean="0"/>
              <a:t>15</a:t>
            </a:fld>
            <a:endParaRPr lang="en-US" dirty="0"/>
          </a:p>
        </p:txBody>
      </p:sp>
      <p:sp>
        <p:nvSpPr>
          <p:cNvPr id="4" name="Title 3">
            <a:extLst>
              <a:ext uri="{FF2B5EF4-FFF2-40B4-BE49-F238E27FC236}">
                <a16:creationId xmlns:a16="http://schemas.microsoft.com/office/drawing/2014/main" id="{C58DA8BE-A78D-B1F7-30D8-58FD6E8BB0C0}"/>
              </a:ext>
            </a:extLst>
          </p:cNvPr>
          <p:cNvSpPr>
            <a:spLocks noGrp="1"/>
          </p:cNvSpPr>
          <p:nvPr>
            <p:ph type="title"/>
          </p:nvPr>
        </p:nvSpPr>
        <p:spPr/>
        <p:txBody>
          <a:bodyPr>
            <a:normAutofit/>
          </a:bodyPr>
          <a:lstStyle/>
          <a:p>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A Quick DMA Refresher…</a:t>
            </a:r>
          </a:p>
        </p:txBody>
      </p:sp>
    </p:spTree>
    <p:extLst>
      <p:ext uri="{BB962C8B-B14F-4D97-AF65-F5344CB8AC3E}">
        <p14:creationId xmlns:p14="http://schemas.microsoft.com/office/powerpoint/2010/main" val="461755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FCEC1-8167-F13F-7043-10A5FADB6D5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4D001A4-209B-6AF0-9A2C-31061EB2D34D}"/>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D0674A-CF02-CE5D-D3C8-CB82C2DC8567}"/>
              </a:ext>
            </a:extLst>
          </p:cNvPr>
          <p:cNvSpPr>
            <a:spLocks noGrp="1"/>
          </p:cNvSpPr>
          <p:nvPr>
            <p:ph idx="1"/>
          </p:nvPr>
        </p:nvSpPr>
        <p:spPr/>
        <p:txBody>
          <a:bodyPr>
            <a:noAutofit/>
          </a:bodyPr>
          <a:lstStyle/>
          <a:p>
            <a:pPr marL="0" indent="0">
              <a:buNone/>
            </a:pPr>
            <a:r>
              <a:rPr lang="en-US" sz="1500" b="1" dirty="0">
                <a:solidFill>
                  <a:srgbClr val="3B3838"/>
                </a:solidFill>
                <a:latin typeface="Lato" panose="020F0502020204030203" pitchFamily="34" charset="0"/>
                <a:ea typeface="Lato" panose="020F0502020204030203" pitchFamily="34" charset="0"/>
                <a:cs typeface="Lato" panose="020F0502020204030203" pitchFamily="34" charset="0"/>
              </a:rPr>
              <a:t>Key issues:</a:t>
            </a:r>
            <a:r>
              <a:rPr lang="en-US" sz="1500" dirty="0">
                <a:solidFill>
                  <a:srgbClr val="3B3838"/>
                </a:solidFill>
                <a:latin typeface="Lato" panose="020F0502020204030203" pitchFamily="34" charset="0"/>
                <a:ea typeface="Lato" panose="020F0502020204030203" pitchFamily="34" charset="0"/>
                <a:cs typeface="Lato" panose="020F0502020204030203" pitchFamily="34" charset="0"/>
              </a:rPr>
              <a:t> Does Cardinal Minerals, LLC have standing to challenge the DMA filings for defective notice? What interest, if any, did it purchase from the Pfalzgraf heirs?</a:t>
            </a:r>
          </a:p>
          <a:p>
            <a:pPr marL="0" indent="0">
              <a:buNone/>
            </a:pPr>
            <a:endParaRPr lang="en-US" sz="1500" dirty="0">
              <a:solidFill>
                <a:srgbClr val="3B3838"/>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US" sz="1500" b="1" dirty="0">
                <a:solidFill>
                  <a:srgbClr val="3B3838"/>
                </a:solidFill>
                <a:latin typeface="Lato" panose="020F0502020204030203" pitchFamily="34" charset="0"/>
                <a:ea typeface="Lato" panose="020F0502020204030203" pitchFamily="34" charset="0"/>
                <a:cs typeface="Lato" panose="020F0502020204030203" pitchFamily="34" charset="0"/>
              </a:rPr>
              <a:t>Holding: </a:t>
            </a:r>
            <a:r>
              <a:rPr lang="en-US" sz="1500" dirty="0">
                <a:solidFill>
                  <a:srgbClr val="3B3838"/>
                </a:solidFill>
                <a:latin typeface="Lato" panose="020F0502020204030203" pitchFamily="34" charset="0"/>
                <a:ea typeface="Lato" panose="020F0502020204030203" pitchFamily="34" charset="0"/>
                <a:cs typeface="Lato" panose="020F0502020204030203" pitchFamily="34" charset="0"/>
              </a:rPr>
              <a:t>Only the record holder of the mineral interest at the time the DMA process is completed, and not a subsequent purchaser, has standing to challenge the abandonment process.</a:t>
            </a:r>
          </a:p>
          <a:p>
            <a:pPr marL="0" indent="0">
              <a:buNone/>
            </a:pPr>
            <a:endParaRPr lang="en-US" sz="1500" dirty="0">
              <a:solidFill>
                <a:srgbClr val="3B3838"/>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US" sz="1500" b="1" dirty="0">
                <a:solidFill>
                  <a:srgbClr val="3B3838"/>
                </a:solidFill>
                <a:latin typeface="Lato" panose="020F0502020204030203" pitchFamily="34" charset="0"/>
                <a:ea typeface="Lato" panose="020F0502020204030203" pitchFamily="34" charset="0"/>
                <a:cs typeface="Lato" panose="020F0502020204030203" pitchFamily="34" charset="0"/>
              </a:rPr>
              <a:t>Takeaways:</a:t>
            </a:r>
          </a:p>
          <a:p>
            <a:pPr marL="342900" indent="-342900">
              <a:buFont typeface="+mj-lt"/>
              <a:buAutoNum type="arabicPeriod"/>
            </a:pPr>
            <a:r>
              <a:rPr lang="en-US" sz="1500" dirty="0">
                <a:solidFill>
                  <a:srgbClr val="3B3838"/>
                </a:solidFill>
                <a:latin typeface="Lato" panose="020F0502020204030203" pitchFamily="34" charset="0"/>
                <a:ea typeface="Lato" panose="020F0502020204030203" pitchFamily="34" charset="0"/>
                <a:cs typeface="Lato" panose="020F0502020204030203" pitchFamily="34" charset="0"/>
              </a:rPr>
              <a:t>A purchaser who acquires a mineral interest subject to completed DMA filings acquires nothing, because under Ohio Rev. Code § 5301.56(H)(2)(c), that interest was deemed abandoned and vested with the surface estate upon completion of the DMA process.</a:t>
            </a:r>
          </a:p>
          <a:p>
            <a:pPr marL="342900" indent="-342900">
              <a:buFont typeface="+mj-lt"/>
              <a:buAutoNum type="arabicPeriod"/>
            </a:pPr>
            <a:r>
              <a:rPr lang="en-US" sz="1500" dirty="0">
                <a:solidFill>
                  <a:srgbClr val="3B3838"/>
                </a:solidFill>
                <a:latin typeface="Lato" panose="020F0502020204030203" pitchFamily="34" charset="0"/>
                <a:ea typeface="Lato" panose="020F0502020204030203" pitchFamily="34" charset="0"/>
                <a:cs typeface="Lato" panose="020F0502020204030203" pitchFamily="34" charset="0"/>
              </a:rPr>
              <a:t>Third parties—including oil and gas operators when leasing—may rely on the completion of the DMA process, despite apparent irregularities in recorded filings, to credit ownership of the mineral interest as deemed abandoned and vested with the surface owner, unless the mineral holder has obtained a judgment declaring the abandonment invalid.</a:t>
            </a:r>
          </a:p>
          <a:p>
            <a:pPr marL="0" indent="0">
              <a:buNone/>
            </a:pPr>
            <a:endParaRPr lang="en-US" sz="1500" dirty="0">
              <a:solidFill>
                <a:srgbClr val="3B3838"/>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US" sz="1500" dirty="0">
                <a:solidFill>
                  <a:srgbClr val="3B3838"/>
                </a:solidFill>
                <a:latin typeface="Lato" panose="020F0502020204030203" pitchFamily="34" charset="0"/>
                <a:ea typeface="Lato" panose="020F0502020204030203" pitchFamily="34" charset="0"/>
                <a:cs typeface="Lato" panose="020F0502020204030203" pitchFamily="34" charset="0"/>
              </a:rPr>
              <a:t>For more detail, visit: </a:t>
            </a:r>
            <a:r>
              <a:rPr lang="en-US" sz="1500" dirty="0">
                <a:solidFill>
                  <a:srgbClr val="3B3838"/>
                </a:solidFill>
                <a:latin typeface="Lato" panose="020F0502020204030203" pitchFamily="34" charset="0"/>
                <a:ea typeface="Lato" panose="020F0502020204030203" pitchFamily="34" charset="0"/>
                <a:cs typeface="Lato" panose="020F0502020204030203" pitchFamily="34" charset="0"/>
                <a:hlinkClick r:id="rId3"/>
              </a:rPr>
              <a:t>The Future of Ohio Mineral Transactions</a:t>
            </a:r>
            <a:endParaRPr lang="en-US" sz="1500" dirty="0">
              <a:solidFill>
                <a:srgbClr val="3B3838"/>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descr="A red and white logo&#10;&#10;AI-generated content may be incorrect.">
            <a:extLst>
              <a:ext uri="{FF2B5EF4-FFF2-40B4-BE49-F238E27FC236}">
                <a16:creationId xmlns:a16="http://schemas.microsoft.com/office/drawing/2014/main" id="{D6FAC88B-09BB-6BAE-CCBF-FF9A45FA9A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D04461B6-D2AD-FB4E-5D95-0B43364F0779}"/>
              </a:ext>
            </a:extLst>
          </p:cNvPr>
          <p:cNvSpPr>
            <a:spLocks noGrp="1"/>
          </p:cNvSpPr>
          <p:nvPr>
            <p:ph type="sldNum" sz="quarter" idx="12"/>
          </p:nvPr>
        </p:nvSpPr>
        <p:spPr/>
        <p:txBody>
          <a:bodyPr/>
          <a:lstStyle/>
          <a:p>
            <a:fld id="{22686F3A-B0E5-4025-8983-711720E9DD3D}" type="slidenum">
              <a:rPr lang="en-US" smtClean="0"/>
              <a:t>16</a:t>
            </a:fld>
            <a:endParaRPr lang="en-US" dirty="0"/>
          </a:p>
        </p:txBody>
      </p:sp>
      <p:sp>
        <p:nvSpPr>
          <p:cNvPr id="4" name="Title 3">
            <a:extLst>
              <a:ext uri="{FF2B5EF4-FFF2-40B4-BE49-F238E27FC236}">
                <a16:creationId xmlns:a16="http://schemas.microsoft.com/office/drawing/2014/main" id="{63A9BE52-4E10-A046-A0A1-4E5D2C2F76BA}"/>
              </a:ext>
            </a:extLst>
          </p:cNvPr>
          <p:cNvSpPr>
            <a:spLocks noGrp="1"/>
          </p:cNvSpPr>
          <p:nvPr>
            <p:ph type="title"/>
          </p:nvPr>
        </p:nvSpPr>
        <p:spPr/>
        <p:txBody>
          <a:bodyPr>
            <a:normAutofit/>
          </a:bodyPr>
          <a:lstStyle/>
          <a:p>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Holdings &amp; Takeaways</a:t>
            </a:r>
          </a:p>
        </p:txBody>
      </p:sp>
    </p:spTree>
    <p:extLst>
      <p:ext uri="{BB962C8B-B14F-4D97-AF65-F5344CB8AC3E}">
        <p14:creationId xmlns:p14="http://schemas.microsoft.com/office/powerpoint/2010/main" val="2620874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A9B63-1673-619D-771B-24ED3AD8A22C}"/>
            </a:ext>
          </a:extLst>
        </p:cNvPr>
        <p:cNvGrpSpPr/>
        <p:nvPr/>
      </p:nvGrpSpPr>
      <p:grpSpPr>
        <a:xfrm>
          <a:off x="0" y="0"/>
          <a:ext cx="0" cy="0"/>
          <a:chOff x="0" y="0"/>
          <a:chExt cx="0" cy="0"/>
        </a:xfrm>
      </p:grpSpPr>
      <p:pic>
        <p:nvPicPr>
          <p:cNvPr id="5" name="Picture 4" descr="Oil rigs in a field&#10;&#10;AI-generated content may be incorrect.">
            <a:extLst>
              <a:ext uri="{FF2B5EF4-FFF2-40B4-BE49-F238E27FC236}">
                <a16:creationId xmlns:a16="http://schemas.microsoft.com/office/drawing/2014/main" id="{7B5C5CE8-8288-7E15-2AB1-20FAEFC67A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6">
            <a:extLst>
              <a:ext uri="{FF2B5EF4-FFF2-40B4-BE49-F238E27FC236}">
                <a16:creationId xmlns:a16="http://schemas.microsoft.com/office/drawing/2014/main" id="{975A642A-675E-DB59-0CA1-385F52708221}"/>
              </a:ext>
            </a:extLst>
          </p:cNvPr>
          <p:cNvSpPr txBox="1">
            <a:spLocks/>
          </p:cNvSpPr>
          <p:nvPr/>
        </p:nvSpPr>
        <p:spPr>
          <a:xfrm>
            <a:off x="831850" y="1709738"/>
            <a:ext cx="10515600" cy="285273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chemeClr val="bg1"/>
                </a:solidFill>
                <a:latin typeface="Lato" panose="020F0502020204030203" pitchFamily="34" charset="0"/>
                <a:ea typeface="Lato" panose="020F0502020204030203" pitchFamily="34" charset="0"/>
                <a:cs typeface="Lato" panose="020F0502020204030203" pitchFamily="34" charset="0"/>
              </a:rPr>
              <a:t>Ohio Marketable Title Act (MTA)</a:t>
            </a:r>
          </a:p>
        </p:txBody>
      </p:sp>
      <p:pic>
        <p:nvPicPr>
          <p:cNvPr id="4" name="Picture 3" descr="A red and white logo&#10;&#10;AI-generated content may be incorrect.">
            <a:extLst>
              <a:ext uri="{FF2B5EF4-FFF2-40B4-BE49-F238E27FC236}">
                <a16:creationId xmlns:a16="http://schemas.microsoft.com/office/drawing/2014/main" id="{F915D802-542B-485B-8743-3CAB435CE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Tree>
    <p:extLst>
      <p:ext uri="{BB962C8B-B14F-4D97-AF65-F5344CB8AC3E}">
        <p14:creationId xmlns:p14="http://schemas.microsoft.com/office/powerpoint/2010/main" val="2783807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6A2BC-9E96-E612-FB89-BCB11D757CF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FA0BB5D-0D7F-4948-2F01-1BB03F541759}"/>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CA3CAE-3858-58F0-D7F8-A11CB1D98F63}"/>
              </a:ext>
            </a:extLst>
          </p:cNvPr>
          <p:cNvSpPr>
            <a:spLocks noGrp="1"/>
          </p:cNvSpPr>
          <p:nvPr>
            <p:ph idx="1"/>
          </p:nvPr>
        </p:nvSpPr>
        <p:spPr/>
        <p:txBody>
          <a:bodyPr>
            <a:noAutofit/>
          </a:bodyPr>
          <a:lstStyle/>
          <a:p>
            <a:pPr marL="0" indent="0">
              <a:buNone/>
            </a:pPr>
            <a:r>
              <a:rPr lang="en-US" sz="2000" b="1" dirty="0">
                <a:solidFill>
                  <a:srgbClr val="3B3838"/>
                </a:solidFill>
                <a:latin typeface="Lato" panose="020F0502020204030203" pitchFamily="34" charset="0"/>
                <a:ea typeface="Lato" panose="020F0502020204030203" pitchFamily="34" charset="0"/>
                <a:cs typeface="Lato" panose="020F0502020204030203" pitchFamily="34" charset="0"/>
              </a:rPr>
              <a:t>Ohio Revised Code § 5301.47, </a:t>
            </a:r>
            <a:r>
              <a:rPr lang="en-US" sz="2000" b="1" i="1" dirty="0">
                <a:solidFill>
                  <a:srgbClr val="3B3838"/>
                </a:solidFill>
                <a:latin typeface="Lato" panose="020F0502020204030203" pitchFamily="34" charset="0"/>
                <a:ea typeface="Lato" panose="020F0502020204030203" pitchFamily="34" charset="0"/>
                <a:cs typeface="Lato" panose="020F0502020204030203" pitchFamily="34" charset="0"/>
              </a:rPr>
              <a:t>et seq.</a:t>
            </a:r>
          </a:p>
          <a:p>
            <a:pPr marL="0" indent="0">
              <a:buNone/>
            </a:pPr>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“[O]</a:t>
            </a:r>
            <a:r>
              <a:rPr lang="en-US" sz="2000" dirty="0" err="1">
                <a:solidFill>
                  <a:srgbClr val="3B3838"/>
                </a:solidFill>
                <a:latin typeface="Lato" panose="020F0502020204030203" pitchFamily="34" charset="0"/>
                <a:ea typeface="Lato" panose="020F0502020204030203" pitchFamily="34" charset="0"/>
                <a:cs typeface="Lato" panose="020F0502020204030203" pitchFamily="34" charset="0"/>
              </a:rPr>
              <a:t>perates</a:t>
            </a:r>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 to extinguish such interests and claims, existing prior to the effective date of the root of title.” Ohio Rev. Code § 5301.47(A).</a:t>
            </a:r>
          </a:p>
          <a:p>
            <a:pPr marL="0" indent="0">
              <a:buNone/>
            </a:pPr>
            <a:endParaRPr lang="en-US" sz="2000" dirty="0">
              <a:solidFill>
                <a:srgbClr val="3B3838"/>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US" sz="2000" b="1" dirty="0">
                <a:solidFill>
                  <a:srgbClr val="3B3838"/>
                </a:solidFill>
                <a:latin typeface="Lato" panose="020F0502020204030203" pitchFamily="34" charset="0"/>
                <a:ea typeface="Lato" panose="020F0502020204030203" pitchFamily="34" charset="0"/>
                <a:cs typeface="Lato" panose="020F0502020204030203" pitchFamily="34" charset="0"/>
              </a:rPr>
              <a:t>Root of Title</a:t>
            </a:r>
          </a:p>
          <a:p>
            <a:pPr marL="0" indent="0">
              <a:buNone/>
            </a:pPr>
            <a:r>
              <a:rPr lang="en-US" sz="2000" dirty="0">
                <a:latin typeface="Lato" panose="020F0502020204030203" pitchFamily="34" charset="0"/>
                <a:ea typeface="Lato" panose="020F0502020204030203" pitchFamily="34" charset="0"/>
                <a:cs typeface="Lato" panose="020F0502020204030203" pitchFamily="34" charset="0"/>
              </a:rPr>
              <a:t>“That conveyance or other title transaction in the chain of title of a person, purporting to create the interest claimed by such person, upon which he relies as a basis for the marketability of his title, and which was the most recent to be recorded as of a date forty years prior to the time when marketability is being determined.” Ohio Rev. Code § 5301.47(E).</a:t>
            </a:r>
          </a:p>
        </p:txBody>
      </p:sp>
      <p:pic>
        <p:nvPicPr>
          <p:cNvPr id="5" name="Picture 4" descr="A red and white logo&#10;&#10;AI-generated content may be incorrect.">
            <a:extLst>
              <a:ext uri="{FF2B5EF4-FFF2-40B4-BE49-F238E27FC236}">
                <a16:creationId xmlns:a16="http://schemas.microsoft.com/office/drawing/2014/main" id="{BB68A781-EAC6-A66F-96D2-04F413468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75246DC8-5104-FA7E-1299-5B2969E1A542}"/>
              </a:ext>
            </a:extLst>
          </p:cNvPr>
          <p:cNvSpPr>
            <a:spLocks noGrp="1"/>
          </p:cNvSpPr>
          <p:nvPr>
            <p:ph type="sldNum" sz="quarter" idx="12"/>
          </p:nvPr>
        </p:nvSpPr>
        <p:spPr/>
        <p:txBody>
          <a:bodyPr/>
          <a:lstStyle/>
          <a:p>
            <a:fld id="{22686F3A-B0E5-4025-8983-711720E9DD3D}" type="slidenum">
              <a:rPr lang="en-US" smtClean="0"/>
              <a:t>18</a:t>
            </a:fld>
            <a:endParaRPr lang="en-US" dirty="0"/>
          </a:p>
        </p:txBody>
      </p:sp>
      <p:sp>
        <p:nvSpPr>
          <p:cNvPr id="4" name="Title 3">
            <a:extLst>
              <a:ext uri="{FF2B5EF4-FFF2-40B4-BE49-F238E27FC236}">
                <a16:creationId xmlns:a16="http://schemas.microsoft.com/office/drawing/2014/main" id="{AA72BEC0-22A4-954C-1984-1662647DE505}"/>
              </a:ext>
            </a:extLst>
          </p:cNvPr>
          <p:cNvSpPr>
            <a:spLocks noGrp="1"/>
          </p:cNvSpPr>
          <p:nvPr>
            <p:ph type="title"/>
          </p:nvPr>
        </p:nvSpPr>
        <p:spPr/>
        <p:txBody>
          <a:bodyPr>
            <a:normAutofit/>
          </a:bodyPr>
          <a:lstStyle/>
          <a:p>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Ohio Marketable Title Act (MTA)</a:t>
            </a:r>
          </a:p>
        </p:txBody>
      </p:sp>
    </p:spTree>
    <p:extLst>
      <p:ext uri="{BB962C8B-B14F-4D97-AF65-F5344CB8AC3E}">
        <p14:creationId xmlns:p14="http://schemas.microsoft.com/office/powerpoint/2010/main" val="790849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9B9BD-63B0-E82E-B7C3-AB764AF0099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74265065-FEE6-47D8-4B86-B5CF3221C5E5}"/>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9A076E-DF03-42AA-A1CC-3BE1E825E574}"/>
              </a:ext>
            </a:extLst>
          </p:cNvPr>
          <p:cNvSpPr>
            <a:spLocks noGrp="1"/>
          </p:cNvSpPr>
          <p:nvPr>
            <p:ph idx="1"/>
          </p:nvPr>
        </p:nvSpPr>
        <p:spPr/>
        <p:txBody>
          <a:bodyPr>
            <a:noAutofit/>
          </a:bodyPr>
          <a:lstStyle/>
          <a:p>
            <a:pPr marL="0" indent="0" algn="just">
              <a:buNone/>
            </a:pPr>
            <a:r>
              <a:rPr lang="en-US" sz="1600" b="1" dirty="0">
                <a:solidFill>
                  <a:srgbClr val="3B3838"/>
                </a:solidFill>
                <a:latin typeface="Lato" panose="020F0502020204030203" pitchFamily="34" charset="0"/>
                <a:ea typeface="Lato" panose="020F0502020204030203" pitchFamily="34" charset="0"/>
                <a:cs typeface="Lato" panose="020F0502020204030203" pitchFamily="34" charset="0"/>
              </a:rPr>
              <a:t>Ohio Revised Code § 5301.49(A)</a:t>
            </a:r>
          </a:p>
          <a:p>
            <a:pPr marL="0" indent="0" algn="just">
              <a:buNone/>
            </a:pPr>
            <a:r>
              <a:rPr lang="en-US" sz="1600" dirty="0">
                <a:solidFill>
                  <a:srgbClr val="3B3838"/>
                </a:solidFill>
                <a:latin typeface="Lato" panose="020F0502020204030203" pitchFamily="34" charset="0"/>
                <a:ea typeface="Lato" panose="020F0502020204030203" pitchFamily="34" charset="0"/>
                <a:cs typeface="Lato" panose="020F0502020204030203" pitchFamily="34" charset="0"/>
              </a:rPr>
              <a:t>“All interests and defects which are inherent in the muniments of which such chain of record title is formed; provided that a general reference in such muniments, or any of them, to . . . interests created prior to the root of title shall not be sufficient to preserve them, unless specific identification be made therein of a recorded title transaction which creates such . . . interest. . . .”</a:t>
            </a:r>
          </a:p>
          <a:p>
            <a:pPr marL="0" indent="0">
              <a:buNone/>
            </a:pPr>
            <a:endParaRPr lang="en-US" sz="1600" dirty="0">
              <a:solidFill>
                <a:srgbClr val="3B3838"/>
              </a:solidFill>
              <a:latin typeface="Lato" panose="020F0502020204030203" pitchFamily="34" charset="0"/>
              <a:ea typeface="Lato" panose="020F0502020204030203" pitchFamily="34" charset="0"/>
              <a:cs typeface="Lato" panose="020F0502020204030203" pitchFamily="34" charset="0"/>
            </a:endParaRPr>
          </a:p>
          <a:p>
            <a:pPr marL="0" indent="0" algn="just">
              <a:buNone/>
            </a:pPr>
            <a:r>
              <a:rPr lang="en-US" sz="1600" b="1" dirty="0">
                <a:solidFill>
                  <a:srgbClr val="3B3838"/>
                </a:solidFill>
                <a:latin typeface="Lato" panose="020F0502020204030203" pitchFamily="34" charset="0"/>
                <a:ea typeface="Lato" panose="020F0502020204030203" pitchFamily="34" charset="0"/>
                <a:cs typeface="Lato" panose="020F0502020204030203" pitchFamily="34" charset="0"/>
              </a:rPr>
              <a:t>Ohio Revised Code § 5301.49(D)</a:t>
            </a:r>
          </a:p>
          <a:p>
            <a:pPr marL="0" indent="0" algn="just">
              <a:buNone/>
            </a:pPr>
            <a:r>
              <a:rPr lang="en-US" sz="1600" dirty="0">
                <a:latin typeface="Lato" panose="020F0502020204030203" pitchFamily="34" charset="0"/>
                <a:ea typeface="Lato" panose="020F0502020204030203" pitchFamily="34" charset="0"/>
                <a:cs typeface="Lato" panose="020F0502020204030203" pitchFamily="34" charset="0"/>
              </a:rPr>
              <a:t>“Any interest arising out of a title transaction which has been recorded subsequent to the effective date of the root of title from which the unbroken chain of title or record is started. . . .”</a:t>
            </a:r>
          </a:p>
          <a:p>
            <a:pPr marL="0" indent="0">
              <a:buNone/>
            </a:pPr>
            <a:endParaRPr lang="en-US" sz="1600" dirty="0">
              <a:solidFill>
                <a:srgbClr val="3B3838"/>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US" sz="1600" b="1" dirty="0">
                <a:solidFill>
                  <a:srgbClr val="3B3838"/>
                </a:solidFill>
                <a:latin typeface="Lato" panose="020F0502020204030203" pitchFamily="34" charset="0"/>
                <a:ea typeface="Lato" panose="020F0502020204030203" pitchFamily="34" charset="0"/>
                <a:cs typeface="Lato" panose="020F0502020204030203" pitchFamily="34" charset="0"/>
              </a:rPr>
              <a:t>Title Transaction</a:t>
            </a:r>
          </a:p>
          <a:p>
            <a:pPr marL="0" indent="0" algn="just">
              <a:buNone/>
            </a:pPr>
            <a:r>
              <a:rPr lang="en-US" sz="1600" dirty="0">
                <a:solidFill>
                  <a:srgbClr val="3B3838"/>
                </a:solidFill>
                <a:latin typeface="Lato" panose="020F0502020204030203" pitchFamily="34" charset="0"/>
                <a:ea typeface="Lato" panose="020F0502020204030203" pitchFamily="34" charset="0"/>
                <a:cs typeface="Lato" panose="020F0502020204030203" pitchFamily="34" charset="0"/>
              </a:rPr>
              <a:t>“Any transaction affecting title to any interest in land, including title by will or descent, title by tax deed, or by trustee's, assignee's, guardian's, executor's, administrator's, or sheriff's deed, or decree of any court, as well as warranty deed, quit claim deed, or mortgage.” Ohio Rev. Code § 5301.47(F).</a:t>
            </a:r>
          </a:p>
        </p:txBody>
      </p:sp>
      <p:pic>
        <p:nvPicPr>
          <p:cNvPr id="5" name="Picture 4" descr="A red and white logo&#10;&#10;AI-generated content may be incorrect.">
            <a:extLst>
              <a:ext uri="{FF2B5EF4-FFF2-40B4-BE49-F238E27FC236}">
                <a16:creationId xmlns:a16="http://schemas.microsoft.com/office/drawing/2014/main" id="{C250F441-B70B-21DE-B4CB-9EBC8D059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675B1B36-5741-9645-702A-8889D555A047}"/>
              </a:ext>
            </a:extLst>
          </p:cNvPr>
          <p:cNvSpPr>
            <a:spLocks noGrp="1"/>
          </p:cNvSpPr>
          <p:nvPr>
            <p:ph type="sldNum" sz="quarter" idx="12"/>
          </p:nvPr>
        </p:nvSpPr>
        <p:spPr/>
        <p:txBody>
          <a:bodyPr/>
          <a:lstStyle/>
          <a:p>
            <a:fld id="{22686F3A-B0E5-4025-8983-711720E9DD3D}" type="slidenum">
              <a:rPr lang="en-US" smtClean="0"/>
              <a:t>19</a:t>
            </a:fld>
            <a:endParaRPr lang="en-US" dirty="0"/>
          </a:p>
        </p:txBody>
      </p:sp>
      <p:sp>
        <p:nvSpPr>
          <p:cNvPr id="4" name="Title 3">
            <a:extLst>
              <a:ext uri="{FF2B5EF4-FFF2-40B4-BE49-F238E27FC236}">
                <a16:creationId xmlns:a16="http://schemas.microsoft.com/office/drawing/2014/main" id="{5E200A28-6ED4-DAF8-9252-E8F3132FBD99}"/>
              </a:ext>
            </a:extLst>
          </p:cNvPr>
          <p:cNvSpPr>
            <a:spLocks noGrp="1"/>
          </p:cNvSpPr>
          <p:nvPr>
            <p:ph type="title"/>
          </p:nvPr>
        </p:nvSpPr>
        <p:spPr/>
        <p:txBody>
          <a:bodyPr>
            <a:normAutofit/>
          </a:bodyPr>
          <a:lstStyle/>
          <a:p>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Ohio Marketable Title Act — Exceptions</a:t>
            </a:r>
          </a:p>
        </p:txBody>
      </p:sp>
    </p:spTree>
    <p:extLst>
      <p:ext uri="{BB962C8B-B14F-4D97-AF65-F5344CB8AC3E}">
        <p14:creationId xmlns:p14="http://schemas.microsoft.com/office/powerpoint/2010/main" val="3701853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DF9777-7699-B506-B903-6B21E11DE2DF}"/>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CBED4E-EC68-11E9-CC61-BBB35D1E660E}"/>
              </a:ext>
            </a:extLst>
          </p:cNvPr>
          <p:cNvSpPr>
            <a:spLocks noGrp="1"/>
          </p:cNvSpPr>
          <p:nvPr>
            <p:ph idx="1"/>
          </p:nvPr>
        </p:nvSpPr>
        <p:spPr/>
        <p:txBody>
          <a:bodyPr>
            <a:normAutofit/>
          </a:bodyPr>
          <a:lstStyle/>
          <a:p>
            <a:r>
              <a:rPr lang="en-US" sz="2400" dirty="0">
                <a:solidFill>
                  <a:srgbClr val="3B3838"/>
                </a:solidFill>
                <a:latin typeface="Lato" panose="020F0502020204030203" pitchFamily="34" charset="0"/>
                <a:ea typeface="Lato" panose="020F0502020204030203" pitchFamily="34" charset="0"/>
                <a:cs typeface="Lato" panose="020F0502020204030203" pitchFamily="34" charset="0"/>
              </a:rPr>
              <a:t>Deed construction &amp; interpretation</a:t>
            </a:r>
          </a:p>
          <a:p>
            <a:r>
              <a:rPr lang="en-US" sz="2400" dirty="0">
                <a:solidFill>
                  <a:srgbClr val="3B3838"/>
                </a:solidFill>
                <a:latin typeface="Lato" panose="020F0502020204030203" pitchFamily="34" charset="0"/>
                <a:ea typeface="Lato" panose="020F0502020204030203" pitchFamily="34" charset="0"/>
                <a:cs typeface="Lato" panose="020F0502020204030203" pitchFamily="34" charset="0"/>
              </a:rPr>
              <a:t>Assignment interpretations</a:t>
            </a:r>
          </a:p>
          <a:p>
            <a:r>
              <a:rPr lang="en-US" sz="2400" dirty="0">
                <a:solidFill>
                  <a:srgbClr val="3B3838"/>
                </a:solidFill>
                <a:latin typeface="Lato" panose="020F0502020204030203" pitchFamily="34" charset="0"/>
                <a:ea typeface="Lato" panose="020F0502020204030203" pitchFamily="34" charset="0"/>
                <a:cs typeface="Lato" panose="020F0502020204030203" pitchFamily="34" charset="0"/>
              </a:rPr>
              <a:t>Dormant Mineral Act (DMA)</a:t>
            </a:r>
          </a:p>
          <a:p>
            <a:r>
              <a:rPr lang="en-US" sz="2400" dirty="0">
                <a:solidFill>
                  <a:srgbClr val="3B3838"/>
                </a:solidFill>
                <a:latin typeface="Lato" panose="020F0502020204030203" pitchFamily="34" charset="0"/>
                <a:ea typeface="Lato" panose="020F0502020204030203" pitchFamily="34" charset="0"/>
                <a:cs typeface="Lato" panose="020F0502020204030203" pitchFamily="34" charset="0"/>
              </a:rPr>
              <a:t>Marketable Title Act (MTA)</a:t>
            </a:r>
          </a:p>
          <a:p>
            <a:r>
              <a:rPr lang="en-US" sz="2400" dirty="0">
                <a:solidFill>
                  <a:srgbClr val="3B3838"/>
                </a:solidFill>
                <a:latin typeface="Lato" panose="020F0502020204030203" pitchFamily="34" charset="0"/>
                <a:ea typeface="Lato" panose="020F0502020204030203" pitchFamily="34" charset="0"/>
                <a:cs typeface="Lato" panose="020F0502020204030203" pitchFamily="34" charset="0"/>
              </a:rPr>
              <a:t>Leasing of State-Owned Land</a:t>
            </a:r>
          </a:p>
        </p:txBody>
      </p:sp>
      <p:pic>
        <p:nvPicPr>
          <p:cNvPr id="5" name="Picture 4" descr="A red and white logo&#10;&#10;AI-generated content may be incorrect.">
            <a:extLst>
              <a:ext uri="{FF2B5EF4-FFF2-40B4-BE49-F238E27FC236}">
                <a16:creationId xmlns:a16="http://schemas.microsoft.com/office/drawing/2014/main" id="{883DF5EB-0441-B601-DDF8-8D55633C5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F6FAC4C8-EC39-0F2F-2DCB-EDC69D13626A}"/>
              </a:ext>
            </a:extLst>
          </p:cNvPr>
          <p:cNvSpPr>
            <a:spLocks noGrp="1"/>
          </p:cNvSpPr>
          <p:nvPr>
            <p:ph type="sldNum" sz="quarter" idx="12"/>
          </p:nvPr>
        </p:nvSpPr>
        <p:spPr/>
        <p:txBody>
          <a:bodyPr/>
          <a:lstStyle/>
          <a:p>
            <a:fld id="{22686F3A-B0E5-4025-8983-711720E9DD3D}" type="slidenum">
              <a:rPr lang="en-US" smtClean="0"/>
              <a:t>2</a:t>
            </a:fld>
            <a:endParaRPr lang="en-US" dirty="0"/>
          </a:p>
        </p:txBody>
      </p:sp>
      <p:sp>
        <p:nvSpPr>
          <p:cNvPr id="12" name="Title 3">
            <a:extLst>
              <a:ext uri="{FF2B5EF4-FFF2-40B4-BE49-F238E27FC236}">
                <a16:creationId xmlns:a16="http://schemas.microsoft.com/office/drawing/2014/main" id="{E8741C0A-953F-7D30-7457-1916BB557619}"/>
              </a:ext>
            </a:extLst>
          </p:cNvPr>
          <p:cNvSpPr>
            <a:spLocks noGrp="1"/>
          </p:cNvSpPr>
          <p:nvPr>
            <p:ph type="title"/>
          </p:nvPr>
        </p:nvSpPr>
        <p:spPr>
          <a:xfrm>
            <a:off x="838200" y="365125"/>
            <a:ext cx="10515600" cy="1325563"/>
          </a:xfrm>
        </p:spPr>
        <p:txBody>
          <a:bodyPr>
            <a:normAutofit/>
          </a:bodyPr>
          <a:lstStyle/>
          <a:p>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Overview</a:t>
            </a:r>
            <a:endParaRPr lang="en-US" sz="32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01930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25582-6F19-6863-7A1E-599B7B97B24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9F6FCAF-9EFE-FB06-9819-66B9A3D34A59}"/>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46E941-314E-A4E1-2DFC-08BB6028D49F}"/>
              </a:ext>
            </a:extLst>
          </p:cNvPr>
          <p:cNvSpPr>
            <a:spLocks noGrp="1"/>
          </p:cNvSpPr>
          <p:nvPr>
            <p:ph idx="1"/>
          </p:nvPr>
        </p:nvSpPr>
        <p:spPr/>
        <p:txBody>
          <a:bodyPr>
            <a:noAutofit/>
          </a:bodyPr>
          <a:lstStyle/>
          <a:p>
            <a:pPr marL="0" indent="0" algn="just">
              <a:buNone/>
            </a:pPr>
            <a:r>
              <a:rPr lang="en-US" sz="1800" b="1" dirty="0">
                <a:solidFill>
                  <a:srgbClr val="3B3838"/>
                </a:solidFill>
                <a:latin typeface="Lato" panose="020F0502020204030203" pitchFamily="34" charset="0"/>
                <a:ea typeface="Lato" panose="020F0502020204030203" pitchFamily="34" charset="0"/>
                <a:cs typeface="Lato" panose="020F0502020204030203" pitchFamily="34" charset="0"/>
              </a:rPr>
              <a:t>Facts:</a:t>
            </a:r>
          </a:p>
          <a:p>
            <a:pPr algn="just"/>
            <a:r>
              <a:rPr lang="en-US" sz="1800" dirty="0">
                <a:solidFill>
                  <a:srgbClr val="3B3838"/>
                </a:solidFill>
                <a:latin typeface="Lato" panose="020F0502020204030203" pitchFamily="34" charset="0"/>
                <a:ea typeface="Lato" panose="020F0502020204030203" pitchFamily="34" charset="0"/>
                <a:cs typeface="Lato" panose="020F0502020204030203" pitchFamily="34" charset="0"/>
              </a:rPr>
              <a:t>In 1935, a deed conveyed the subject property, but “EXCEPTED AND RESERVED, all the oil &amp; gas rights and privileges on and underlying the above described tract of land.”</a:t>
            </a:r>
          </a:p>
          <a:p>
            <a:pPr algn="just"/>
            <a:r>
              <a:rPr lang="en-US" sz="1800" dirty="0">
                <a:latin typeface="Lato" panose="020F0502020204030203" pitchFamily="34" charset="0"/>
                <a:ea typeface="Lato" panose="020F0502020204030203" pitchFamily="34" charset="0"/>
                <a:cs typeface="Lato" panose="020F0502020204030203" pitchFamily="34" charset="0"/>
              </a:rPr>
              <a:t>The root of title deed contained the following reference: “except</a:t>
            </a:r>
            <a:r>
              <a:rPr lang="en-US" sz="1800" i="1" u="sng" dirty="0">
                <a:latin typeface="Lato" panose="020F0502020204030203" pitchFamily="34" charset="0"/>
                <a:ea typeface="Lato" panose="020F0502020204030203" pitchFamily="34" charset="0"/>
                <a:cs typeface="Lato" panose="020F0502020204030203" pitchFamily="34" charset="0"/>
              </a:rPr>
              <a:t>ing</a:t>
            </a:r>
            <a:r>
              <a:rPr lang="en-US" sz="1800" dirty="0">
                <a:latin typeface="Lato" panose="020F0502020204030203" pitchFamily="34" charset="0"/>
                <a:ea typeface="Lato" panose="020F0502020204030203" pitchFamily="34" charset="0"/>
                <a:cs typeface="Lato" panose="020F0502020204030203" pitchFamily="34" charset="0"/>
              </a:rPr>
              <a:t> and reserv</a:t>
            </a:r>
            <a:r>
              <a:rPr lang="en-US" sz="1800" i="1" u="sng" dirty="0">
                <a:latin typeface="Lato" panose="020F0502020204030203" pitchFamily="34" charset="0"/>
                <a:ea typeface="Lato" panose="020F0502020204030203" pitchFamily="34" charset="0"/>
                <a:cs typeface="Lato" panose="020F0502020204030203" pitchFamily="34" charset="0"/>
              </a:rPr>
              <a:t>ing</a:t>
            </a:r>
            <a:r>
              <a:rPr lang="en-US" sz="1800" dirty="0">
                <a:latin typeface="Lato" panose="020F0502020204030203" pitchFamily="34" charset="0"/>
                <a:ea typeface="Lato" panose="020F0502020204030203" pitchFamily="34" charset="0"/>
                <a:cs typeface="Lato" panose="020F0502020204030203" pitchFamily="34" charset="0"/>
              </a:rPr>
              <a:t> all the oil and gas rights and privileges on and underlying the above described tract of land.” (Emphasis added)</a:t>
            </a:r>
          </a:p>
          <a:p>
            <a:pPr marL="0" indent="0" algn="just">
              <a:buNone/>
            </a:pPr>
            <a:endParaRPr lang="en-US" sz="1800" dirty="0">
              <a:solidFill>
                <a:srgbClr val="3B3838"/>
              </a:solidFill>
              <a:latin typeface="Lato" panose="020F0502020204030203" pitchFamily="34" charset="0"/>
              <a:ea typeface="Lato" panose="020F0502020204030203" pitchFamily="34" charset="0"/>
              <a:cs typeface="Lato" panose="020F0502020204030203" pitchFamily="34" charset="0"/>
            </a:endParaRPr>
          </a:p>
          <a:p>
            <a:pPr marL="0" indent="0" algn="just">
              <a:buNone/>
            </a:pPr>
            <a:r>
              <a:rPr lang="en-US" sz="1800" b="1" dirty="0">
                <a:solidFill>
                  <a:srgbClr val="3B3838"/>
                </a:solidFill>
                <a:latin typeface="Lato" panose="020F0502020204030203" pitchFamily="34" charset="0"/>
                <a:ea typeface="Lato" panose="020F0502020204030203" pitchFamily="34" charset="0"/>
                <a:cs typeface="Lato" panose="020F0502020204030203" pitchFamily="34" charset="0"/>
              </a:rPr>
              <a:t>Issue: </a:t>
            </a:r>
            <a:r>
              <a:rPr lang="en-US" sz="1800" dirty="0">
                <a:latin typeface="Lato" panose="020F0502020204030203" pitchFamily="34" charset="0"/>
                <a:ea typeface="Lato" panose="020F0502020204030203" pitchFamily="34" charset="0"/>
                <a:cs typeface="Lato" panose="020F0502020204030203" pitchFamily="34" charset="0"/>
              </a:rPr>
              <a:t>W</a:t>
            </a:r>
            <a:r>
              <a:rPr lang="en-US" sz="18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hether an almost verbatim repetition of a prior oil and gas reservation was a “general” reference, and thus subject to extinguishment under the Marketable Title Act (MTA).</a:t>
            </a:r>
            <a:endParaRPr lang="en-US" sz="18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sz="1800" dirty="0">
              <a:solidFill>
                <a:srgbClr val="3B3838"/>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US" sz="1800" b="1" dirty="0">
                <a:solidFill>
                  <a:srgbClr val="3B3838"/>
                </a:solidFill>
                <a:latin typeface="Lato" panose="020F0502020204030203" pitchFamily="34" charset="0"/>
                <a:ea typeface="Lato" panose="020F0502020204030203" pitchFamily="34" charset="0"/>
                <a:cs typeface="Lato" panose="020F0502020204030203" pitchFamily="34" charset="0"/>
              </a:rPr>
              <a:t>Holding: </a:t>
            </a:r>
            <a:r>
              <a:rPr lang="en-US" sz="1800" dirty="0">
                <a:solidFill>
                  <a:srgbClr val="3B3838"/>
                </a:solidFill>
                <a:latin typeface="Lato" panose="020F0502020204030203" pitchFamily="34" charset="0"/>
                <a:ea typeface="Lato" panose="020F0502020204030203" pitchFamily="34" charset="0"/>
                <a:cs typeface="Lato" panose="020F0502020204030203" pitchFamily="34" charset="0"/>
              </a:rPr>
              <a:t>The reference in the root of title deed was a “general” reference.</a:t>
            </a:r>
          </a:p>
          <a:p>
            <a:pPr marL="0" indent="0">
              <a:buNone/>
            </a:pPr>
            <a:endParaRPr lang="en-US" sz="1800" dirty="0">
              <a:solidFill>
                <a:srgbClr val="3B3838"/>
              </a:solidFill>
              <a:latin typeface="Lato" panose="020F0502020204030203" pitchFamily="34" charset="0"/>
              <a:ea typeface="Lato" panose="020F0502020204030203" pitchFamily="34" charset="0"/>
              <a:cs typeface="Lato" panose="020F0502020204030203" pitchFamily="34" charset="0"/>
            </a:endParaRPr>
          </a:p>
          <a:p>
            <a:pPr marL="457200" lvl="1" indent="0">
              <a:buNone/>
            </a:pPr>
            <a:r>
              <a:rPr lang="en-US" sz="1800" b="1" i="1" dirty="0">
                <a:solidFill>
                  <a:srgbClr val="3B3838"/>
                </a:solidFill>
                <a:latin typeface="Lato" panose="020F0502020204030203" pitchFamily="34" charset="0"/>
                <a:ea typeface="Lato" panose="020F0502020204030203" pitchFamily="34" charset="0"/>
                <a:cs typeface="Lato" panose="020F0502020204030203" pitchFamily="34" charset="0"/>
              </a:rPr>
              <a:t>“We find that the repetition is vague, as it is subject to two interpretations. The repetition can be read as an original reservation or as a reference to a prior reference.”</a:t>
            </a:r>
          </a:p>
        </p:txBody>
      </p:sp>
      <p:pic>
        <p:nvPicPr>
          <p:cNvPr id="5" name="Picture 4" descr="A red and white logo&#10;&#10;AI-generated content may be incorrect.">
            <a:extLst>
              <a:ext uri="{FF2B5EF4-FFF2-40B4-BE49-F238E27FC236}">
                <a16:creationId xmlns:a16="http://schemas.microsoft.com/office/drawing/2014/main" id="{BDAC107A-10E4-008D-3DD4-599BE9DB1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BFB59DB5-E117-30EA-B0CC-8AEA6FF65525}"/>
              </a:ext>
            </a:extLst>
          </p:cNvPr>
          <p:cNvSpPr>
            <a:spLocks noGrp="1"/>
          </p:cNvSpPr>
          <p:nvPr>
            <p:ph type="sldNum" sz="quarter" idx="12"/>
          </p:nvPr>
        </p:nvSpPr>
        <p:spPr/>
        <p:txBody>
          <a:bodyPr/>
          <a:lstStyle/>
          <a:p>
            <a:fld id="{22686F3A-B0E5-4025-8983-711720E9DD3D}" type="slidenum">
              <a:rPr lang="en-US" smtClean="0"/>
              <a:t>20</a:t>
            </a:fld>
            <a:endParaRPr lang="en-US" dirty="0"/>
          </a:p>
        </p:txBody>
      </p:sp>
      <p:sp>
        <p:nvSpPr>
          <p:cNvPr id="4" name="Title 3">
            <a:extLst>
              <a:ext uri="{FF2B5EF4-FFF2-40B4-BE49-F238E27FC236}">
                <a16:creationId xmlns:a16="http://schemas.microsoft.com/office/drawing/2014/main" id="{FAD656FE-B256-99C5-9787-9FA868C50345}"/>
              </a:ext>
            </a:extLst>
          </p:cNvPr>
          <p:cNvSpPr>
            <a:spLocks noGrp="1"/>
          </p:cNvSpPr>
          <p:nvPr>
            <p:ph type="title"/>
          </p:nvPr>
        </p:nvSpPr>
        <p:spPr/>
        <p:txBody>
          <a:bodyPr>
            <a:normAutofit/>
          </a:bodyPr>
          <a:lstStyle/>
          <a:p>
            <a:r>
              <a:rPr lang="en-US" sz="3200" b="1" i="1" dirty="0">
                <a:solidFill>
                  <a:schemeClr val="bg1"/>
                </a:solidFill>
                <a:latin typeface="Lato" panose="020F0502020204030203" pitchFamily="34" charset="0"/>
                <a:ea typeface="Lato" panose="020F0502020204030203" pitchFamily="34" charset="0"/>
                <a:cs typeface="Lato" panose="020F0502020204030203" pitchFamily="34" charset="0"/>
              </a:rPr>
              <a:t>Crozier v. Pipe Creek Conservancy, L.L.C., </a:t>
            </a:r>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2023-Ohio-4297</a:t>
            </a:r>
          </a:p>
        </p:txBody>
      </p:sp>
    </p:spTree>
    <p:extLst>
      <p:ext uri="{BB962C8B-B14F-4D97-AF65-F5344CB8AC3E}">
        <p14:creationId xmlns:p14="http://schemas.microsoft.com/office/powerpoint/2010/main" val="1147569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F8557-651D-550A-07AB-41F94A4E63E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567F181-B38A-4160-15FE-DF5DFC49A0BC}"/>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7AF85A-FBA8-327A-EC4B-C2DB692646C8}"/>
              </a:ext>
            </a:extLst>
          </p:cNvPr>
          <p:cNvSpPr>
            <a:spLocks noGrp="1"/>
          </p:cNvSpPr>
          <p:nvPr>
            <p:ph idx="1"/>
          </p:nvPr>
        </p:nvSpPr>
        <p:spPr/>
        <p:txBody>
          <a:bodyPr>
            <a:noAutofit/>
          </a:bodyPr>
          <a:lstStyle/>
          <a:p>
            <a:pPr marL="0" indent="0" algn="just">
              <a:buNone/>
            </a:pPr>
            <a:r>
              <a:rPr lang="en-US" sz="2000" b="1" dirty="0">
                <a:solidFill>
                  <a:srgbClr val="3B3838"/>
                </a:solidFill>
                <a:latin typeface="Lato" panose="020F0502020204030203" pitchFamily="34" charset="0"/>
                <a:ea typeface="Lato" panose="020F0502020204030203" pitchFamily="34" charset="0"/>
                <a:cs typeface="Lato" panose="020F0502020204030203" pitchFamily="34" charset="0"/>
              </a:rPr>
              <a:t>Appealed to the Ohio Supreme Court</a:t>
            </a:r>
          </a:p>
          <a:p>
            <a:pPr algn="just"/>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Proposition of law: </a:t>
            </a:r>
            <a:r>
              <a:rPr lang="en-US" sz="2000" i="1" dirty="0">
                <a:solidFill>
                  <a:srgbClr val="3B3838"/>
                </a:solidFill>
                <a:latin typeface="Lato" panose="020F0502020204030203" pitchFamily="34" charset="0"/>
                <a:ea typeface="Lato" panose="020F0502020204030203" pitchFamily="34" charset="0"/>
                <a:cs typeface="Lato" panose="020F0502020204030203" pitchFamily="34" charset="0"/>
              </a:rPr>
              <a:t>“‘Root of title’ is fixed as that title transaction most recent to be recorded as of a date forty years prior to the time when marketability is being determined.”</a:t>
            </a:r>
          </a:p>
          <a:p>
            <a:pPr algn="just"/>
            <a:endParaRPr lang="en-US" sz="2000" i="1" dirty="0">
              <a:solidFill>
                <a:srgbClr val="3B3838"/>
              </a:solidFill>
              <a:latin typeface="Lato" panose="020F0502020204030203" pitchFamily="34" charset="0"/>
              <a:ea typeface="Lato" panose="020F0502020204030203" pitchFamily="34" charset="0"/>
              <a:cs typeface="Lato" panose="020F0502020204030203" pitchFamily="34" charset="0"/>
            </a:endParaRPr>
          </a:p>
          <a:p>
            <a:pPr marL="0" indent="0" algn="just">
              <a:buNone/>
            </a:pPr>
            <a:r>
              <a:rPr lang="en-US" sz="2000" b="1" dirty="0">
                <a:solidFill>
                  <a:srgbClr val="3B3838"/>
                </a:solidFill>
                <a:latin typeface="Lato" panose="020F0502020204030203" pitchFamily="34" charset="0"/>
                <a:ea typeface="Lato" panose="020F0502020204030203" pitchFamily="34" charset="0"/>
                <a:cs typeface="Lato" panose="020F0502020204030203" pitchFamily="34" charset="0"/>
              </a:rPr>
              <a:t>Subsequently dismissed as “improvidently accepted.”</a:t>
            </a:r>
          </a:p>
        </p:txBody>
      </p:sp>
      <p:pic>
        <p:nvPicPr>
          <p:cNvPr id="5" name="Picture 4" descr="A red and white logo&#10;&#10;AI-generated content may be incorrect.">
            <a:extLst>
              <a:ext uri="{FF2B5EF4-FFF2-40B4-BE49-F238E27FC236}">
                <a16:creationId xmlns:a16="http://schemas.microsoft.com/office/drawing/2014/main" id="{1FE1A9B9-C656-8E98-2854-FF87C38E3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97CDD603-47C2-EB43-21DE-C1CC45E8597B}"/>
              </a:ext>
            </a:extLst>
          </p:cNvPr>
          <p:cNvSpPr>
            <a:spLocks noGrp="1"/>
          </p:cNvSpPr>
          <p:nvPr>
            <p:ph type="sldNum" sz="quarter" idx="12"/>
          </p:nvPr>
        </p:nvSpPr>
        <p:spPr/>
        <p:txBody>
          <a:bodyPr/>
          <a:lstStyle/>
          <a:p>
            <a:fld id="{22686F3A-B0E5-4025-8983-711720E9DD3D}" type="slidenum">
              <a:rPr lang="en-US" smtClean="0"/>
              <a:t>21</a:t>
            </a:fld>
            <a:endParaRPr lang="en-US" dirty="0"/>
          </a:p>
        </p:txBody>
      </p:sp>
      <p:sp>
        <p:nvSpPr>
          <p:cNvPr id="4" name="Title 3">
            <a:extLst>
              <a:ext uri="{FF2B5EF4-FFF2-40B4-BE49-F238E27FC236}">
                <a16:creationId xmlns:a16="http://schemas.microsoft.com/office/drawing/2014/main" id="{AF513FF8-6AA4-7BAD-77E0-88126B855F83}"/>
              </a:ext>
            </a:extLst>
          </p:cNvPr>
          <p:cNvSpPr>
            <a:spLocks noGrp="1"/>
          </p:cNvSpPr>
          <p:nvPr>
            <p:ph type="title"/>
          </p:nvPr>
        </p:nvSpPr>
        <p:spPr/>
        <p:txBody>
          <a:bodyPr>
            <a:normAutofit/>
          </a:bodyPr>
          <a:lstStyle/>
          <a:p>
            <a:r>
              <a:rPr lang="en-US" sz="3200" b="1" i="1" dirty="0">
                <a:solidFill>
                  <a:schemeClr val="bg1"/>
                </a:solidFill>
                <a:latin typeface="Lato" panose="020F0502020204030203" pitchFamily="34" charset="0"/>
                <a:ea typeface="Lato" panose="020F0502020204030203" pitchFamily="34" charset="0"/>
                <a:cs typeface="Lato" panose="020F0502020204030203" pitchFamily="34" charset="0"/>
              </a:rPr>
              <a:t>Crozier v. Pipe Creek Conservancy, L.L.C. </a:t>
            </a:r>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(Cont.)</a:t>
            </a:r>
          </a:p>
        </p:txBody>
      </p:sp>
    </p:spTree>
    <p:extLst>
      <p:ext uri="{BB962C8B-B14F-4D97-AF65-F5344CB8AC3E}">
        <p14:creationId xmlns:p14="http://schemas.microsoft.com/office/powerpoint/2010/main" val="2790458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41AB5-8FF6-78BA-2410-7FFA55AA70F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3D544E0-2BF9-91B3-F436-DA1A38945D7E}"/>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D182A6-EACA-132D-73D1-74BF26F3F8EF}"/>
              </a:ext>
            </a:extLst>
          </p:cNvPr>
          <p:cNvSpPr>
            <a:spLocks noGrp="1"/>
          </p:cNvSpPr>
          <p:nvPr>
            <p:ph idx="1"/>
          </p:nvPr>
        </p:nvSpPr>
        <p:spPr/>
        <p:txBody>
          <a:bodyPr>
            <a:noAutofit/>
          </a:bodyPr>
          <a:lstStyle/>
          <a:p>
            <a:pPr marL="0" indent="0" algn="just">
              <a:buNone/>
            </a:pPr>
            <a:r>
              <a:rPr lang="en-US" sz="2000" b="1" dirty="0">
                <a:solidFill>
                  <a:srgbClr val="3B3838"/>
                </a:solidFill>
                <a:latin typeface="Lato" panose="020F0502020204030203" pitchFamily="34" charset="0"/>
                <a:ea typeface="Lato" panose="020F0502020204030203" pitchFamily="34" charset="0"/>
                <a:cs typeface="Lato" panose="020F0502020204030203" pitchFamily="34" charset="0"/>
              </a:rPr>
              <a:t>Takeaways:</a:t>
            </a:r>
          </a:p>
          <a:p>
            <a:pPr algn="just"/>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“Vague” references are insufficient to preserve an interest under the MTA.</a:t>
            </a:r>
          </a:p>
          <a:p>
            <a:pPr algn="just"/>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Look out for references that are subject to two interpretations:</a:t>
            </a:r>
          </a:p>
          <a:p>
            <a:pPr lvl="1" algn="just"/>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Reference to a prior reservation?</a:t>
            </a:r>
          </a:p>
          <a:p>
            <a:pPr lvl="1" algn="just"/>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New reservation?</a:t>
            </a:r>
          </a:p>
          <a:p>
            <a:pPr algn="just"/>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Keep Erickson v. Morrison, 2021-Ohio-746, in mind:</a:t>
            </a:r>
          </a:p>
          <a:p>
            <a:pPr lvl="1" algn="just"/>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Is the reference repeated throughout remainder of chain of title?</a:t>
            </a:r>
          </a:p>
        </p:txBody>
      </p:sp>
      <p:pic>
        <p:nvPicPr>
          <p:cNvPr id="5" name="Picture 4" descr="A red and white logo&#10;&#10;AI-generated content may be incorrect.">
            <a:extLst>
              <a:ext uri="{FF2B5EF4-FFF2-40B4-BE49-F238E27FC236}">
                <a16:creationId xmlns:a16="http://schemas.microsoft.com/office/drawing/2014/main" id="{45B6F070-F8D1-4AAA-8B3F-05DB95380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5AD275F9-ECED-1324-E8E7-C606575A84FF}"/>
              </a:ext>
            </a:extLst>
          </p:cNvPr>
          <p:cNvSpPr>
            <a:spLocks noGrp="1"/>
          </p:cNvSpPr>
          <p:nvPr>
            <p:ph type="sldNum" sz="quarter" idx="12"/>
          </p:nvPr>
        </p:nvSpPr>
        <p:spPr/>
        <p:txBody>
          <a:bodyPr/>
          <a:lstStyle/>
          <a:p>
            <a:fld id="{22686F3A-B0E5-4025-8983-711720E9DD3D}" type="slidenum">
              <a:rPr lang="en-US" smtClean="0"/>
              <a:t>22</a:t>
            </a:fld>
            <a:endParaRPr lang="en-US" dirty="0"/>
          </a:p>
        </p:txBody>
      </p:sp>
      <p:sp>
        <p:nvSpPr>
          <p:cNvPr id="4" name="Title 3">
            <a:extLst>
              <a:ext uri="{FF2B5EF4-FFF2-40B4-BE49-F238E27FC236}">
                <a16:creationId xmlns:a16="http://schemas.microsoft.com/office/drawing/2014/main" id="{2E673A67-D5AC-6B1C-BF10-C46865608D4F}"/>
              </a:ext>
            </a:extLst>
          </p:cNvPr>
          <p:cNvSpPr>
            <a:spLocks noGrp="1"/>
          </p:cNvSpPr>
          <p:nvPr>
            <p:ph type="title"/>
          </p:nvPr>
        </p:nvSpPr>
        <p:spPr/>
        <p:txBody>
          <a:bodyPr>
            <a:normAutofit/>
          </a:bodyPr>
          <a:lstStyle/>
          <a:p>
            <a:r>
              <a:rPr lang="en-US" sz="3200" b="1" i="1" dirty="0">
                <a:solidFill>
                  <a:schemeClr val="bg1"/>
                </a:solidFill>
                <a:latin typeface="Lato" panose="020F0502020204030203" pitchFamily="34" charset="0"/>
                <a:ea typeface="Lato" panose="020F0502020204030203" pitchFamily="34" charset="0"/>
                <a:cs typeface="Lato" panose="020F0502020204030203" pitchFamily="34" charset="0"/>
              </a:rPr>
              <a:t>Crozier v. Pipe Creek Conservancy, L.L.C. </a:t>
            </a:r>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(Cont.)</a:t>
            </a:r>
          </a:p>
        </p:txBody>
      </p:sp>
    </p:spTree>
    <p:extLst>
      <p:ext uri="{BB962C8B-B14F-4D97-AF65-F5344CB8AC3E}">
        <p14:creationId xmlns:p14="http://schemas.microsoft.com/office/powerpoint/2010/main" val="2286025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328EB-5B29-355C-F6A6-F0CC5F16E0D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54858D5-5382-A0DE-8ECD-8916BCBD512A}"/>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52FD91-8667-788F-829A-10A0467E89C7}"/>
              </a:ext>
            </a:extLst>
          </p:cNvPr>
          <p:cNvSpPr>
            <a:spLocks noGrp="1"/>
          </p:cNvSpPr>
          <p:nvPr>
            <p:ph idx="1"/>
          </p:nvPr>
        </p:nvSpPr>
        <p:spPr/>
        <p:txBody>
          <a:bodyPr>
            <a:noAutofit/>
          </a:bodyPr>
          <a:lstStyle/>
          <a:p>
            <a:pPr marL="0" indent="0" algn="just">
              <a:buNone/>
            </a:pPr>
            <a:r>
              <a:rPr lang="en-US" sz="2000" b="1" dirty="0">
                <a:solidFill>
                  <a:srgbClr val="3B3838"/>
                </a:solidFill>
                <a:latin typeface="Lato" panose="020F0502020204030203" pitchFamily="34" charset="0"/>
                <a:ea typeface="Lato" panose="020F0502020204030203" pitchFamily="34" charset="0"/>
                <a:cs typeface="Lato" panose="020F0502020204030203" pitchFamily="34" charset="0"/>
              </a:rPr>
              <a:t>Facts:</a:t>
            </a:r>
          </a:p>
          <a:p>
            <a:pPr algn="just"/>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1902 Deed — “excepting the one half (1/2) of the oil and gas royalty.”</a:t>
            </a:r>
          </a:p>
          <a:p>
            <a:pPr algn="just"/>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Appellants argued that multiple oil and gas leases entered into by the surface owners after the root of title constituted title transactions as to the one-half (1/2) royalty.</a:t>
            </a:r>
          </a:p>
          <a:p>
            <a:pPr lvl="1" algn="just"/>
            <a:endParaRPr lang="en-US" sz="2000" dirty="0">
              <a:solidFill>
                <a:srgbClr val="3B3838"/>
              </a:solidFill>
              <a:latin typeface="Lato" panose="020F0502020204030203" pitchFamily="34" charset="0"/>
              <a:ea typeface="Lato" panose="020F0502020204030203" pitchFamily="34" charset="0"/>
              <a:cs typeface="Lato" panose="020F0502020204030203" pitchFamily="34" charset="0"/>
            </a:endParaRPr>
          </a:p>
          <a:p>
            <a:pPr marL="0" indent="0" algn="just">
              <a:buNone/>
            </a:pPr>
            <a:r>
              <a:rPr lang="en-US" sz="2000" b="1" dirty="0">
                <a:solidFill>
                  <a:srgbClr val="3B3838"/>
                </a:solidFill>
                <a:latin typeface="Lato" panose="020F0502020204030203" pitchFamily="34" charset="0"/>
                <a:ea typeface="Lato" panose="020F0502020204030203" pitchFamily="34" charset="0"/>
                <a:cs typeface="Lato" panose="020F0502020204030203" pitchFamily="34" charset="0"/>
              </a:rPr>
              <a:t>Issue:</a:t>
            </a:r>
          </a:p>
          <a:p>
            <a:pPr algn="just"/>
            <a:r>
              <a:rPr lang="en-US" sz="2000" dirty="0">
                <a:latin typeface="Lato" panose="020F0502020204030203" pitchFamily="34" charset="0"/>
                <a:ea typeface="Lato" panose="020F0502020204030203" pitchFamily="34" charset="0"/>
                <a:cs typeface="Lato" panose="020F0502020204030203" pitchFamily="34" charset="0"/>
              </a:rPr>
              <a:t>Whether an exception of “one half (1/2) of the oil and gas royalty” was extinguished under the MTA.</a:t>
            </a:r>
          </a:p>
          <a:p>
            <a:pPr algn="just"/>
            <a:r>
              <a:rPr lang="en-US" sz="2000" b="1" dirty="0">
                <a:solidFill>
                  <a:srgbClr val="3B3838"/>
                </a:solidFill>
                <a:latin typeface="Lato" panose="020F0502020204030203" pitchFamily="34" charset="0"/>
                <a:ea typeface="Lato" panose="020F0502020204030203" pitchFamily="34" charset="0"/>
                <a:cs typeface="Lato" panose="020F0502020204030203" pitchFamily="34" charset="0"/>
              </a:rPr>
              <a:t>Specifically</a:t>
            </a:r>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 — Whether oil and gas leases entered into by the surface owners of the subject property constituted title transactions as to the one-half (1/2) royalty.</a:t>
            </a:r>
          </a:p>
        </p:txBody>
      </p:sp>
      <p:pic>
        <p:nvPicPr>
          <p:cNvPr id="5" name="Picture 4" descr="A red and white logo&#10;&#10;AI-generated content may be incorrect.">
            <a:extLst>
              <a:ext uri="{FF2B5EF4-FFF2-40B4-BE49-F238E27FC236}">
                <a16:creationId xmlns:a16="http://schemas.microsoft.com/office/drawing/2014/main" id="{B1374079-CA8D-59EC-C5D0-7FA493CEF6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2F577F66-C87D-486B-5659-8AD4099E3B85}"/>
              </a:ext>
            </a:extLst>
          </p:cNvPr>
          <p:cNvSpPr>
            <a:spLocks noGrp="1"/>
          </p:cNvSpPr>
          <p:nvPr>
            <p:ph type="sldNum" sz="quarter" idx="12"/>
          </p:nvPr>
        </p:nvSpPr>
        <p:spPr/>
        <p:txBody>
          <a:bodyPr/>
          <a:lstStyle/>
          <a:p>
            <a:fld id="{22686F3A-B0E5-4025-8983-711720E9DD3D}" type="slidenum">
              <a:rPr lang="en-US" smtClean="0"/>
              <a:t>23</a:t>
            </a:fld>
            <a:endParaRPr lang="en-US" dirty="0"/>
          </a:p>
        </p:txBody>
      </p:sp>
      <p:sp>
        <p:nvSpPr>
          <p:cNvPr id="4" name="Title 3">
            <a:extLst>
              <a:ext uri="{FF2B5EF4-FFF2-40B4-BE49-F238E27FC236}">
                <a16:creationId xmlns:a16="http://schemas.microsoft.com/office/drawing/2014/main" id="{35E558FC-AC47-D6E1-0FA8-578E4B4FC044}"/>
              </a:ext>
            </a:extLst>
          </p:cNvPr>
          <p:cNvSpPr>
            <a:spLocks noGrp="1"/>
          </p:cNvSpPr>
          <p:nvPr>
            <p:ph type="title"/>
          </p:nvPr>
        </p:nvSpPr>
        <p:spPr/>
        <p:txBody>
          <a:bodyPr>
            <a:normAutofit/>
          </a:bodyPr>
          <a:lstStyle/>
          <a:p>
            <a:r>
              <a:rPr lang="en-US" sz="3200" b="1" i="1" dirty="0">
                <a:solidFill>
                  <a:schemeClr val="bg1"/>
                </a:solidFill>
                <a:latin typeface="Lato" panose="020F0502020204030203" pitchFamily="34" charset="0"/>
                <a:ea typeface="Lato" panose="020F0502020204030203" pitchFamily="34" charset="0"/>
                <a:cs typeface="Lato" panose="020F0502020204030203" pitchFamily="34" charset="0"/>
              </a:rPr>
              <a:t>RL Clark, LLC v. Hammond</a:t>
            </a:r>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 2024-Ohio-5051</a:t>
            </a:r>
          </a:p>
        </p:txBody>
      </p:sp>
    </p:spTree>
    <p:extLst>
      <p:ext uri="{BB962C8B-B14F-4D97-AF65-F5344CB8AC3E}">
        <p14:creationId xmlns:p14="http://schemas.microsoft.com/office/powerpoint/2010/main" val="1881538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7D865-9962-A516-1C30-B58669BFA50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57AB7BD-A53A-7EFC-A8FE-4BD1C5EC9992}"/>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E865D3-77E0-6130-9E0B-BE5B92BC5C39}"/>
              </a:ext>
            </a:extLst>
          </p:cNvPr>
          <p:cNvSpPr>
            <a:spLocks noGrp="1"/>
          </p:cNvSpPr>
          <p:nvPr>
            <p:ph idx="1"/>
          </p:nvPr>
        </p:nvSpPr>
        <p:spPr/>
        <p:txBody>
          <a:bodyPr>
            <a:noAutofit/>
          </a:bodyPr>
          <a:lstStyle/>
          <a:p>
            <a:pPr marL="0" indent="0" algn="just">
              <a:buNone/>
            </a:pPr>
            <a:r>
              <a:rPr lang="en-US" sz="2000" b="1" dirty="0">
                <a:solidFill>
                  <a:srgbClr val="3B3838"/>
                </a:solidFill>
                <a:latin typeface="Lato" panose="020F0502020204030203" pitchFamily="34" charset="0"/>
                <a:ea typeface="Lato" panose="020F0502020204030203" pitchFamily="34" charset="0"/>
                <a:cs typeface="Lato" panose="020F0502020204030203" pitchFamily="34" charset="0"/>
              </a:rPr>
              <a:t>Holding:</a:t>
            </a:r>
          </a:p>
          <a:p>
            <a:pPr algn="just"/>
            <a:r>
              <a:rPr lang="en-US" sz="2000" dirty="0">
                <a:latin typeface="Lato" panose="020F0502020204030203" pitchFamily="34" charset="0"/>
                <a:ea typeface="Lato" panose="020F0502020204030203" pitchFamily="34" charset="0"/>
                <a:cs typeface="Lato" panose="020F0502020204030203" pitchFamily="34" charset="0"/>
              </a:rPr>
              <a:t>The one-half (1/2) oil and gas royalty is not preserved because the surface owners’ oil and gas leases cannot serve as title transactions for the one-half (1/2) royalty.</a:t>
            </a:r>
          </a:p>
          <a:p>
            <a:pPr algn="just"/>
            <a:r>
              <a:rPr lang="en-US" sz="2000" dirty="0">
                <a:latin typeface="Lato" panose="020F0502020204030203" pitchFamily="34" charset="0"/>
                <a:ea typeface="Lato" panose="020F0502020204030203" pitchFamily="34" charset="0"/>
                <a:cs typeface="Lato" panose="020F0502020204030203" pitchFamily="34" charset="0"/>
              </a:rPr>
              <a:t>The one-half (1/2) oil and gas royalty is a non-participating royalty interest.</a:t>
            </a:r>
          </a:p>
          <a:p>
            <a:pPr lvl="1" algn="just"/>
            <a:r>
              <a:rPr lang="en-US" sz="1600" dirty="0">
                <a:latin typeface="Lato" panose="020F0502020204030203" pitchFamily="34" charset="0"/>
                <a:ea typeface="Lato" panose="020F0502020204030203" pitchFamily="34" charset="0"/>
                <a:cs typeface="Lato" panose="020F0502020204030203" pitchFamily="34" charset="0"/>
              </a:rPr>
              <a:t>“Royalties are distinct from the right to drill for oil and gas.” </a:t>
            </a:r>
            <a:r>
              <a:rPr lang="en-US" sz="1600" i="1" dirty="0">
                <a:latin typeface="Lato" panose="020F0502020204030203" pitchFamily="34" charset="0"/>
                <a:ea typeface="Lato" panose="020F0502020204030203" pitchFamily="34" charset="0"/>
                <a:cs typeface="Lato" panose="020F0502020204030203" pitchFamily="34" charset="0"/>
              </a:rPr>
              <a:t>White Revocable Tr. v. Kemp</a:t>
            </a:r>
            <a:r>
              <a:rPr lang="en-US" sz="1600" dirty="0">
                <a:latin typeface="Lato" panose="020F0502020204030203" pitchFamily="34" charset="0"/>
                <a:ea typeface="Lato" panose="020F0502020204030203" pitchFamily="34" charset="0"/>
                <a:cs typeface="Lato" panose="020F0502020204030203" pitchFamily="34" charset="0"/>
              </a:rPr>
              <a:t>, 2023-Ohio-4513, ¶ 29 (7th Dist.).</a:t>
            </a:r>
          </a:p>
          <a:p>
            <a:pPr lvl="1" algn="just"/>
            <a:r>
              <a:rPr lang="en-US" sz="1600" dirty="0">
                <a:latin typeface="Lato" panose="020F0502020204030203" pitchFamily="34" charset="0"/>
                <a:ea typeface="Lato" panose="020F0502020204030203" pitchFamily="34" charset="0"/>
                <a:cs typeface="Lato" panose="020F0502020204030203" pitchFamily="34" charset="0"/>
              </a:rPr>
              <a:t>“If a party is trying to prove that a non-participating royalty interest is preserved in the chain of title, a description of that interest must appear in the recorded documents.”</a:t>
            </a:r>
          </a:p>
          <a:p>
            <a:pPr marL="457200" lvl="1" indent="0" algn="just">
              <a:buNone/>
            </a:pPr>
            <a:endParaRPr lang="en-US" sz="1600" dirty="0">
              <a:solidFill>
                <a:srgbClr val="3B3838"/>
              </a:solidFill>
              <a:latin typeface="Lato" panose="020F0502020204030203" pitchFamily="34" charset="0"/>
              <a:ea typeface="Lato" panose="020F0502020204030203" pitchFamily="34" charset="0"/>
              <a:cs typeface="Lato" panose="020F0502020204030203" pitchFamily="34" charset="0"/>
            </a:endParaRPr>
          </a:p>
          <a:p>
            <a:pPr marL="0" indent="0" algn="just">
              <a:buNone/>
            </a:pPr>
            <a:r>
              <a:rPr lang="en-US" sz="2000" b="1" dirty="0">
                <a:solidFill>
                  <a:srgbClr val="3B3838"/>
                </a:solidFill>
                <a:latin typeface="Lato" panose="020F0502020204030203" pitchFamily="34" charset="0"/>
                <a:ea typeface="Lato" panose="020F0502020204030203" pitchFamily="34" charset="0"/>
                <a:cs typeface="Lato" panose="020F0502020204030203" pitchFamily="34" charset="0"/>
              </a:rPr>
              <a:t>Result: </a:t>
            </a:r>
            <a:r>
              <a:rPr lang="en-US" sz="2000" dirty="0">
                <a:latin typeface="Lato" panose="020F0502020204030203" pitchFamily="34" charset="0"/>
                <a:ea typeface="Lato" panose="020F0502020204030203" pitchFamily="34" charset="0"/>
                <a:cs typeface="Lato" panose="020F0502020204030203" pitchFamily="34" charset="0"/>
              </a:rPr>
              <a:t>Oil and gas leases have no relationship to non-participating royalty interests.</a:t>
            </a:r>
            <a:endParaRPr lang="en-US" sz="2000" b="1" dirty="0">
              <a:solidFill>
                <a:srgbClr val="3B3838"/>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descr="A red and white logo&#10;&#10;AI-generated content may be incorrect.">
            <a:extLst>
              <a:ext uri="{FF2B5EF4-FFF2-40B4-BE49-F238E27FC236}">
                <a16:creationId xmlns:a16="http://schemas.microsoft.com/office/drawing/2014/main" id="{949FC586-012B-7756-6113-52C12A7C7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EAC2E537-A014-8927-D846-39ED3EDCDA70}"/>
              </a:ext>
            </a:extLst>
          </p:cNvPr>
          <p:cNvSpPr>
            <a:spLocks noGrp="1"/>
          </p:cNvSpPr>
          <p:nvPr>
            <p:ph type="sldNum" sz="quarter" idx="12"/>
          </p:nvPr>
        </p:nvSpPr>
        <p:spPr/>
        <p:txBody>
          <a:bodyPr/>
          <a:lstStyle/>
          <a:p>
            <a:fld id="{22686F3A-B0E5-4025-8983-711720E9DD3D}" type="slidenum">
              <a:rPr lang="en-US" smtClean="0"/>
              <a:t>24</a:t>
            </a:fld>
            <a:endParaRPr lang="en-US" dirty="0"/>
          </a:p>
        </p:txBody>
      </p:sp>
      <p:sp>
        <p:nvSpPr>
          <p:cNvPr id="4" name="Title 3">
            <a:extLst>
              <a:ext uri="{FF2B5EF4-FFF2-40B4-BE49-F238E27FC236}">
                <a16:creationId xmlns:a16="http://schemas.microsoft.com/office/drawing/2014/main" id="{0D2DCCEE-DE30-C3D1-6C8C-52ADB1C05908}"/>
              </a:ext>
            </a:extLst>
          </p:cNvPr>
          <p:cNvSpPr>
            <a:spLocks noGrp="1"/>
          </p:cNvSpPr>
          <p:nvPr>
            <p:ph type="title"/>
          </p:nvPr>
        </p:nvSpPr>
        <p:spPr/>
        <p:txBody>
          <a:bodyPr>
            <a:normAutofit/>
          </a:bodyPr>
          <a:lstStyle/>
          <a:p>
            <a:r>
              <a:rPr lang="en-US" sz="3200" b="1" i="1" dirty="0">
                <a:solidFill>
                  <a:schemeClr val="bg1"/>
                </a:solidFill>
                <a:latin typeface="Lato" panose="020F0502020204030203" pitchFamily="34" charset="0"/>
                <a:ea typeface="Lato" panose="020F0502020204030203" pitchFamily="34" charset="0"/>
                <a:cs typeface="Lato" panose="020F0502020204030203" pitchFamily="34" charset="0"/>
              </a:rPr>
              <a:t>RL Clark, LLC v. Hammond </a:t>
            </a:r>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(Cont.)</a:t>
            </a:r>
          </a:p>
        </p:txBody>
      </p:sp>
    </p:spTree>
    <p:extLst>
      <p:ext uri="{BB962C8B-B14F-4D97-AF65-F5344CB8AC3E}">
        <p14:creationId xmlns:p14="http://schemas.microsoft.com/office/powerpoint/2010/main" val="2349972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23A68-29A6-99B7-C689-50D2981D453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D007D67-E4F2-84CD-05BB-0F020C6FD59C}"/>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F3E7417-4808-AD94-7496-3FF65774F99D}"/>
              </a:ext>
            </a:extLst>
          </p:cNvPr>
          <p:cNvSpPr>
            <a:spLocks noGrp="1"/>
          </p:cNvSpPr>
          <p:nvPr>
            <p:ph idx="1"/>
          </p:nvPr>
        </p:nvSpPr>
        <p:spPr/>
        <p:txBody>
          <a:bodyPr>
            <a:noAutofit/>
          </a:bodyPr>
          <a:lstStyle/>
          <a:p>
            <a:pPr marL="0" indent="0" algn="just">
              <a:buNone/>
            </a:pPr>
            <a:r>
              <a:rPr lang="en-US" sz="2000" b="1" dirty="0">
                <a:solidFill>
                  <a:srgbClr val="3B3838"/>
                </a:solidFill>
                <a:latin typeface="Lato" panose="020F0502020204030203" pitchFamily="34" charset="0"/>
                <a:ea typeface="Lato" panose="020F0502020204030203" pitchFamily="34" charset="0"/>
                <a:cs typeface="Lato" panose="020F0502020204030203" pitchFamily="34" charset="0"/>
              </a:rPr>
              <a:t>Takeaways:</a:t>
            </a:r>
          </a:p>
          <a:p>
            <a:pPr algn="just"/>
            <a:r>
              <a:rPr lang="en-US" sz="2000" dirty="0">
                <a:latin typeface="Lato" panose="020F0502020204030203" pitchFamily="34" charset="0"/>
                <a:ea typeface="Lato" panose="020F0502020204030203" pitchFamily="34" charset="0"/>
                <a:cs typeface="Lato" panose="020F0502020204030203" pitchFamily="34" charset="0"/>
              </a:rPr>
              <a:t>Bad news for NPRI owners?</a:t>
            </a:r>
          </a:p>
          <a:p>
            <a:pPr algn="just"/>
            <a:r>
              <a:rPr lang="en-US" sz="2000" dirty="0">
                <a:latin typeface="Lato" panose="020F0502020204030203" pitchFamily="34" charset="0"/>
                <a:ea typeface="Lato" panose="020F0502020204030203" pitchFamily="34" charset="0"/>
                <a:cs typeface="Lato" panose="020F0502020204030203" pitchFamily="34" charset="0"/>
              </a:rPr>
              <a:t>Makes clear that oil and gas leases do not serve as title transactions for affected non-participating royalty interests.</a:t>
            </a:r>
          </a:p>
          <a:p>
            <a:pPr algn="just"/>
            <a:r>
              <a:rPr lang="en-US" sz="2000" dirty="0">
                <a:latin typeface="Lato" panose="020F0502020204030203" pitchFamily="34" charset="0"/>
                <a:ea typeface="Lato" panose="020F0502020204030203" pitchFamily="34" charset="0"/>
                <a:cs typeface="Lato" panose="020F0502020204030203" pitchFamily="34" charset="0"/>
              </a:rPr>
              <a:t>NPRI owners must take affirmative steps to preserve:</a:t>
            </a:r>
          </a:p>
          <a:p>
            <a:pPr lvl="1" algn="just"/>
            <a:r>
              <a:rPr lang="en-US" sz="2000" dirty="0">
                <a:latin typeface="Lato" panose="020F0502020204030203" pitchFamily="34" charset="0"/>
                <a:ea typeface="Lato" panose="020F0502020204030203" pitchFamily="34" charset="0"/>
                <a:cs typeface="Lato" panose="020F0502020204030203" pitchFamily="34" charset="0"/>
              </a:rPr>
              <a:t>Affidavit of preservation</a:t>
            </a:r>
          </a:p>
          <a:p>
            <a:pPr lvl="1" algn="just"/>
            <a:r>
              <a:rPr lang="en-US" sz="2000" dirty="0">
                <a:latin typeface="Lato" panose="020F0502020204030203" pitchFamily="34" charset="0"/>
                <a:ea typeface="Lato" panose="020F0502020204030203" pitchFamily="34" charset="0"/>
                <a:cs typeface="Lato" panose="020F0502020204030203" pitchFamily="34" charset="0"/>
              </a:rPr>
              <a:t>Conveyance of interest</a:t>
            </a:r>
          </a:p>
        </p:txBody>
      </p:sp>
      <p:pic>
        <p:nvPicPr>
          <p:cNvPr id="5" name="Picture 4" descr="A red and white logo&#10;&#10;AI-generated content may be incorrect.">
            <a:extLst>
              <a:ext uri="{FF2B5EF4-FFF2-40B4-BE49-F238E27FC236}">
                <a16:creationId xmlns:a16="http://schemas.microsoft.com/office/drawing/2014/main" id="{F0B6583A-807C-AD5C-5ED4-4B859173D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CB2A00F7-BA2B-E59B-3A98-910967047E6A}"/>
              </a:ext>
            </a:extLst>
          </p:cNvPr>
          <p:cNvSpPr>
            <a:spLocks noGrp="1"/>
          </p:cNvSpPr>
          <p:nvPr>
            <p:ph type="sldNum" sz="quarter" idx="12"/>
          </p:nvPr>
        </p:nvSpPr>
        <p:spPr/>
        <p:txBody>
          <a:bodyPr/>
          <a:lstStyle/>
          <a:p>
            <a:fld id="{22686F3A-B0E5-4025-8983-711720E9DD3D}" type="slidenum">
              <a:rPr lang="en-US" smtClean="0"/>
              <a:t>25</a:t>
            </a:fld>
            <a:endParaRPr lang="en-US" dirty="0"/>
          </a:p>
        </p:txBody>
      </p:sp>
      <p:sp>
        <p:nvSpPr>
          <p:cNvPr id="4" name="Title 3">
            <a:extLst>
              <a:ext uri="{FF2B5EF4-FFF2-40B4-BE49-F238E27FC236}">
                <a16:creationId xmlns:a16="http://schemas.microsoft.com/office/drawing/2014/main" id="{13902CF7-074C-2196-0F66-C2506DDB2BBB}"/>
              </a:ext>
            </a:extLst>
          </p:cNvPr>
          <p:cNvSpPr>
            <a:spLocks noGrp="1"/>
          </p:cNvSpPr>
          <p:nvPr>
            <p:ph type="title"/>
          </p:nvPr>
        </p:nvSpPr>
        <p:spPr/>
        <p:txBody>
          <a:bodyPr>
            <a:normAutofit/>
          </a:bodyPr>
          <a:lstStyle/>
          <a:p>
            <a:r>
              <a:rPr lang="en-US" sz="3200" b="1" i="1" dirty="0">
                <a:solidFill>
                  <a:schemeClr val="bg1"/>
                </a:solidFill>
                <a:latin typeface="Lato" panose="020F0502020204030203" pitchFamily="34" charset="0"/>
                <a:ea typeface="Lato" panose="020F0502020204030203" pitchFamily="34" charset="0"/>
                <a:cs typeface="Lato" panose="020F0502020204030203" pitchFamily="34" charset="0"/>
              </a:rPr>
              <a:t>RL Clark, LLC v. Hammond </a:t>
            </a:r>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(Cont.)</a:t>
            </a:r>
          </a:p>
        </p:txBody>
      </p:sp>
    </p:spTree>
    <p:extLst>
      <p:ext uri="{BB962C8B-B14F-4D97-AF65-F5344CB8AC3E}">
        <p14:creationId xmlns:p14="http://schemas.microsoft.com/office/powerpoint/2010/main" val="1601087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D1D6D-99DF-E046-1F6F-378D79C91FD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3FC4D0E-6299-827C-DB34-89DA492DA5E3}"/>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CD169C7-46E3-E27E-ADC0-ECA1F22EB9B6}"/>
              </a:ext>
            </a:extLst>
          </p:cNvPr>
          <p:cNvSpPr>
            <a:spLocks noGrp="1"/>
          </p:cNvSpPr>
          <p:nvPr>
            <p:ph idx="1"/>
          </p:nvPr>
        </p:nvSpPr>
        <p:spPr/>
        <p:txBody>
          <a:bodyPr>
            <a:noAutofit/>
          </a:bodyPr>
          <a:lstStyle/>
          <a:p>
            <a:pPr marL="0" indent="0" algn="just">
              <a:buNone/>
            </a:pPr>
            <a:r>
              <a:rPr lang="en-US" sz="2000" b="1" dirty="0">
                <a:solidFill>
                  <a:srgbClr val="3B3838"/>
                </a:solidFill>
                <a:latin typeface="Lato" panose="020F0502020204030203" pitchFamily="34" charset="0"/>
                <a:ea typeface="Lato" panose="020F0502020204030203" pitchFamily="34" charset="0"/>
                <a:cs typeface="Lato" panose="020F0502020204030203" pitchFamily="34" charset="0"/>
              </a:rPr>
              <a:t>Facts:</a:t>
            </a:r>
          </a:p>
          <a:p>
            <a:pPr algn="just"/>
            <a:r>
              <a:rPr lang="en-US" sz="2000" dirty="0">
                <a:latin typeface="Lato" panose="020F0502020204030203" pitchFamily="34" charset="0"/>
                <a:ea typeface="Lato" panose="020F0502020204030203" pitchFamily="34" charset="0"/>
                <a:cs typeface="Lato" panose="020F0502020204030203" pitchFamily="34" charset="0"/>
              </a:rPr>
              <a:t>1900 Royalty Deed — Conveyed “unto J.T. Craig 3/4 and M.F. Piatt the 1/4 part of the one-half part of their royalties of all the oil and gas. . . .”</a:t>
            </a:r>
          </a:p>
          <a:p>
            <a:pPr algn="just"/>
            <a:r>
              <a:rPr lang="en-US" sz="2000" dirty="0">
                <a:latin typeface="Lato" panose="020F0502020204030203" pitchFamily="34" charset="0"/>
                <a:ea typeface="Lato" panose="020F0502020204030203" pitchFamily="34" charset="0"/>
                <a:cs typeface="Lato" panose="020F0502020204030203" pitchFamily="34" charset="0"/>
              </a:rPr>
              <a:t>J.T. Craig ¾ Royalty — Multiple estates filed after root of title</a:t>
            </a:r>
          </a:p>
          <a:p>
            <a:pPr algn="just"/>
            <a:r>
              <a:rPr lang="en-US" sz="2000" dirty="0">
                <a:latin typeface="Lato" panose="020F0502020204030203" pitchFamily="34" charset="0"/>
                <a:ea typeface="Lato" panose="020F0502020204030203" pitchFamily="34" charset="0"/>
                <a:cs typeface="Lato" panose="020F0502020204030203" pitchFamily="34" charset="0"/>
              </a:rPr>
              <a:t>M.F. Piatt ¼ Royalty — No estates filed after root of title</a:t>
            </a:r>
          </a:p>
          <a:p>
            <a:pPr algn="just"/>
            <a:endParaRPr lang="en-US" sz="2000" dirty="0">
              <a:latin typeface="Lato" panose="020F0502020204030203" pitchFamily="34" charset="0"/>
              <a:ea typeface="Lato" panose="020F0502020204030203" pitchFamily="34" charset="0"/>
              <a:cs typeface="Lato" panose="020F0502020204030203" pitchFamily="34" charset="0"/>
            </a:endParaRPr>
          </a:p>
          <a:p>
            <a:pPr marL="0" indent="0" algn="just">
              <a:buNone/>
            </a:pPr>
            <a:r>
              <a:rPr lang="en-US" sz="2000" b="1" dirty="0">
                <a:solidFill>
                  <a:srgbClr val="3B3838"/>
                </a:solidFill>
                <a:latin typeface="Lato" panose="020F0502020204030203" pitchFamily="34" charset="0"/>
                <a:ea typeface="Lato" panose="020F0502020204030203" pitchFamily="34" charset="0"/>
                <a:cs typeface="Lato" panose="020F0502020204030203" pitchFamily="34" charset="0"/>
              </a:rPr>
              <a:t>Issue: </a:t>
            </a:r>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Whether a probated will containing a residuary clause recorded in the county where the property sits constitutes a title transaction under the MTA.</a:t>
            </a:r>
          </a:p>
        </p:txBody>
      </p:sp>
      <p:pic>
        <p:nvPicPr>
          <p:cNvPr id="5" name="Picture 4" descr="A red and white logo&#10;&#10;AI-generated content may be incorrect.">
            <a:extLst>
              <a:ext uri="{FF2B5EF4-FFF2-40B4-BE49-F238E27FC236}">
                <a16:creationId xmlns:a16="http://schemas.microsoft.com/office/drawing/2014/main" id="{99933B87-79AC-0933-2C02-B5ED821EC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0EDC260A-810F-85B1-48C4-1A2B30F79A62}"/>
              </a:ext>
            </a:extLst>
          </p:cNvPr>
          <p:cNvSpPr>
            <a:spLocks noGrp="1"/>
          </p:cNvSpPr>
          <p:nvPr>
            <p:ph type="sldNum" sz="quarter" idx="12"/>
          </p:nvPr>
        </p:nvSpPr>
        <p:spPr/>
        <p:txBody>
          <a:bodyPr/>
          <a:lstStyle/>
          <a:p>
            <a:fld id="{22686F3A-B0E5-4025-8983-711720E9DD3D}" type="slidenum">
              <a:rPr lang="en-US" smtClean="0"/>
              <a:t>26</a:t>
            </a:fld>
            <a:endParaRPr lang="en-US" dirty="0"/>
          </a:p>
        </p:txBody>
      </p:sp>
      <p:sp>
        <p:nvSpPr>
          <p:cNvPr id="4" name="Title 3">
            <a:extLst>
              <a:ext uri="{FF2B5EF4-FFF2-40B4-BE49-F238E27FC236}">
                <a16:creationId xmlns:a16="http://schemas.microsoft.com/office/drawing/2014/main" id="{F8EBCB40-6AA2-CF82-EFE5-1B759523CCC1}"/>
              </a:ext>
            </a:extLst>
          </p:cNvPr>
          <p:cNvSpPr>
            <a:spLocks noGrp="1"/>
          </p:cNvSpPr>
          <p:nvPr>
            <p:ph type="title"/>
          </p:nvPr>
        </p:nvSpPr>
        <p:spPr/>
        <p:txBody>
          <a:bodyPr>
            <a:normAutofit/>
          </a:bodyPr>
          <a:lstStyle/>
          <a:p>
            <a:r>
              <a:rPr lang="en-US" sz="2800" b="1" i="1" dirty="0" err="1">
                <a:solidFill>
                  <a:schemeClr val="bg1"/>
                </a:solidFill>
                <a:latin typeface="Lato" panose="020F0502020204030203" pitchFamily="34" charset="0"/>
                <a:ea typeface="Lato" panose="020F0502020204030203" pitchFamily="34" charset="0"/>
                <a:cs typeface="Lato" panose="020F0502020204030203" pitchFamily="34" charset="0"/>
              </a:rPr>
              <a:t>Claugus</a:t>
            </a:r>
            <a:r>
              <a:rPr lang="en-US" sz="2800" b="1" i="1" dirty="0">
                <a:solidFill>
                  <a:schemeClr val="bg1"/>
                </a:solidFill>
                <a:latin typeface="Lato" panose="020F0502020204030203" pitchFamily="34" charset="0"/>
                <a:ea typeface="Lato" panose="020F0502020204030203" pitchFamily="34" charset="0"/>
                <a:cs typeface="Lato" panose="020F0502020204030203" pitchFamily="34" charset="0"/>
              </a:rPr>
              <a:t> Family Farm &amp; Forests, L.P. v. Piatt</a:t>
            </a:r>
            <a:r>
              <a:rPr lang="en-US" sz="2800" b="1" dirty="0">
                <a:solidFill>
                  <a:schemeClr val="bg1"/>
                </a:solidFill>
                <a:latin typeface="Lato" panose="020F0502020204030203" pitchFamily="34" charset="0"/>
                <a:ea typeface="Lato" panose="020F0502020204030203" pitchFamily="34" charset="0"/>
                <a:cs typeface="Lato" panose="020F0502020204030203" pitchFamily="34" charset="0"/>
              </a:rPr>
              <a:t>, 2025-Ohio-291</a:t>
            </a:r>
          </a:p>
        </p:txBody>
      </p:sp>
    </p:spTree>
    <p:extLst>
      <p:ext uri="{BB962C8B-B14F-4D97-AF65-F5344CB8AC3E}">
        <p14:creationId xmlns:p14="http://schemas.microsoft.com/office/powerpoint/2010/main" val="2636675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01EFF-3DF2-925C-00AA-806DADDB8AE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47A92A8-355F-4149-0661-9FBD9F1F5B72}"/>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D28CFD1-416A-9C99-8E1D-C7CDC7F84A66}"/>
              </a:ext>
            </a:extLst>
          </p:cNvPr>
          <p:cNvSpPr>
            <a:spLocks noGrp="1"/>
          </p:cNvSpPr>
          <p:nvPr>
            <p:ph idx="1"/>
          </p:nvPr>
        </p:nvSpPr>
        <p:spPr>
          <a:xfrm>
            <a:off x="838200" y="2147777"/>
            <a:ext cx="10515600" cy="4029186"/>
          </a:xfrm>
        </p:spPr>
        <p:txBody>
          <a:bodyPr>
            <a:noAutofit/>
          </a:bodyPr>
          <a:lstStyle/>
          <a:p>
            <a:pPr marL="0" indent="0" algn="just">
              <a:buNone/>
            </a:pPr>
            <a:r>
              <a:rPr lang="en-US" sz="2000" b="1" dirty="0">
                <a:solidFill>
                  <a:srgbClr val="3B3838"/>
                </a:solidFill>
                <a:latin typeface="Lato" panose="020F0502020204030203" pitchFamily="34" charset="0"/>
                <a:ea typeface="Lato" panose="020F0502020204030203" pitchFamily="34" charset="0"/>
                <a:cs typeface="Lato" panose="020F0502020204030203" pitchFamily="34" charset="0"/>
              </a:rPr>
              <a:t>Sample Residuary Clause:</a:t>
            </a:r>
          </a:p>
        </p:txBody>
      </p:sp>
      <p:pic>
        <p:nvPicPr>
          <p:cNvPr id="5" name="Picture 4" descr="A red and white logo&#10;&#10;AI-generated content may be incorrect.">
            <a:extLst>
              <a:ext uri="{FF2B5EF4-FFF2-40B4-BE49-F238E27FC236}">
                <a16:creationId xmlns:a16="http://schemas.microsoft.com/office/drawing/2014/main" id="{F6DE8002-8FBA-04BD-8CE0-1A164D0C9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CCE5FD7A-B7CC-4535-C619-368D42B5439C}"/>
              </a:ext>
            </a:extLst>
          </p:cNvPr>
          <p:cNvSpPr>
            <a:spLocks noGrp="1"/>
          </p:cNvSpPr>
          <p:nvPr>
            <p:ph type="sldNum" sz="quarter" idx="12"/>
          </p:nvPr>
        </p:nvSpPr>
        <p:spPr/>
        <p:txBody>
          <a:bodyPr/>
          <a:lstStyle/>
          <a:p>
            <a:fld id="{22686F3A-B0E5-4025-8983-711720E9DD3D}" type="slidenum">
              <a:rPr lang="en-US" smtClean="0"/>
              <a:t>27</a:t>
            </a:fld>
            <a:endParaRPr lang="en-US" dirty="0"/>
          </a:p>
        </p:txBody>
      </p:sp>
      <p:sp>
        <p:nvSpPr>
          <p:cNvPr id="4" name="Title 3">
            <a:extLst>
              <a:ext uri="{FF2B5EF4-FFF2-40B4-BE49-F238E27FC236}">
                <a16:creationId xmlns:a16="http://schemas.microsoft.com/office/drawing/2014/main" id="{3F0FAF10-7204-115C-9E20-6D7078850E94}"/>
              </a:ext>
            </a:extLst>
          </p:cNvPr>
          <p:cNvSpPr>
            <a:spLocks noGrp="1"/>
          </p:cNvSpPr>
          <p:nvPr>
            <p:ph type="title"/>
          </p:nvPr>
        </p:nvSpPr>
        <p:spPr/>
        <p:txBody>
          <a:bodyPr>
            <a:normAutofit/>
          </a:bodyPr>
          <a:lstStyle/>
          <a:p>
            <a:r>
              <a:rPr lang="en-US" sz="2800" b="1" i="1" dirty="0" err="1">
                <a:solidFill>
                  <a:schemeClr val="bg1"/>
                </a:solidFill>
                <a:latin typeface="Lato" panose="020F0502020204030203" pitchFamily="34" charset="0"/>
                <a:ea typeface="Lato" panose="020F0502020204030203" pitchFamily="34" charset="0"/>
                <a:cs typeface="Lato" panose="020F0502020204030203" pitchFamily="34" charset="0"/>
              </a:rPr>
              <a:t>Claugus</a:t>
            </a:r>
            <a:r>
              <a:rPr lang="en-US" sz="2800" b="1" i="1" dirty="0">
                <a:solidFill>
                  <a:schemeClr val="bg1"/>
                </a:solidFill>
                <a:latin typeface="Lato" panose="020F0502020204030203" pitchFamily="34" charset="0"/>
                <a:ea typeface="Lato" panose="020F0502020204030203" pitchFamily="34" charset="0"/>
                <a:cs typeface="Lato" panose="020F0502020204030203" pitchFamily="34" charset="0"/>
              </a:rPr>
              <a:t> Family Farm &amp; Forests, L.P. v. Piatt </a:t>
            </a:r>
            <a:r>
              <a:rPr lang="en-US" sz="2800" b="1" dirty="0">
                <a:solidFill>
                  <a:schemeClr val="bg1"/>
                </a:solidFill>
                <a:latin typeface="Lato" panose="020F0502020204030203" pitchFamily="34" charset="0"/>
                <a:ea typeface="Lato" panose="020F0502020204030203" pitchFamily="34" charset="0"/>
                <a:cs typeface="Lato" panose="020F0502020204030203" pitchFamily="34" charset="0"/>
              </a:rPr>
              <a:t>(Cont.)</a:t>
            </a:r>
          </a:p>
        </p:txBody>
      </p:sp>
      <p:pic>
        <p:nvPicPr>
          <p:cNvPr id="2" name="Picture 1">
            <a:extLst>
              <a:ext uri="{FF2B5EF4-FFF2-40B4-BE49-F238E27FC236}">
                <a16:creationId xmlns:a16="http://schemas.microsoft.com/office/drawing/2014/main" id="{E17A334D-1076-AE95-9C88-53768C953DF2}"/>
              </a:ext>
            </a:extLst>
          </p:cNvPr>
          <p:cNvPicPr>
            <a:picLocks noChangeAspect="1"/>
          </p:cNvPicPr>
          <p:nvPr/>
        </p:nvPicPr>
        <p:blipFill>
          <a:blip r:embed="rId4"/>
          <a:stretch>
            <a:fillRect/>
          </a:stretch>
        </p:blipFill>
        <p:spPr>
          <a:xfrm>
            <a:off x="838200" y="3058794"/>
            <a:ext cx="9885604" cy="1135966"/>
          </a:xfrm>
          <a:prstGeom prst="rect">
            <a:avLst/>
          </a:prstGeom>
        </p:spPr>
      </p:pic>
    </p:spTree>
    <p:extLst>
      <p:ext uri="{BB962C8B-B14F-4D97-AF65-F5344CB8AC3E}">
        <p14:creationId xmlns:p14="http://schemas.microsoft.com/office/powerpoint/2010/main" val="2660068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C016F-D8CA-253C-77AD-C40758123F8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97BF34F-D30B-E53D-050F-75BBD5499F27}"/>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062664-A05C-3670-C757-692621272A76}"/>
              </a:ext>
            </a:extLst>
          </p:cNvPr>
          <p:cNvSpPr>
            <a:spLocks noGrp="1"/>
          </p:cNvSpPr>
          <p:nvPr>
            <p:ph idx="1"/>
          </p:nvPr>
        </p:nvSpPr>
        <p:spPr/>
        <p:txBody>
          <a:bodyPr>
            <a:noAutofit/>
          </a:bodyPr>
          <a:lstStyle/>
          <a:p>
            <a:pPr marL="0" indent="0" algn="just">
              <a:buNone/>
            </a:pPr>
            <a:r>
              <a:rPr lang="en-US" sz="2000" b="1" dirty="0">
                <a:solidFill>
                  <a:srgbClr val="3B3838"/>
                </a:solidFill>
                <a:latin typeface="Lato" panose="020F0502020204030203" pitchFamily="34" charset="0"/>
                <a:ea typeface="Lato" panose="020F0502020204030203" pitchFamily="34" charset="0"/>
                <a:cs typeface="Lato" panose="020F0502020204030203" pitchFamily="34" charset="0"/>
              </a:rPr>
              <a:t>Holding:</a:t>
            </a:r>
          </a:p>
          <a:p>
            <a:pPr algn="just"/>
            <a:r>
              <a:rPr lang="en-US" sz="2000" dirty="0">
                <a:latin typeface="Lato" panose="020F0502020204030203" pitchFamily="34" charset="0"/>
                <a:ea typeface="Lato" panose="020F0502020204030203" pitchFamily="34" charset="0"/>
                <a:cs typeface="Lato" panose="020F0502020204030203" pitchFamily="34" charset="0"/>
              </a:rPr>
              <a:t>Rejected argument that the probated will was insufficient to preserve because it did not specifically identify the royalty interest.</a:t>
            </a:r>
          </a:p>
          <a:p>
            <a:pPr algn="just"/>
            <a:r>
              <a:rPr lang="en-US" sz="2000" dirty="0">
                <a:latin typeface="Lato" panose="020F0502020204030203" pitchFamily="34" charset="0"/>
                <a:ea typeface="Lato" panose="020F0502020204030203" pitchFamily="34" charset="0"/>
                <a:cs typeface="Lato" panose="020F0502020204030203" pitchFamily="34" charset="0"/>
              </a:rPr>
              <a:t>Reaffirmed the proposition that a will containing a broad residuary clause (probated in the county where the property is located) constitutes a title transaction.</a:t>
            </a:r>
          </a:p>
          <a:p>
            <a:pPr algn="just"/>
            <a:endParaRPr lang="en-US" sz="2000" dirty="0">
              <a:latin typeface="Lato" panose="020F0502020204030203" pitchFamily="34" charset="0"/>
              <a:ea typeface="Lato" panose="020F0502020204030203" pitchFamily="34" charset="0"/>
              <a:cs typeface="Lato" panose="020F0502020204030203" pitchFamily="34" charset="0"/>
            </a:endParaRPr>
          </a:p>
          <a:p>
            <a:pPr marL="0" indent="0" algn="just">
              <a:buNone/>
            </a:pPr>
            <a:r>
              <a:rPr lang="en-US" sz="2000" b="1" dirty="0">
                <a:solidFill>
                  <a:srgbClr val="3B3838"/>
                </a:solidFill>
                <a:latin typeface="Lato" panose="020F0502020204030203" pitchFamily="34" charset="0"/>
                <a:ea typeface="Lato" panose="020F0502020204030203" pitchFamily="34" charset="0"/>
                <a:cs typeface="Lato" panose="020F0502020204030203" pitchFamily="34" charset="0"/>
              </a:rPr>
              <a:t>Considerations:</a:t>
            </a:r>
          </a:p>
          <a:p>
            <a:pPr algn="just"/>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Preservation of the J.T. Craig interest could not also serve to preserve the M.F. Piatt interest because these are separate and distinct royalty interests, not fractional interests arising from the same royalty.</a:t>
            </a:r>
          </a:p>
        </p:txBody>
      </p:sp>
      <p:pic>
        <p:nvPicPr>
          <p:cNvPr id="5" name="Picture 4" descr="A red and white logo&#10;&#10;AI-generated content may be incorrect.">
            <a:extLst>
              <a:ext uri="{FF2B5EF4-FFF2-40B4-BE49-F238E27FC236}">
                <a16:creationId xmlns:a16="http://schemas.microsoft.com/office/drawing/2014/main" id="{6CF44D0C-A24E-E4DB-08C5-C7AC74A1A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108961FE-AC85-4E00-32A3-0060367C1E36}"/>
              </a:ext>
            </a:extLst>
          </p:cNvPr>
          <p:cNvSpPr>
            <a:spLocks noGrp="1"/>
          </p:cNvSpPr>
          <p:nvPr>
            <p:ph type="sldNum" sz="quarter" idx="12"/>
          </p:nvPr>
        </p:nvSpPr>
        <p:spPr/>
        <p:txBody>
          <a:bodyPr/>
          <a:lstStyle/>
          <a:p>
            <a:fld id="{22686F3A-B0E5-4025-8983-711720E9DD3D}" type="slidenum">
              <a:rPr lang="en-US" smtClean="0"/>
              <a:t>28</a:t>
            </a:fld>
            <a:endParaRPr lang="en-US" dirty="0"/>
          </a:p>
        </p:txBody>
      </p:sp>
      <p:sp>
        <p:nvSpPr>
          <p:cNvPr id="4" name="Title 3">
            <a:extLst>
              <a:ext uri="{FF2B5EF4-FFF2-40B4-BE49-F238E27FC236}">
                <a16:creationId xmlns:a16="http://schemas.microsoft.com/office/drawing/2014/main" id="{B02ECB89-4AD1-1F70-B7A4-7AA01943E22C}"/>
              </a:ext>
            </a:extLst>
          </p:cNvPr>
          <p:cNvSpPr>
            <a:spLocks noGrp="1"/>
          </p:cNvSpPr>
          <p:nvPr>
            <p:ph type="title"/>
          </p:nvPr>
        </p:nvSpPr>
        <p:spPr/>
        <p:txBody>
          <a:bodyPr>
            <a:normAutofit/>
          </a:bodyPr>
          <a:lstStyle/>
          <a:p>
            <a:r>
              <a:rPr lang="en-US" sz="2800" b="1" i="1" dirty="0" err="1">
                <a:solidFill>
                  <a:schemeClr val="bg1"/>
                </a:solidFill>
                <a:latin typeface="Lato" panose="020F0502020204030203" pitchFamily="34" charset="0"/>
                <a:ea typeface="Lato" panose="020F0502020204030203" pitchFamily="34" charset="0"/>
                <a:cs typeface="Lato" panose="020F0502020204030203" pitchFamily="34" charset="0"/>
              </a:rPr>
              <a:t>Claugus</a:t>
            </a:r>
            <a:r>
              <a:rPr lang="en-US" sz="2800" b="1" i="1" dirty="0">
                <a:solidFill>
                  <a:schemeClr val="bg1"/>
                </a:solidFill>
                <a:latin typeface="Lato" panose="020F0502020204030203" pitchFamily="34" charset="0"/>
                <a:ea typeface="Lato" panose="020F0502020204030203" pitchFamily="34" charset="0"/>
                <a:cs typeface="Lato" panose="020F0502020204030203" pitchFamily="34" charset="0"/>
              </a:rPr>
              <a:t> Family Farm &amp; Forests, L.P. v. Piatt </a:t>
            </a:r>
            <a:r>
              <a:rPr lang="en-US" sz="2800" b="1" dirty="0">
                <a:solidFill>
                  <a:schemeClr val="bg1"/>
                </a:solidFill>
                <a:latin typeface="Lato" panose="020F0502020204030203" pitchFamily="34" charset="0"/>
                <a:ea typeface="Lato" panose="020F0502020204030203" pitchFamily="34" charset="0"/>
                <a:cs typeface="Lato" panose="020F0502020204030203" pitchFamily="34" charset="0"/>
              </a:rPr>
              <a:t>(Cont.)</a:t>
            </a:r>
          </a:p>
        </p:txBody>
      </p:sp>
    </p:spTree>
    <p:extLst>
      <p:ext uri="{BB962C8B-B14F-4D97-AF65-F5344CB8AC3E}">
        <p14:creationId xmlns:p14="http://schemas.microsoft.com/office/powerpoint/2010/main" val="2370767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FE71E-9B30-BCC0-4E0E-9201C8D14D5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8718386-37F0-66F4-E61A-0AD3B444A02C}"/>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ADDC32-DEA8-FA1A-1937-55C2E07083C8}"/>
              </a:ext>
            </a:extLst>
          </p:cNvPr>
          <p:cNvSpPr>
            <a:spLocks noGrp="1"/>
          </p:cNvSpPr>
          <p:nvPr>
            <p:ph idx="1"/>
          </p:nvPr>
        </p:nvSpPr>
        <p:spPr/>
        <p:txBody>
          <a:bodyPr>
            <a:noAutofit/>
          </a:bodyPr>
          <a:lstStyle/>
          <a:p>
            <a:pPr marL="0" indent="0" algn="just">
              <a:buNone/>
            </a:pPr>
            <a:r>
              <a:rPr lang="en-US" sz="2000" b="1" dirty="0">
                <a:solidFill>
                  <a:srgbClr val="3B3838"/>
                </a:solidFill>
                <a:latin typeface="Lato" panose="020F0502020204030203" pitchFamily="34" charset="0"/>
                <a:ea typeface="Lato" panose="020F0502020204030203" pitchFamily="34" charset="0"/>
                <a:cs typeface="Lato" panose="020F0502020204030203" pitchFamily="34" charset="0"/>
              </a:rPr>
              <a:t>Considerations:</a:t>
            </a:r>
          </a:p>
          <a:p>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Leaves open possibility for title transactions concerning one fractional mineral interest owner to preserve for all other fractional mineral interest owners.</a:t>
            </a:r>
          </a:p>
          <a:p>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Probated will with residuary clauses, regardless of how broad, serve as title transactions; probated wills without residuary clauses will not.</a:t>
            </a:r>
          </a:p>
        </p:txBody>
      </p:sp>
      <p:pic>
        <p:nvPicPr>
          <p:cNvPr id="5" name="Picture 4" descr="A red and white logo&#10;&#10;AI-generated content may be incorrect.">
            <a:extLst>
              <a:ext uri="{FF2B5EF4-FFF2-40B4-BE49-F238E27FC236}">
                <a16:creationId xmlns:a16="http://schemas.microsoft.com/office/drawing/2014/main" id="{7D320E50-4A16-190D-CC73-984740705D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6C7F8772-4871-28AA-71D5-FF56A966F11F}"/>
              </a:ext>
            </a:extLst>
          </p:cNvPr>
          <p:cNvSpPr>
            <a:spLocks noGrp="1"/>
          </p:cNvSpPr>
          <p:nvPr>
            <p:ph type="sldNum" sz="quarter" idx="12"/>
          </p:nvPr>
        </p:nvSpPr>
        <p:spPr/>
        <p:txBody>
          <a:bodyPr/>
          <a:lstStyle/>
          <a:p>
            <a:fld id="{22686F3A-B0E5-4025-8983-711720E9DD3D}" type="slidenum">
              <a:rPr lang="en-US" smtClean="0"/>
              <a:t>29</a:t>
            </a:fld>
            <a:endParaRPr lang="en-US" dirty="0"/>
          </a:p>
        </p:txBody>
      </p:sp>
      <p:sp>
        <p:nvSpPr>
          <p:cNvPr id="4" name="Title 3">
            <a:extLst>
              <a:ext uri="{FF2B5EF4-FFF2-40B4-BE49-F238E27FC236}">
                <a16:creationId xmlns:a16="http://schemas.microsoft.com/office/drawing/2014/main" id="{D5777E0F-2291-F2F1-FD10-65A35FBB7DD7}"/>
              </a:ext>
            </a:extLst>
          </p:cNvPr>
          <p:cNvSpPr>
            <a:spLocks noGrp="1"/>
          </p:cNvSpPr>
          <p:nvPr>
            <p:ph type="title"/>
          </p:nvPr>
        </p:nvSpPr>
        <p:spPr/>
        <p:txBody>
          <a:bodyPr>
            <a:normAutofit/>
          </a:bodyPr>
          <a:lstStyle/>
          <a:p>
            <a:r>
              <a:rPr lang="en-US" sz="2800" b="1" i="1" dirty="0" err="1">
                <a:solidFill>
                  <a:schemeClr val="bg1"/>
                </a:solidFill>
                <a:latin typeface="Lato" panose="020F0502020204030203" pitchFamily="34" charset="0"/>
                <a:ea typeface="Lato" panose="020F0502020204030203" pitchFamily="34" charset="0"/>
                <a:cs typeface="Lato" panose="020F0502020204030203" pitchFamily="34" charset="0"/>
              </a:rPr>
              <a:t>Claugus</a:t>
            </a:r>
            <a:r>
              <a:rPr lang="en-US" sz="2800" b="1" i="1" dirty="0">
                <a:solidFill>
                  <a:schemeClr val="bg1"/>
                </a:solidFill>
                <a:latin typeface="Lato" panose="020F0502020204030203" pitchFamily="34" charset="0"/>
                <a:ea typeface="Lato" panose="020F0502020204030203" pitchFamily="34" charset="0"/>
                <a:cs typeface="Lato" panose="020F0502020204030203" pitchFamily="34" charset="0"/>
              </a:rPr>
              <a:t> Family Farm &amp; Forests, L.P. v. Piatt </a:t>
            </a:r>
            <a:r>
              <a:rPr lang="en-US" sz="2800" b="1" dirty="0">
                <a:solidFill>
                  <a:schemeClr val="bg1"/>
                </a:solidFill>
                <a:latin typeface="Lato" panose="020F0502020204030203" pitchFamily="34" charset="0"/>
                <a:ea typeface="Lato" panose="020F0502020204030203" pitchFamily="34" charset="0"/>
                <a:cs typeface="Lato" panose="020F0502020204030203" pitchFamily="34" charset="0"/>
              </a:rPr>
              <a:t>(Cont.)</a:t>
            </a:r>
          </a:p>
        </p:txBody>
      </p:sp>
    </p:spTree>
    <p:extLst>
      <p:ext uri="{BB962C8B-B14F-4D97-AF65-F5344CB8AC3E}">
        <p14:creationId xmlns:p14="http://schemas.microsoft.com/office/powerpoint/2010/main" val="3969500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E3AC0-7C11-7E41-CBE9-76D2EEF652A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99B7163-A1A7-E766-58AD-852BCDCD67E7}"/>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448F07-3F7E-92FA-C543-DBEADE38046C}"/>
              </a:ext>
            </a:extLst>
          </p:cNvPr>
          <p:cNvSpPr>
            <a:spLocks noGrp="1"/>
          </p:cNvSpPr>
          <p:nvPr>
            <p:ph idx="1"/>
          </p:nvPr>
        </p:nvSpPr>
        <p:spPr>
          <a:xfrm>
            <a:off x="485133" y="3975418"/>
            <a:ext cx="2469522" cy="379412"/>
          </a:xfrm>
        </p:spPr>
        <p:txBody>
          <a:bodyPr>
            <a:noAutofit/>
          </a:bodyPr>
          <a:lstStyle/>
          <a:p>
            <a:pPr marL="0" indent="0" algn="ctr">
              <a:buNone/>
            </a:pPr>
            <a:r>
              <a:rPr lang="en-US" sz="1800" dirty="0">
                <a:solidFill>
                  <a:srgbClr val="3B3838"/>
                </a:solidFill>
                <a:latin typeface="Lato" panose="020F0502020204030203" pitchFamily="34" charset="0"/>
                <a:ea typeface="Lato" panose="020F0502020204030203" pitchFamily="34" charset="0"/>
                <a:cs typeface="Lato" panose="020F0502020204030203" pitchFamily="34" charset="0"/>
              </a:rPr>
              <a:t>Josh Peterson</a:t>
            </a:r>
            <a:br>
              <a:rPr lang="en-US" sz="1800" dirty="0">
                <a:solidFill>
                  <a:srgbClr val="3B3838"/>
                </a:solidFill>
                <a:latin typeface="Lato" panose="020F0502020204030203" pitchFamily="34" charset="0"/>
                <a:ea typeface="Lato" panose="020F0502020204030203" pitchFamily="34" charset="0"/>
                <a:cs typeface="Lato" panose="020F0502020204030203" pitchFamily="34" charset="0"/>
              </a:rPr>
            </a:br>
            <a:r>
              <a:rPr lang="en-US" sz="1800" dirty="0">
                <a:solidFill>
                  <a:srgbClr val="3B3838"/>
                </a:solidFill>
                <a:latin typeface="Lato" panose="020F0502020204030203" pitchFamily="34" charset="0"/>
                <a:ea typeface="Lato" panose="020F0502020204030203" pitchFamily="34" charset="0"/>
                <a:cs typeface="Lato" panose="020F0502020204030203" pitchFamily="34" charset="0"/>
              </a:rPr>
              <a:t>Partner</a:t>
            </a:r>
          </a:p>
        </p:txBody>
      </p:sp>
      <p:pic>
        <p:nvPicPr>
          <p:cNvPr id="5" name="Picture 4" descr="A red and white logo&#10;&#10;AI-generated content may be incorrect.">
            <a:extLst>
              <a:ext uri="{FF2B5EF4-FFF2-40B4-BE49-F238E27FC236}">
                <a16:creationId xmlns:a16="http://schemas.microsoft.com/office/drawing/2014/main" id="{5C2400DC-0D1A-18D2-EC5B-48CE11F9C5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B02C7598-92AC-0A14-42D2-00C61FB198C4}"/>
              </a:ext>
            </a:extLst>
          </p:cNvPr>
          <p:cNvSpPr>
            <a:spLocks noGrp="1"/>
          </p:cNvSpPr>
          <p:nvPr>
            <p:ph type="sldNum" sz="quarter" idx="12"/>
          </p:nvPr>
        </p:nvSpPr>
        <p:spPr/>
        <p:txBody>
          <a:bodyPr/>
          <a:lstStyle/>
          <a:p>
            <a:fld id="{22686F3A-B0E5-4025-8983-711720E9DD3D}" type="slidenum">
              <a:rPr lang="en-US" smtClean="0"/>
              <a:t>3</a:t>
            </a:fld>
            <a:endParaRPr lang="en-US" dirty="0"/>
          </a:p>
        </p:txBody>
      </p:sp>
      <p:sp>
        <p:nvSpPr>
          <p:cNvPr id="12" name="Title 3">
            <a:extLst>
              <a:ext uri="{FF2B5EF4-FFF2-40B4-BE49-F238E27FC236}">
                <a16:creationId xmlns:a16="http://schemas.microsoft.com/office/drawing/2014/main" id="{BFD0CC95-1B99-31BA-BF74-52A449DE5E9C}"/>
              </a:ext>
            </a:extLst>
          </p:cNvPr>
          <p:cNvSpPr>
            <a:spLocks noGrp="1"/>
          </p:cNvSpPr>
          <p:nvPr>
            <p:ph type="title"/>
          </p:nvPr>
        </p:nvSpPr>
        <p:spPr>
          <a:xfrm>
            <a:off x="838200" y="365125"/>
            <a:ext cx="10515600" cy="1325563"/>
          </a:xfrm>
        </p:spPr>
        <p:txBody>
          <a:bodyPr>
            <a:normAutofit/>
          </a:bodyPr>
          <a:lstStyle/>
          <a:p>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Speakers</a:t>
            </a:r>
            <a:endParaRPr lang="en-US" sz="3200" dirty="0">
              <a:latin typeface="Lato" panose="020F0502020204030203" pitchFamily="34" charset="0"/>
              <a:ea typeface="Lato" panose="020F0502020204030203" pitchFamily="34" charset="0"/>
              <a:cs typeface="Lato" panose="020F0502020204030203" pitchFamily="34" charset="0"/>
            </a:endParaRPr>
          </a:p>
        </p:txBody>
      </p:sp>
      <p:pic>
        <p:nvPicPr>
          <p:cNvPr id="4" name="Picture 3" descr="A person wearing a suit and tie&#10;&#10;AI-generated content may be incorrect.">
            <a:extLst>
              <a:ext uri="{FF2B5EF4-FFF2-40B4-BE49-F238E27FC236}">
                <a16:creationId xmlns:a16="http://schemas.microsoft.com/office/drawing/2014/main" id="{EFF9DE39-A318-0E37-21EC-11F347DFE2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0406" y="1951356"/>
            <a:ext cx="1763394" cy="1763394"/>
          </a:xfrm>
          <a:prstGeom prst="rect">
            <a:avLst/>
          </a:prstGeom>
        </p:spPr>
      </p:pic>
      <p:pic>
        <p:nvPicPr>
          <p:cNvPr id="8" name="Picture 7" descr="A person in a suit and tie&#10;&#10;AI-generated content may be incorrect.">
            <a:extLst>
              <a:ext uri="{FF2B5EF4-FFF2-40B4-BE49-F238E27FC236}">
                <a16:creationId xmlns:a16="http://schemas.microsoft.com/office/drawing/2014/main" id="{2A99F314-4FDD-3BCE-644D-C47CDB385B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3003" y="1951356"/>
            <a:ext cx="1763394" cy="1763394"/>
          </a:xfrm>
          <a:prstGeom prst="rect">
            <a:avLst/>
          </a:prstGeom>
        </p:spPr>
      </p:pic>
      <p:pic>
        <p:nvPicPr>
          <p:cNvPr id="11" name="Picture 10" descr="A person in a suit and tie&#10;&#10;AI-generated content may be incorrect.">
            <a:extLst>
              <a:ext uri="{FF2B5EF4-FFF2-40B4-BE49-F238E27FC236}">
                <a16:creationId xmlns:a16="http://schemas.microsoft.com/office/drawing/2014/main" id="{6EB504FE-7A4B-0C88-F8CB-C5C3F6E5CB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197" y="1951356"/>
            <a:ext cx="1763394" cy="1763394"/>
          </a:xfrm>
          <a:prstGeom prst="rect">
            <a:avLst/>
          </a:prstGeom>
        </p:spPr>
      </p:pic>
      <p:pic>
        <p:nvPicPr>
          <p:cNvPr id="14" name="Picture 13" descr="A person with brown hair wearing a blue jacket&#10;&#10;AI-generated content may be incorrect.">
            <a:extLst>
              <a:ext uri="{FF2B5EF4-FFF2-40B4-BE49-F238E27FC236}">
                <a16:creationId xmlns:a16="http://schemas.microsoft.com/office/drawing/2014/main" id="{AA9E37F0-4AE3-F296-65A2-0B6526D4D5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55600" y="1951356"/>
            <a:ext cx="1763394" cy="1763394"/>
          </a:xfrm>
          <a:prstGeom prst="rect">
            <a:avLst/>
          </a:prstGeom>
        </p:spPr>
      </p:pic>
      <p:sp>
        <p:nvSpPr>
          <p:cNvPr id="2" name="Content Placeholder 2">
            <a:extLst>
              <a:ext uri="{FF2B5EF4-FFF2-40B4-BE49-F238E27FC236}">
                <a16:creationId xmlns:a16="http://schemas.microsoft.com/office/drawing/2014/main" id="{A816DCAB-09C4-F885-EF96-195609420C98}"/>
              </a:ext>
            </a:extLst>
          </p:cNvPr>
          <p:cNvSpPr txBox="1">
            <a:spLocks/>
          </p:cNvSpPr>
          <p:nvPr/>
        </p:nvSpPr>
        <p:spPr>
          <a:xfrm>
            <a:off x="3402536" y="3975418"/>
            <a:ext cx="2469522" cy="3794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rgbClr val="3B3838"/>
                </a:solidFill>
                <a:latin typeface="Lato" panose="020F0502020204030203" pitchFamily="34" charset="0"/>
                <a:ea typeface="Lato" panose="020F0502020204030203" pitchFamily="34" charset="0"/>
                <a:cs typeface="Lato" panose="020F0502020204030203" pitchFamily="34" charset="0"/>
              </a:rPr>
              <a:t>Ally McCuskey</a:t>
            </a:r>
            <a:br>
              <a:rPr lang="en-US" sz="1800" dirty="0">
                <a:solidFill>
                  <a:srgbClr val="3B3838"/>
                </a:solidFill>
                <a:latin typeface="Lato" panose="020F0502020204030203" pitchFamily="34" charset="0"/>
                <a:ea typeface="Lato" panose="020F0502020204030203" pitchFamily="34" charset="0"/>
                <a:cs typeface="Lato" panose="020F0502020204030203" pitchFamily="34" charset="0"/>
              </a:rPr>
            </a:br>
            <a:r>
              <a:rPr lang="en-US" sz="1800" dirty="0">
                <a:solidFill>
                  <a:srgbClr val="3B3838"/>
                </a:solidFill>
                <a:latin typeface="Lato" panose="020F0502020204030203" pitchFamily="34" charset="0"/>
                <a:ea typeface="Lato" panose="020F0502020204030203" pitchFamily="34" charset="0"/>
                <a:cs typeface="Lato" panose="020F0502020204030203" pitchFamily="34" charset="0"/>
              </a:rPr>
              <a:t>Attorney</a:t>
            </a:r>
          </a:p>
        </p:txBody>
      </p:sp>
      <p:sp>
        <p:nvSpPr>
          <p:cNvPr id="7" name="Content Placeholder 2">
            <a:extLst>
              <a:ext uri="{FF2B5EF4-FFF2-40B4-BE49-F238E27FC236}">
                <a16:creationId xmlns:a16="http://schemas.microsoft.com/office/drawing/2014/main" id="{0FA43674-7C03-92FD-1EE1-D9AAF312690F}"/>
              </a:ext>
            </a:extLst>
          </p:cNvPr>
          <p:cNvSpPr txBox="1">
            <a:spLocks/>
          </p:cNvSpPr>
          <p:nvPr/>
        </p:nvSpPr>
        <p:spPr>
          <a:xfrm>
            <a:off x="6319944" y="3975418"/>
            <a:ext cx="2469522" cy="3794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rgbClr val="3B3838"/>
                </a:solidFill>
                <a:latin typeface="Lato" panose="020F0502020204030203" pitchFamily="34" charset="0"/>
                <a:ea typeface="Lato" panose="020F0502020204030203" pitchFamily="34" charset="0"/>
                <a:cs typeface="Lato" panose="020F0502020204030203" pitchFamily="34" charset="0"/>
              </a:rPr>
              <a:t>Ryan Stewart</a:t>
            </a:r>
            <a:br>
              <a:rPr lang="en-US" sz="1600" dirty="0">
                <a:solidFill>
                  <a:srgbClr val="3B3838"/>
                </a:solidFill>
                <a:latin typeface="Lato" panose="020F0502020204030203" pitchFamily="34" charset="0"/>
                <a:ea typeface="Lato" panose="020F0502020204030203" pitchFamily="34" charset="0"/>
                <a:cs typeface="Lato" panose="020F0502020204030203" pitchFamily="34" charset="0"/>
              </a:rPr>
            </a:br>
            <a:r>
              <a:rPr lang="en-US" sz="1600" dirty="0">
                <a:solidFill>
                  <a:srgbClr val="3B3838"/>
                </a:solidFill>
                <a:latin typeface="Lato" panose="020F0502020204030203" pitchFamily="34" charset="0"/>
                <a:ea typeface="Lato" panose="020F0502020204030203" pitchFamily="34" charset="0"/>
                <a:cs typeface="Lato" panose="020F0502020204030203" pitchFamily="34" charset="0"/>
              </a:rPr>
              <a:t>Senior Attorney</a:t>
            </a:r>
          </a:p>
        </p:txBody>
      </p:sp>
      <p:sp>
        <p:nvSpPr>
          <p:cNvPr id="10" name="Content Placeholder 2">
            <a:extLst>
              <a:ext uri="{FF2B5EF4-FFF2-40B4-BE49-F238E27FC236}">
                <a16:creationId xmlns:a16="http://schemas.microsoft.com/office/drawing/2014/main" id="{90456DF9-D8F0-16E2-20C5-5BEA0617BBAC}"/>
              </a:ext>
            </a:extLst>
          </p:cNvPr>
          <p:cNvSpPr txBox="1">
            <a:spLocks/>
          </p:cNvSpPr>
          <p:nvPr/>
        </p:nvSpPr>
        <p:spPr>
          <a:xfrm>
            <a:off x="9100503" y="3975418"/>
            <a:ext cx="2743199" cy="3794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rgbClr val="3B3838"/>
                </a:solidFill>
                <a:latin typeface="Lato" panose="020F0502020204030203" pitchFamily="34" charset="0"/>
                <a:ea typeface="Lato" panose="020F0502020204030203" pitchFamily="34" charset="0"/>
                <a:cs typeface="Lato" panose="020F0502020204030203" pitchFamily="34" charset="0"/>
              </a:rPr>
              <a:t>Chris Hagen-Frederiksen</a:t>
            </a:r>
            <a:br>
              <a:rPr lang="en-US" sz="1600" dirty="0">
                <a:solidFill>
                  <a:srgbClr val="3B3838"/>
                </a:solidFill>
                <a:latin typeface="Lato" panose="020F0502020204030203" pitchFamily="34" charset="0"/>
                <a:ea typeface="Lato" panose="020F0502020204030203" pitchFamily="34" charset="0"/>
                <a:cs typeface="Lato" panose="020F0502020204030203" pitchFamily="34" charset="0"/>
              </a:rPr>
            </a:br>
            <a:r>
              <a:rPr lang="en-US" sz="1600" dirty="0">
                <a:solidFill>
                  <a:srgbClr val="3B3838"/>
                </a:solidFill>
                <a:latin typeface="Lato" panose="020F0502020204030203" pitchFamily="34" charset="0"/>
                <a:ea typeface="Lato" panose="020F0502020204030203" pitchFamily="34" charset="0"/>
                <a:cs typeface="Lato" panose="020F0502020204030203" pitchFamily="34" charset="0"/>
              </a:rPr>
              <a:t>Attorney</a:t>
            </a:r>
          </a:p>
        </p:txBody>
      </p:sp>
      <p:pic>
        <p:nvPicPr>
          <p:cNvPr id="17" name="Picture 16" descr="A red circle with a white envelope&#10;&#10;AI-generated content may be incorrect.">
            <a:extLst>
              <a:ext uri="{FF2B5EF4-FFF2-40B4-BE49-F238E27FC236}">
                <a16:creationId xmlns:a16="http://schemas.microsoft.com/office/drawing/2014/main" id="{B72765D9-AEAA-DEBA-F437-62C637CB7B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54873" y="4780451"/>
            <a:ext cx="354843" cy="354843"/>
          </a:xfrm>
          <a:prstGeom prst="rect">
            <a:avLst/>
          </a:prstGeom>
        </p:spPr>
      </p:pic>
      <p:sp>
        <p:nvSpPr>
          <p:cNvPr id="18" name="Content Placeholder 2">
            <a:extLst>
              <a:ext uri="{FF2B5EF4-FFF2-40B4-BE49-F238E27FC236}">
                <a16:creationId xmlns:a16="http://schemas.microsoft.com/office/drawing/2014/main" id="{DEDC9637-61CE-6054-CCA3-B5FCC9873E42}"/>
              </a:ext>
            </a:extLst>
          </p:cNvPr>
          <p:cNvSpPr txBox="1">
            <a:spLocks/>
          </p:cNvSpPr>
          <p:nvPr/>
        </p:nvSpPr>
        <p:spPr>
          <a:xfrm>
            <a:off x="1000748" y="4826343"/>
            <a:ext cx="1949457" cy="3794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rgbClr val="3B3838"/>
                </a:solidFill>
                <a:latin typeface="Lato" panose="020F0502020204030203" pitchFamily="34" charset="0"/>
                <a:ea typeface="Lato" panose="020F0502020204030203" pitchFamily="34" charset="0"/>
                <a:cs typeface="Lato" panose="020F0502020204030203" pitchFamily="34" charset="0"/>
              </a:rPr>
              <a:t>jpeterson@oglawyers.com</a:t>
            </a:r>
          </a:p>
        </p:txBody>
      </p:sp>
      <p:pic>
        <p:nvPicPr>
          <p:cNvPr id="20" name="Picture 19" descr="A red circle with white letters on it&#10;&#10;AI-generated content may be incorrect.">
            <a:extLst>
              <a:ext uri="{FF2B5EF4-FFF2-40B4-BE49-F238E27FC236}">
                <a16:creationId xmlns:a16="http://schemas.microsoft.com/office/drawing/2014/main" id="{024A31E4-0B4B-672D-016B-F267435B5F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4873" y="5396499"/>
            <a:ext cx="354844" cy="354844"/>
          </a:xfrm>
          <a:prstGeom prst="rect">
            <a:avLst/>
          </a:prstGeom>
        </p:spPr>
      </p:pic>
      <p:sp>
        <p:nvSpPr>
          <p:cNvPr id="21" name="Content Placeholder 2">
            <a:extLst>
              <a:ext uri="{FF2B5EF4-FFF2-40B4-BE49-F238E27FC236}">
                <a16:creationId xmlns:a16="http://schemas.microsoft.com/office/drawing/2014/main" id="{D0A78D20-38BB-4432-5FBC-5C974CEF5791}"/>
              </a:ext>
            </a:extLst>
          </p:cNvPr>
          <p:cNvSpPr txBox="1">
            <a:spLocks/>
          </p:cNvSpPr>
          <p:nvPr/>
        </p:nvSpPr>
        <p:spPr>
          <a:xfrm>
            <a:off x="1005197" y="5466423"/>
            <a:ext cx="1949457" cy="3794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rgbClr val="3B3838"/>
                </a:solidFill>
                <a:latin typeface="Lato" panose="020F0502020204030203" pitchFamily="34" charset="0"/>
                <a:ea typeface="Lato" panose="020F0502020204030203" pitchFamily="34" charset="0"/>
                <a:cs typeface="Lato" panose="020F0502020204030203" pitchFamily="34" charset="0"/>
              </a:rPr>
              <a:t>Connect with Josh</a:t>
            </a:r>
          </a:p>
        </p:txBody>
      </p:sp>
      <p:pic>
        <p:nvPicPr>
          <p:cNvPr id="22" name="Picture 21" descr="A red circle with a white envelope&#10;&#10;AI-generated content may be incorrect.">
            <a:extLst>
              <a:ext uri="{FF2B5EF4-FFF2-40B4-BE49-F238E27FC236}">
                <a16:creationId xmlns:a16="http://schemas.microsoft.com/office/drawing/2014/main" id="{43063996-0D0D-3AF7-CA36-4330F519F7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542122" y="4780451"/>
            <a:ext cx="354843" cy="354843"/>
          </a:xfrm>
          <a:prstGeom prst="rect">
            <a:avLst/>
          </a:prstGeom>
        </p:spPr>
      </p:pic>
      <p:sp>
        <p:nvSpPr>
          <p:cNvPr id="23" name="Content Placeholder 2">
            <a:extLst>
              <a:ext uri="{FF2B5EF4-FFF2-40B4-BE49-F238E27FC236}">
                <a16:creationId xmlns:a16="http://schemas.microsoft.com/office/drawing/2014/main" id="{9689A292-7862-CFAD-FD5E-065BE35CCA88}"/>
              </a:ext>
            </a:extLst>
          </p:cNvPr>
          <p:cNvSpPr txBox="1">
            <a:spLocks/>
          </p:cNvSpPr>
          <p:nvPr/>
        </p:nvSpPr>
        <p:spPr>
          <a:xfrm>
            <a:off x="3987997" y="4826343"/>
            <a:ext cx="2108003" cy="3794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rgbClr val="3B3838"/>
                </a:solidFill>
                <a:latin typeface="Lato" panose="020F0502020204030203" pitchFamily="34" charset="0"/>
                <a:ea typeface="Lato" panose="020F0502020204030203" pitchFamily="34" charset="0"/>
                <a:cs typeface="Lato" panose="020F0502020204030203" pitchFamily="34" charset="0"/>
              </a:rPr>
              <a:t>amccluskey@oglawyers.com</a:t>
            </a:r>
          </a:p>
        </p:txBody>
      </p:sp>
      <p:pic>
        <p:nvPicPr>
          <p:cNvPr id="24" name="Picture 23" descr="A red circle with white letters on it&#10;&#10;AI-generated content may be incorrect.">
            <a:extLst>
              <a:ext uri="{FF2B5EF4-FFF2-40B4-BE49-F238E27FC236}">
                <a16:creationId xmlns:a16="http://schemas.microsoft.com/office/drawing/2014/main" id="{D13AC918-E6F7-0BDE-3CF1-BF6048341E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42122" y="5396499"/>
            <a:ext cx="354844" cy="354844"/>
          </a:xfrm>
          <a:prstGeom prst="rect">
            <a:avLst/>
          </a:prstGeom>
        </p:spPr>
      </p:pic>
      <p:sp>
        <p:nvSpPr>
          <p:cNvPr id="25" name="Content Placeholder 2">
            <a:extLst>
              <a:ext uri="{FF2B5EF4-FFF2-40B4-BE49-F238E27FC236}">
                <a16:creationId xmlns:a16="http://schemas.microsoft.com/office/drawing/2014/main" id="{666B926E-FF50-0E3A-3391-5DFED1227027}"/>
              </a:ext>
            </a:extLst>
          </p:cNvPr>
          <p:cNvSpPr txBox="1">
            <a:spLocks/>
          </p:cNvSpPr>
          <p:nvPr/>
        </p:nvSpPr>
        <p:spPr>
          <a:xfrm>
            <a:off x="3992446" y="5466423"/>
            <a:ext cx="1949457" cy="3794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rgbClr val="3B3838"/>
                </a:solidFill>
                <a:latin typeface="Lato" panose="020F0502020204030203" pitchFamily="34" charset="0"/>
                <a:ea typeface="Lato" panose="020F0502020204030203" pitchFamily="34" charset="0"/>
                <a:cs typeface="Lato" panose="020F0502020204030203" pitchFamily="34" charset="0"/>
              </a:rPr>
              <a:t>Connect with Ally</a:t>
            </a:r>
          </a:p>
        </p:txBody>
      </p:sp>
      <p:pic>
        <p:nvPicPr>
          <p:cNvPr id="26" name="Picture 25" descr="A red circle with a white envelope&#10;&#10;AI-generated content may be incorrect.">
            <a:extLst>
              <a:ext uri="{FF2B5EF4-FFF2-40B4-BE49-F238E27FC236}">
                <a16:creationId xmlns:a16="http://schemas.microsoft.com/office/drawing/2014/main" id="{5AF7D8BD-B788-478B-822B-2F774067D6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6524922" y="4822898"/>
            <a:ext cx="354843" cy="354843"/>
          </a:xfrm>
          <a:prstGeom prst="rect">
            <a:avLst/>
          </a:prstGeom>
        </p:spPr>
      </p:pic>
      <p:sp>
        <p:nvSpPr>
          <p:cNvPr id="27" name="Content Placeholder 2">
            <a:extLst>
              <a:ext uri="{FF2B5EF4-FFF2-40B4-BE49-F238E27FC236}">
                <a16:creationId xmlns:a16="http://schemas.microsoft.com/office/drawing/2014/main" id="{E9076EC2-E3F8-ED30-8D77-9242FD0D5533}"/>
              </a:ext>
            </a:extLst>
          </p:cNvPr>
          <p:cNvSpPr txBox="1">
            <a:spLocks/>
          </p:cNvSpPr>
          <p:nvPr/>
        </p:nvSpPr>
        <p:spPr>
          <a:xfrm>
            <a:off x="6970797" y="4868790"/>
            <a:ext cx="1949457" cy="3794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rgbClr val="3B3838"/>
                </a:solidFill>
                <a:latin typeface="Lato" panose="020F0502020204030203" pitchFamily="34" charset="0"/>
                <a:ea typeface="Lato" panose="020F0502020204030203" pitchFamily="34" charset="0"/>
                <a:cs typeface="Lato" panose="020F0502020204030203" pitchFamily="34" charset="0"/>
              </a:rPr>
              <a:t>rstewart@oglawyers.com</a:t>
            </a:r>
          </a:p>
        </p:txBody>
      </p:sp>
      <p:pic>
        <p:nvPicPr>
          <p:cNvPr id="28" name="Picture 27" descr="A red circle with white letters on it&#10;&#10;AI-generated content may be incorrect.">
            <a:extLst>
              <a:ext uri="{FF2B5EF4-FFF2-40B4-BE49-F238E27FC236}">
                <a16:creationId xmlns:a16="http://schemas.microsoft.com/office/drawing/2014/main" id="{7E4DAB5C-1E72-84F8-5E88-5CF67377888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24922" y="5438946"/>
            <a:ext cx="354844" cy="354844"/>
          </a:xfrm>
          <a:prstGeom prst="rect">
            <a:avLst/>
          </a:prstGeom>
        </p:spPr>
      </p:pic>
      <p:sp>
        <p:nvSpPr>
          <p:cNvPr id="29" name="Content Placeholder 2">
            <a:extLst>
              <a:ext uri="{FF2B5EF4-FFF2-40B4-BE49-F238E27FC236}">
                <a16:creationId xmlns:a16="http://schemas.microsoft.com/office/drawing/2014/main" id="{7B278CD3-9E26-BA83-10E2-2102E4BA7AF6}"/>
              </a:ext>
            </a:extLst>
          </p:cNvPr>
          <p:cNvSpPr txBox="1">
            <a:spLocks/>
          </p:cNvSpPr>
          <p:nvPr/>
        </p:nvSpPr>
        <p:spPr>
          <a:xfrm>
            <a:off x="6975246" y="5508870"/>
            <a:ext cx="1949457" cy="3794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rgbClr val="3B3838"/>
                </a:solidFill>
                <a:latin typeface="Lato" panose="020F0502020204030203" pitchFamily="34" charset="0"/>
                <a:ea typeface="Lato" panose="020F0502020204030203" pitchFamily="34" charset="0"/>
                <a:cs typeface="Lato" panose="020F0502020204030203" pitchFamily="34" charset="0"/>
              </a:rPr>
              <a:t>Connect with Ryan</a:t>
            </a:r>
          </a:p>
        </p:txBody>
      </p:sp>
      <p:pic>
        <p:nvPicPr>
          <p:cNvPr id="30" name="Picture 29" descr="A red circle with a white envelope&#10;&#10;AI-generated content may be incorrect.">
            <a:extLst>
              <a:ext uri="{FF2B5EF4-FFF2-40B4-BE49-F238E27FC236}">
                <a16:creationId xmlns:a16="http://schemas.microsoft.com/office/drawing/2014/main" id="{908CD3BC-7834-E770-2983-6D5005D829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9235563" y="4822898"/>
            <a:ext cx="354843" cy="354843"/>
          </a:xfrm>
          <a:prstGeom prst="rect">
            <a:avLst/>
          </a:prstGeom>
        </p:spPr>
      </p:pic>
      <p:sp>
        <p:nvSpPr>
          <p:cNvPr id="31" name="Content Placeholder 2">
            <a:extLst>
              <a:ext uri="{FF2B5EF4-FFF2-40B4-BE49-F238E27FC236}">
                <a16:creationId xmlns:a16="http://schemas.microsoft.com/office/drawing/2014/main" id="{D40C06E6-1D14-DE78-A594-AE7E98C5F22E}"/>
              </a:ext>
            </a:extLst>
          </p:cNvPr>
          <p:cNvSpPr txBox="1">
            <a:spLocks/>
          </p:cNvSpPr>
          <p:nvPr/>
        </p:nvSpPr>
        <p:spPr>
          <a:xfrm>
            <a:off x="9681438" y="4868790"/>
            <a:ext cx="2233954" cy="3794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rgbClr val="3B3838"/>
                </a:solidFill>
                <a:latin typeface="Lato" panose="020F0502020204030203" pitchFamily="34" charset="0"/>
                <a:ea typeface="Lato" panose="020F0502020204030203" pitchFamily="34" charset="0"/>
                <a:cs typeface="Lato" panose="020F0502020204030203" pitchFamily="34" charset="0"/>
              </a:rPr>
              <a:t>chfrederiksen@oglawyers.com</a:t>
            </a:r>
          </a:p>
        </p:txBody>
      </p:sp>
      <p:pic>
        <p:nvPicPr>
          <p:cNvPr id="32" name="Picture 31" descr="A red circle with white letters on it&#10;&#10;AI-generated content may be incorrect.">
            <a:extLst>
              <a:ext uri="{FF2B5EF4-FFF2-40B4-BE49-F238E27FC236}">
                <a16:creationId xmlns:a16="http://schemas.microsoft.com/office/drawing/2014/main" id="{5919D0EF-5296-0B83-9425-C928DF3D92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35563" y="5438946"/>
            <a:ext cx="354844" cy="354844"/>
          </a:xfrm>
          <a:prstGeom prst="rect">
            <a:avLst/>
          </a:prstGeom>
        </p:spPr>
      </p:pic>
      <p:sp>
        <p:nvSpPr>
          <p:cNvPr id="33" name="Content Placeholder 2">
            <a:extLst>
              <a:ext uri="{FF2B5EF4-FFF2-40B4-BE49-F238E27FC236}">
                <a16:creationId xmlns:a16="http://schemas.microsoft.com/office/drawing/2014/main" id="{8346483C-E95A-7942-B2B7-6B596CB0CE31}"/>
              </a:ext>
            </a:extLst>
          </p:cNvPr>
          <p:cNvSpPr txBox="1">
            <a:spLocks/>
          </p:cNvSpPr>
          <p:nvPr/>
        </p:nvSpPr>
        <p:spPr>
          <a:xfrm>
            <a:off x="9687670" y="5508870"/>
            <a:ext cx="1949457" cy="3794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rgbClr val="3B3838"/>
                </a:solidFill>
                <a:latin typeface="Lato" panose="020F0502020204030203" pitchFamily="34" charset="0"/>
                <a:ea typeface="Lato" panose="020F0502020204030203" pitchFamily="34" charset="0"/>
                <a:cs typeface="Lato" panose="020F0502020204030203" pitchFamily="34" charset="0"/>
              </a:rPr>
              <a:t>Connect with Chris</a:t>
            </a:r>
          </a:p>
        </p:txBody>
      </p:sp>
    </p:spTree>
    <p:extLst>
      <p:ext uri="{BB962C8B-B14F-4D97-AF65-F5344CB8AC3E}">
        <p14:creationId xmlns:p14="http://schemas.microsoft.com/office/powerpoint/2010/main" val="2791737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1D115-645F-4A41-8E14-992C9FD52690}"/>
            </a:ext>
          </a:extLst>
        </p:cNvPr>
        <p:cNvGrpSpPr/>
        <p:nvPr/>
      </p:nvGrpSpPr>
      <p:grpSpPr>
        <a:xfrm>
          <a:off x="0" y="0"/>
          <a:ext cx="0" cy="0"/>
          <a:chOff x="0" y="0"/>
          <a:chExt cx="0" cy="0"/>
        </a:xfrm>
      </p:grpSpPr>
      <p:pic>
        <p:nvPicPr>
          <p:cNvPr id="5" name="Picture 4" descr="Oil rigs in a field&#10;&#10;AI-generated content may be incorrect.">
            <a:extLst>
              <a:ext uri="{FF2B5EF4-FFF2-40B4-BE49-F238E27FC236}">
                <a16:creationId xmlns:a16="http://schemas.microsoft.com/office/drawing/2014/main" id="{1E3C0703-701A-1FB8-5338-363CB46A9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6">
            <a:extLst>
              <a:ext uri="{FF2B5EF4-FFF2-40B4-BE49-F238E27FC236}">
                <a16:creationId xmlns:a16="http://schemas.microsoft.com/office/drawing/2014/main" id="{965D3FBE-FDEC-C551-ECEA-F14D942BC3E3}"/>
              </a:ext>
            </a:extLst>
          </p:cNvPr>
          <p:cNvSpPr txBox="1">
            <a:spLocks/>
          </p:cNvSpPr>
          <p:nvPr/>
        </p:nvSpPr>
        <p:spPr>
          <a:xfrm>
            <a:off x="831850" y="1709738"/>
            <a:ext cx="10515600" cy="285273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chemeClr val="bg1"/>
                </a:solidFill>
                <a:latin typeface="Lato" panose="020F0502020204030203" pitchFamily="34" charset="0"/>
                <a:ea typeface="Lato" panose="020F0502020204030203" pitchFamily="34" charset="0"/>
                <a:cs typeface="Lato" panose="020F0502020204030203" pitchFamily="34" charset="0"/>
              </a:rPr>
              <a:t>Leasing of </a:t>
            </a:r>
            <a:r>
              <a:rPr lang="en-US" b="1">
                <a:solidFill>
                  <a:schemeClr val="bg1"/>
                </a:solidFill>
                <a:latin typeface="Lato" panose="020F0502020204030203" pitchFamily="34" charset="0"/>
                <a:ea typeface="Lato" panose="020F0502020204030203" pitchFamily="34" charset="0"/>
                <a:cs typeface="Lato" panose="020F0502020204030203" pitchFamily="34" charset="0"/>
              </a:rPr>
              <a:t>State-Owned Land</a:t>
            </a:r>
            <a:endParaRPr lang="en-US"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descr="A red and white logo&#10;&#10;AI-generated content may be incorrect.">
            <a:extLst>
              <a:ext uri="{FF2B5EF4-FFF2-40B4-BE49-F238E27FC236}">
                <a16:creationId xmlns:a16="http://schemas.microsoft.com/office/drawing/2014/main" id="{AD8DD7D7-F45B-8094-EFF6-844B3A325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Tree>
    <p:extLst>
      <p:ext uri="{BB962C8B-B14F-4D97-AF65-F5344CB8AC3E}">
        <p14:creationId xmlns:p14="http://schemas.microsoft.com/office/powerpoint/2010/main" val="781201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137EC-5C04-0634-BE93-729F4858B4F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F6B2DD7-40E4-CAA9-4A47-B8152066AE1D}"/>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4D98A5-5682-A0FF-11D5-9F8C257F48AA}"/>
              </a:ext>
            </a:extLst>
          </p:cNvPr>
          <p:cNvSpPr>
            <a:spLocks noGrp="1"/>
          </p:cNvSpPr>
          <p:nvPr>
            <p:ph idx="1"/>
          </p:nvPr>
        </p:nvSpPr>
        <p:spPr/>
        <p:txBody>
          <a:bodyPr>
            <a:normAutofit/>
          </a:bodyPr>
          <a:lstStyle/>
          <a:p>
            <a:r>
              <a:rPr lang="en-US" sz="2400" dirty="0">
                <a:solidFill>
                  <a:srgbClr val="3B3838"/>
                </a:solidFill>
                <a:latin typeface="Lato" panose="020F0502020204030203" pitchFamily="34" charset="0"/>
                <a:ea typeface="Lato" panose="020F0502020204030203" pitchFamily="34" charset="0"/>
                <a:cs typeface="Lato" panose="020F0502020204030203" pitchFamily="34" charset="0"/>
              </a:rPr>
              <a:t>Ohio Oil and Gas Land Management Commission</a:t>
            </a:r>
          </a:p>
          <a:p>
            <a:r>
              <a:rPr lang="en-US" sz="2400" dirty="0">
                <a:solidFill>
                  <a:srgbClr val="3B3838"/>
                </a:solidFill>
                <a:latin typeface="Lato" panose="020F0502020204030203" pitchFamily="34" charset="0"/>
                <a:ea typeface="Lato" panose="020F0502020204030203" pitchFamily="34" charset="0"/>
                <a:cs typeface="Lato" panose="020F0502020204030203" pitchFamily="34" charset="0"/>
              </a:rPr>
              <a:t>Recent nominations, approvals, denials, and bidding</a:t>
            </a:r>
          </a:p>
          <a:p>
            <a:r>
              <a:rPr lang="en-US" sz="2400" dirty="0">
                <a:solidFill>
                  <a:srgbClr val="3B3838"/>
                </a:solidFill>
                <a:latin typeface="Lato" panose="020F0502020204030203" pitchFamily="34" charset="0"/>
                <a:ea typeface="Lato" panose="020F0502020204030203" pitchFamily="34" charset="0"/>
                <a:cs typeface="Lato" panose="020F0502020204030203" pitchFamily="34" charset="0"/>
              </a:rPr>
              <a:t>Case law update</a:t>
            </a:r>
          </a:p>
          <a:p>
            <a:r>
              <a:rPr lang="en-US" sz="2400" dirty="0">
                <a:solidFill>
                  <a:srgbClr val="3B3838"/>
                </a:solidFill>
                <a:latin typeface="Lato" panose="020F0502020204030203" pitchFamily="34" charset="0"/>
                <a:ea typeface="Lato" panose="020F0502020204030203" pitchFamily="34" charset="0"/>
                <a:cs typeface="Lato" panose="020F0502020204030203" pitchFamily="34" charset="0"/>
              </a:rPr>
              <a:t>Practice pointers</a:t>
            </a:r>
          </a:p>
        </p:txBody>
      </p:sp>
      <p:pic>
        <p:nvPicPr>
          <p:cNvPr id="5" name="Picture 4" descr="A red and white logo&#10;&#10;AI-generated content may be incorrect.">
            <a:extLst>
              <a:ext uri="{FF2B5EF4-FFF2-40B4-BE49-F238E27FC236}">
                <a16:creationId xmlns:a16="http://schemas.microsoft.com/office/drawing/2014/main" id="{664E02C3-D955-A978-3AF2-8427006F11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CF6D6409-070B-275B-19A8-FC1803571284}"/>
              </a:ext>
            </a:extLst>
          </p:cNvPr>
          <p:cNvSpPr>
            <a:spLocks noGrp="1"/>
          </p:cNvSpPr>
          <p:nvPr>
            <p:ph type="sldNum" sz="quarter" idx="12"/>
          </p:nvPr>
        </p:nvSpPr>
        <p:spPr/>
        <p:txBody>
          <a:bodyPr/>
          <a:lstStyle/>
          <a:p>
            <a:fld id="{22686F3A-B0E5-4025-8983-711720E9DD3D}" type="slidenum">
              <a:rPr lang="en-US" smtClean="0"/>
              <a:t>31</a:t>
            </a:fld>
            <a:endParaRPr lang="en-US" dirty="0"/>
          </a:p>
        </p:txBody>
      </p:sp>
      <p:sp>
        <p:nvSpPr>
          <p:cNvPr id="12" name="Title 3">
            <a:extLst>
              <a:ext uri="{FF2B5EF4-FFF2-40B4-BE49-F238E27FC236}">
                <a16:creationId xmlns:a16="http://schemas.microsoft.com/office/drawing/2014/main" id="{483D7635-B88E-75C0-481A-532D1CDCCF89}"/>
              </a:ext>
            </a:extLst>
          </p:cNvPr>
          <p:cNvSpPr>
            <a:spLocks noGrp="1"/>
          </p:cNvSpPr>
          <p:nvPr>
            <p:ph type="title"/>
          </p:nvPr>
        </p:nvSpPr>
        <p:spPr>
          <a:xfrm>
            <a:off x="838200" y="365125"/>
            <a:ext cx="10515600" cy="1325563"/>
          </a:xfrm>
        </p:spPr>
        <p:txBody>
          <a:bodyPr>
            <a:normAutofit/>
          </a:bodyPr>
          <a:lstStyle/>
          <a:p>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Leasing of Ohio Public Lands Overview</a:t>
            </a:r>
            <a:endParaRPr lang="en-US" sz="32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922173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EF665-7B89-7558-D2CA-798E2659165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65F2EFF-2A8A-E1E9-6D1C-A259C8EB5703}"/>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E7D5ED-24FD-D849-8DA4-9FFFC5E4E039}"/>
              </a:ext>
            </a:extLst>
          </p:cNvPr>
          <p:cNvSpPr>
            <a:spLocks noGrp="1"/>
          </p:cNvSpPr>
          <p:nvPr>
            <p:ph idx="1"/>
          </p:nvPr>
        </p:nvSpPr>
        <p:spPr/>
        <p:txBody>
          <a:bodyPr>
            <a:normAutofit/>
          </a:bodyPr>
          <a:lstStyle/>
          <a:p>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Created in 2021 by Ohio legislature to facilitate oil and gas development under public lands through a nomination/bidding process</a:t>
            </a:r>
          </a:p>
          <a:p>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Five members appointed by Governor:</a:t>
            </a:r>
          </a:p>
          <a:p>
            <a:pPr lvl="1"/>
            <a:r>
              <a:rPr lang="en-US" sz="1800" dirty="0">
                <a:solidFill>
                  <a:srgbClr val="3B3838"/>
                </a:solidFill>
                <a:latin typeface="Lato" panose="020F0502020204030203" pitchFamily="34" charset="0"/>
                <a:ea typeface="Lato" panose="020F0502020204030203" pitchFamily="34" charset="0"/>
                <a:cs typeface="Lato" panose="020F0502020204030203" pitchFamily="34" charset="0"/>
              </a:rPr>
              <a:t>ODNR Director</a:t>
            </a:r>
          </a:p>
          <a:p>
            <a:pPr lvl="1"/>
            <a:r>
              <a:rPr lang="en-US" sz="1800" dirty="0">
                <a:solidFill>
                  <a:srgbClr val="3B3838"/>
                </a:solidFill>
                <a:latin typeface="Lato" panose="020F0502020204030203" pitchFamily="34" charset="0"/>
                <a:ea typeface="Lato" panose="020F0502020204030203" pitchFamily="34" charset="0"/>
                <a:cs typeface="Lato" panose="020F0502020204030203" pitchFamily="34" charset="0"/>
              </a:rPr>
              <a:t>Two members with oil and gas industry experience</a:t>
            </a:r>
          </a:p>
          <a:p>
            <a:pPr lvl="1"/>
            <a:r>
              <a:rPr lang="en-US" sz="1800" dirty="0">
                <a:solidFill>
                  <a:srgbClr val="3B3838"/>
                </a:solidFill>
                <a:latin typeface="Lato" panose="020F0502020204030203" pitchFamily="34" charset="0"/>
                <a:ea typeface="Lato" panose="020F0502020204030203" pitchFamily="34" charset="0"/>
                <a:cs typeface="Lato" panose="020F0502020204030203" pitchFamily="34" charset="0"/>
              </a:rPr>
              <a:t>One member with expertise in finance/real estate</a:t>
            </a:r>
          </a:p>
          <a:p>
            <a:pPr lvl="1"/>
            <a:r>
              <a:rPr lang="en-US" sz="1800" dirty="0">
                <a:solidFill>
                  <a:srgbClr val="3B3838"/>
                </a:solidFill>
                <a:latin typeface="Lato" panose="020F0502020204030203" pitchFamily="34" charset="0"/>
                <a:ea typeface="Lato" panose="020F0502020204030203" pitchFamily="34" charset="0"/>
                <a:cs typeface="Lato" panose="020F0502020204030203" pitchFamily="34" charset="0"/>
              </a:rPr>
              <a:t>One member representing a statewide environmental/conservation group</a:t>
            </a:r>
          </a:p>
          <a:p>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Process: parcels are nominated by submitted a form, 45-day notice and comment period, then a meeting to approve or disapprove</a:t>
            </a:r>
          </a:p>
        </p:txBody>
      </p:sp>
      <p:pic>
        <p:nvPicPr>
          <p:cNvPr id="5" name="Picture 4" descr="A red and white logo&#10;&#10;AI-generated content may be incorrect.">
            <a:extLst>
              <a:ext uri="{FF2B5EF4-FFF2-40B4-BE49-F238E27FC236}">
                <a16:creationId xmlns:a16="http://schemas.microsoft.com/office/drawing/2014/main" id="{F6C6B4FF-A532-B7B6-14F1-015F2B23E6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97482AE8-87F1-6DC7-F870-52EBA92E0C35}"/>
              </a:ext>
            </a:extLst>
          </p:cNvPr>
          <p:cNvSpPr>
            <a:spLocks noGrp="1"/>
          </p:cNvSpPr>
          <p:nvPr>
            <p:ph type="sldNum" sz="quarter" idx="12"/>
          </p:nvPr>
        </p:nvSpPr>
        <p:spPr/>
        <p:txBody>
          <a:bodyPr/>
          <a:lstStyle/>
          <a:p>
            <a:fld id="{22686F3A-B0E5-4025-8983-711720E9DD3D}" type="slidenum">
              <a:rPr lang="en-US" smtClean="0"/>
              <a:t>32</a:t>
            </a:fld>
            <a:endParaRPr lang="en-US" dirty="0"/>
          </a:p>
        </p:txBody>
      </p:sp>
      <p:sp>
        <p:nvSpPr>
          <p:cNvPr id="12" name="Title 3">
            <a:extLst>
              <a:ext uri="{FF2B5EF4-FFF2-40B4-BE49-F238E27FC236}">
                <a16:creationId xmlns:a16="http://schemas.microsoft.com/office/drawing/2014/main" id="{F697825A-76D5-F3DB-214B-7BF81A3F8825}"/>
              </a:ext>
            </a:extLst>
          </p:cNvPr>
          <p:cNvSpPr>
            <a:spLocks noGrp="1"/>
          </p:cNvSpPr>
          <p:nvPr>
            <p:ph type="title"/>
          </p:nvPr>
        </p:nvSpPr>
        <p:spPr>
          <a:xfrm>
            <a:off x="838200" y="365125"/>
            <a:ext cx="10515600" cy="1325563"/>
          </a:xfrm>
        </p:spPr>
        <p:txBody>
          <a:bodyPr>
            <a:normAutofit/>
          </a:bodyPr>
          <a:lstStyle/>
          <a:p>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Ohio Oil and Gas Land Management Commission</a:t>
            </a:r>
            <a:endParaRPr lang="en-US" sz="32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78623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45B6B-FE27-5ACB-CF27-F95CCFA0F73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3FEA074-3571-E66D-AC92-31D7E32070FA}"/>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9ECC05-B95D-ADA9-5E93-27989E13EDB1}"/>
              </a:ext>
            </a:extLst>
          </p:cNvPr>
          <p:cNvSpPr>
            <a:spLocks noGrp="1"/>
          </p:cNvSpPr>
          <p:nvPr>
            <p:ph idx="1"/>
          </p:nvPr>
        </p:nvSpPr>
        <p:spPr/>
        <p:txBody>
          <a:bodyPr>
            <a:normAutofit/>
          </a:bodyPr>
          <a:lstStyle/>
          <a:p>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Parcel or parcels are nominated for leasing via form created by Commission</a:t>
            </a:r>
          </a:p>
          <a:p>
            <a:pPr lvl="1"/>
            <a:r>
              <a:rPr lang="en-US" sz="1800" dirty="0">
                <a:solidFill>
                  <a:srgbClr val="3B3838"/>
                </a:solidFill>
                <a:latin typeface="Lato" panose="020F0502020204030203" pitchFamily="34" charset="0"/>
                <a:ea typeface="Lato" panose="020F0502020204030203" pitchFamily="34" charset="0"/>
                <a:cs typeface="Lato" panose="020F0502020204030203" pitchFamily="34" charset="0"/>
              </a:rPr>
              <a:t>Can be submitted either by agency or outside party — basic identifying information for parcel, plat map, and estimated distance from well pad to public land</a:t>
            </a:r>
          </a:p>
          <a:p>
            <a:pPr lvl="1"/>
            <a:r>
              <a:rPr lang="en-US" sz="1800" dirty="0">
                <a:solidFill>
                  <a:srgbClr val="3B3838"/>
                </a:solidFill>
                <a:latin typeface="Lato" panose="020F0502020204030203" pitchFamily="34" charset="0"/>
                <a:ea typeface="Lato" panose="020F0502020204030203" pitchFamily="34" charset="0"/>
                <a:cs typeface="Lato" panose="020F0502020204030203" pitchFamily="34" charset="0"/>
              </a:rPr>
              <a:t>Contact info for nominating party, proposed lease bonus, and fees — all confidential until lessee is selected</a:t>
            </a:r>
          </a:p>
          <a:p>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After nomination, 45-day notice period for public comment</a:t>
            </a:r>
          </a:p>
          <a:p>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Commission holds meeting to approve or disapprove, considering multiple factors — economic benefit, compatibility with current use, environmental/geologic impact, and objections/additional lease condition recommended by agency </a:t>
            </a:r>
          </a:p>
          <a:p>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Bidding process for operators</a:t>
            </a:r>
          </a:p>
        </p:txBody>
      </p:sp>
      <p:pic>
        <p:nvPicPr>
          <p:cNvPr id="5" name="Picture 4" descr="A red and white logo&#10;&#10;AI-generated content may be incorrect.">
            <a:extLst>
              <a:ext uri="{FF2B5EF4-FFF2-40B4-BE49-F238E27FC236}">
                <a16:creationId xmlns:a16="http://schemas.microsoft.com/office/drawing/2014/main" id="{EEC186CD-2CB0-8FFA-0AF2-14B2B7F4C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F3E407EE-2D92-EAA9-3FBF-957260D452BB}"/>
              </a:ext>
            </a:extLst>
          </p:cNvPr>
          <p:cNvSpPr>
            <a:spLocks noGrp="1"/>
          </p:cNvSpPr>
          <p:nvPr>
            <p:ph type="sldNum" sz="quarter" idx="12"/>
          </p:nvPr>
        </p:nvSpPr>
        <p:spPr/>
        <p:txBody>
          <a:bodyPr/>
          <a:lstStyle/>
          <a:p>
            <a:fld id="{22686F3A-B0E5-4025-8983-711720E9DD3D}" type="slidenum">
              <a:rPr lang="en-US" smtClean="0"/>
              <a:t>33</a:t>
            </a:fld>
            <a:endParaRPr lang="en-US" dirty="0"/>
          </a:p>
        </p:txBody>
      </p:sp>
      <p:sp>
        <p:nvSpPr>
          <p:cNvPr id="12" name="Title 3">
            <a:extLst>
              <a:ext uri="{FF2B5EF4-FFF2-40B4-BE49-F238E27FC236}">
                <a16:creationId xmlns:a16="http://schemas.microsoft.com/office/drawing/2014/main" id="{21AA5AC7-2379-E0DD-8ABC-D0E404AF23FA}"/>
              </a:ext>
            </a:extLst>
          </p:cNvPr>
          <p:cNvSpPr>
            <a:spLocks noGrp="1"/>
          </p:cNvSpPr>
          <p:nvPr>
            <p:ph type="title"/>
          </p:nvPr>
        </p:nvSpPr>
        <p:spPr>
          <a:xfrm>
            <a:off x="838200" y="365125"/>
            <a:ext cx="10515600" cy="1325563"/>
          </a:xfrm>
        </p:spPr>
        <p:txBody>
          <a:bodyPr>
            <a:normAutofit/>
          </a:bodyPr>
          <a:lstStyle/>
          <a:p>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Nomination Process</a:t>
            </a:r>
            <a:endParaRPr lang="en-US" sz="32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114411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E9131-5AFE-8732-C969-4305CCD7527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EC74F38-4A3E-9BC1-2C55-37764D5F48FD}"/>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22CF46-5404-6F48-4FC7-848EBD457BE8}"/>
              </a:ext>
            </a:extLst>
          </p:cNvPr>
          <p:cNvSpPr>
            <a:spLocks noGrp="1"/>
          </p:cNvSpPr>
          <p:nvPr>
            <p:ph idx="1"/>
          </p:nvPr>
        </p:nvSpPr>
        <p:spPr/>
        <p:txBody>
          <a:bodyPr>
            <a:normAutofit fontScale="92500"/>
          </a:bodyPr>
          <a:lstStyle/>
          <a:p>
            <a:r>
              <a:rPr lang="en-US" sz="2200" dirty="0">
                <a:solidFill>
                  <a:srgbClr val="3B3838"/>
                </a:solidFill>
                <a:latin typeface="Lato" panose="020F0502020204030203" pitchFamily="34" charset="0"/>
                <a:ea typeface="Lato" panose="020F0502020204030203" pitchFamily="34" charset="0"/>
                <a:cs typeface="Lato" panose="020F0502020204030203" pitchFamily="34" charset="0"/>
              </a:rPr>
              <a:t>First nominations acted upon by Commission in November 2023</a:t>
            </a:r>
          </a:p>
          <a:p>
            <a:r>
              <a:rPr lang="en-US" sz="2200" dirty="0">
                <a:solidFill>
                  <a:srgbClr val="3B3838"/>
                </a:solidFill>
                <a:latin typeface="Lato" panose="020F0502020204030203" pitchFamily="34" charset="0"/>
                <a:ea typeface="Lato" panose="020F0502020204030203" pitchFamily="34" charset="0"/>
                <a:cs typeface="Lato" panose="020F0502020204030203" pitchFamily="34" charset="0"/>
              </a:rPr>
              <a:t>Most nominations are approved, either as nominated or with additional conditions</a:t>
            </a:r>
          </a:p>
          <a:p>
            <a:r>
              <a:rPr lang="en-US" sz="2200" dirty="0">
                <a:solidFill>
                  <a:srgbClr val="3B3838"/>
                </a:solidFill>
                <a:latin typeface="Lato" panose="020F0502020204030203" pitchFamily="34" charset="0"/>
                <a:ea typeface="Lato" panose="020F0502020204030203" pitchFamily="34" charset="0"/>
                <a:cs typeface="Lato" panose="020F0502020204030203" pitchFamily="34" charset="0"/>
              </a:rPr>
              <a:t>Reasons for denials:</a:t>
            </a:r>
          </a:p>
          <a:p>
            <a:pPr lvl="1"/>
            <a:r>
              <a:rPr lang="en-US" sz="1900" dirty="0">
                <a:solidFill>
                  <a:srgbClr val="3B3838"/>
                </a:solidFill>
                <a:latin typeface="Lato" panose="020F0502020204030203" pitchFamily="34" charset="0"/>
                <a:ea typeface="Lato" panose="020F0502020204030203" pitchFamily="34" charset="0"/>
                <a:cs typeface="Lato" panose="020F0502020204030203" pitchFamily="34" charset="0"/>
              </a:rPr>
              <a:t>Nomination along State Route 7 was denied because Ohio Dept. of Transportation was not the mineral fee owner for all four of the nominated parcels</a:t>
            </a:r>
          </a:p>
          <a:p>
            <a:pPr lvl="1"/>
            <a:r>
              <a:rPr lang="en-US" sz="1900" dirty="0">
                <a:solidFill>
                  <a:srgbClr val="3B3838"/>
                </a:solidFill>
                <a:latin typeface="Lato" panose="020F0502020204030203" pitchFamily="34" charset="0"/>
                <a:ea typeface="Lato" panose="020F0502020204030203" pitchFamily="34" charset="0"/>
                <a:cs typeface="Lato" panose="020F0502020204030203" pitchFamily="34" charset="0"/>
              </a:rPr>
              <a:t>Disagreement over special lease conditions related to USFWS’ Wildlife and Sportfish Restoration Program, whose grant enabled state to purchase the land</a:t>
            </a:r>
          </a:p>
          <a:p>
            <a:pPr lvl="1"/>
            <a:r>
              <a:rPr lang="en-US" sz="1900" dirty="0">
                <a:solidFill>
                  <a:srgbClr val="3B3838"/>
                </a:solidFill>
                <a:latin typeface="Lato" panose="020F0502020204030203" pitchFamily="34" charset="0"/>
                <a:ea typeface="Lato" panose="020F0502020204030203" pitchFamily="34" charset="0"/>
                <a:cs typeface="Lato" panose="020F0502020204030203" pitchFamily="34" charset="0"/>
              </a:rPr>
              <a:t>I-70 nominations were denied because Federal Highway Administration hadn’t given express written consent</a:t>
            </a:r>
          </a:p>
          <a:p>
            <a:r>
              <a:rPr lang="en-US" sz="2200" dirty="0">
                <a:solidFill>
                  <a:srgbClr val="3B3838"/>
                </a:solidFill>
                <a:latin typeface="Lato" panose="020F0502020204030203" pitchFamily="34" charset="0"/>
                <a:ea typeface="Lato" panose="020F0502020204030203" pitchFamily="34" charset="0"/>
                <a:cs typeface="Lato" panose="020F0502020204030203" pitchFamily="34" charset="0"/>
              </a:rPr>
              <a:t>Commission could also approve and recommend additional special lease conditions</a:t>
            </a:r>
          </a:p>
          <a:p>
            <a:pPr lvl="1"/>
            <a:r>
              <a:rPr lang="en-US" sz="1900" dirty="0">
                <a:solidFill>
                  <a:srgbClr val="3B3838"/>
                </a:solidFill>
                <a:latin typeface="Lato" panose="020F0502020204030203" pitchFamily="34" charset="0"/>
                <a:ea typeface="Lato" panose="020F0502020204030203" pitchFamily="34" charset="0"/>
                <a:cs typeface="Lato" panose="020F0502020204030203" pitchFamily="34" charset="0"/>
              </a:rPr>
              <a:t>Examples:</a:t>
            </a:r>
          </a:p>
          <a:p>
            <a:pPr lvl="2"/>
            <a:r>
              <a:rPr lang="en-US" sz="1700" dirty="0">
                <a:solidFill>
                  <a:srgbClr val="3B3838"/>
                </a:solidFill>
                <a:latin typeface="Lato" panose="020F0502020204030203" pitchFamily="34" charset="0"/>
                <a:ea typeface="Lato" panose="020F0502020204030203" pitchFamily="34" charset="0"/>
                <a:cs typeface="Lato" panose="020F0502020204030203" pitchFamily="34" charset="0"/>
              </a:rPr>
              <a:t>Hold harmless provisions</a:t>
            </a:r>
          </a:p>
          <a:p>
            <a:pPr lvl="2"/>
            <a:r>
              <a:rPr lang="en-US" sz="1700" dirty="0">
                <a:solidFill>
                  <a:srgbClr val="3B3838"/>
                </a:solidFill>
                <a:latin typeface="Lato" panose="020F0502020204030203" pitchFamily="34" charset="0"/>
                <a:ea typeface="Lato" panose="020F0502020204030203" pitchFamily="34" charset="0"/>
                <a:cs typeface="Lato" panose="020F0502020204030203" pitchFamily="34" charset="0"/>
              </a:rPr>
              <a:t>Additional economic incentive language (e.g., standard royalty is 1/8, but additional economic incentive of 5.5% to function as 18% royalty)</a:t>
            </a:r>
          </a:p>
        </p:txBody>
      </p:sp>
      <p:pic>
        <p:nvPicPr>
          <p:cNvPr id="5" name="Picture 4" descr="A red and white logo&#10;&#10;AI-generated content may be incorrect.">
            <a:extLst>
              <a:ext uri="{FF2B5EF4-FFF2-40B4-BE49-F238E27FC236}">
                <a16:creationId xmlns:a16="http://schemas.microsoft.com/office/drawing/2014/main" id="{3D2A09A7-E9C4-0FA0-CDAF-F377B495C3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26406AD3-B5E2-F699-D849-B4A4934EA19A}"/>
              </a:ext>
            </a:extLst>
          </p:cNvPr>
          <p:cNvSpPr>
            <a:spLocks noGrp="1"/>
          </p:cNvSpPr>
          <p:nvPr>
            <p:ph type="sldNum" sz="quarter" idx="12"/>
          </p:nvPr>
        </p:nvSpPr>
        <p:spPr/>
        <p:txBody>
          <a:bodyPr/>
          <a:lstStyle/>
          <a:p>
            <a:fld id="{22686F3A-B0E5-4025-8983-711720E9DD3D}" type="slidenum">
              <a:rPr lang="en-US" smtClean="0"/>
              <a:t>34</a:t>
            </a:fld>
            <a:endParaRPr lang="en-US" dirty="0"/>
          </a:p>
        </p:txBody>
      </p:sp>
      <p:sp>
        <p:nvSpPr>
          <p:cNvPr id="12" name="Title 3">
            <a:extLst>
              <a:ext uri="{FF2B5EF4-FFF2-40B4-BE49-F238E27FC236}">
                <a16:creationId xmlns:a16="http://schemas.microsoft.com/office/drawing/2014/main" id="{8F14AD48-DD96-6CC0-23D9-0B9DBF741ED5}"/>
              </a:ext>
            </a:extLst>
          </p:cNvPr>
          <p:cNvSpPr>
            <a:spLocks noGrp="1"/>
          </p:cNvSpPr>
          <p:nvPr>
            <p:ph type="title"/>
          </p:nvPr>
        </p:nvSpPr>
        <p:spPr>
          <a:xfrm>
            <a:off x="838200" y="365125"/>
            <a:ext cx="10515600" cy="1325563"/>
          </a:xfrm>
        </p:spPr>
        <p:txBody>
          <a:bodyPr>
            <a:normAutofit/>
          </a:bodyPr>
          <a:lstStyle/>
          <a:p>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Nomination Approvals &amp; Denials</a:t>
            </a:r>
            <a:endParaRPr lang="en-US" sz="32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277627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C0D1A-AE2E-7930-DF23-7B479F44A28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DCFF270-CC0E-0F3E-BDDE-563A01A8F767}"/>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46EFFA-F224-D39A-4D75-D473FE3F2769}"/>
              </a:ext>
            </a:extLst>
          </p:cNvPr>
          <p:cNvSpPr>
            <a:spLocks noGrp="1"/>
          </p:cNvSpPr>
          <p:nvPr>
            <p:ph idx="1"/>
          </p:nvPr>
        </p:nvSpPr>
        <p:spPr/>
        <p:txBody>
          <a:bodyPr>
            <a:normAutofit/>
          </a:bodyPr>
          <a:lstStyle/>
          <a:p>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Recency of Commission’s creation = case law and challenges to decisions are limited</a:t>
            </a:r>
          </a:p>
          <a:p>
            <a:r>
              <a:rPr lang="en-US" sz="2000" i="1" dirty="0">
                <a:solidFill>
                  <a:srgbClr val="3B3838"/>
                </a:solidFill>
                <a:latin typeface="Lato" panose="020F0502020204030203" pitchFamily="34" charset="0"/>
                <a:ea typeface="Lato" panose="020F0502020204030203" pitchFamily="34" charset="0"/>
                <a:cs typeface="Lato" panose="020F0502020204030203" pitchFamily="34" charset="0"/>
              </a:rPr>
              <a:t>Parks v. Oil &amp; Gas Land Mgmt. Comm’n</a:t>
            </a:r>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 2025-Ohio-847 (10th Dist. 2025)</a:t>
            </a:r>
          </a:p>
          <a:p>
            <a:pPr lvl="1"/>
            <a:r>
              <a:rPr lang="en-US" sz="1800" dirty="0">
                <a:solidFill>
                  <a:srgbClr val="3B3838"/>
                </a:solidFill>
                <a:latin typeface="Lato" panose="020F0502020204030203" pitchFamily="34" charset="0"/>
                <a:ea typeface="Lato" panose="020F0502020204030203" pitchFamily="34" charset="0"/>
                <a:cs typeface="Lato" panose="020F0502020204030203" pitchFamily="34" charset="0"/>
              </a:rPr>
              <a:t>Appeal from Franklin County Court of Common Pleas re: Commission’s approval on nomination of lands in Salt Fork State Park brought by environmental and conservation groups</a:t>
            </a:r>
          </a:p>
          <a:p>
            <a:pPr lvl="1"/>
            <a:r>
              <a:rPr lang="en-US" sz="1800" dirty="0">
                <a:solidFill>
                  <a:srgbClr val="3B3838"/>
                </a:solidFill>
                <a:latin typeface="Lato" panose="020F0502020204030203" pitchFamily="34" charset="0"/>
                <a:ea typeface="Lato" panose="020F0502020204030203" pitchFamily="34" charset="0"/>
                <a:cs typeface="Lato" panose="020F0502020204030203" pitchFamily="34" charset="0"/>
              </a:rPr>
              <a:t>Common Pleas Court determined that it lacked subject matter jurisdiction, 10th Dist. agreed: “there simply was no order of an agency issued pursuant to an adjudication denying … the issuance or renewal of a license or registration of a licensee, revoking or suspending a license” as required by Ohio law</a:t>
            </a:r>
          </a:p>
          <a:p>
            <a:pPr lvl="1"/>
            <a:r>
              <a:rPr lang="en-US" sz="1800" dirty="0">
                <a:solidFill>
                  <a:srgbClr val="3B3838"/>
                </a:solidFill>
                <a:latin typeface="Lato" panose="020F0502020204030203" pitchFamily="34" charset="0"/>
                <a:ea typeface="Lato" panose="020F0502020204030203" pitchFamily="34" charset="0"/>
                <a:cs typeface="Lato" panose="020F0502020204030203" pitchFamily="34" charset="0"/>
              </a:rPr>
              <a:t>10th Dist. also determined that plaintiffs lacked standing: plaintiffs contended that they may be harmed in the future by oil and gas development on public lands, and court determined that this was too tenuous to give plaintiffs standing</a:t>
            </a:r>
          </a:p>
        </p:txBody>
      </p:sp>
      <p:pic>
        <p:nvPicPr>
          <p:cNvPr id="5" name="Picture 4" descr="A red and white logo&#10;&#10;AI-generated content may be incorrect.">
            <a:extLst>
              <a:ext uri="{FF2B5EF4-FFF2-40B4-BE49-F238E27FC236}">
                <a16:creationId xmlns:a16="http://schemas.microsoft.com/office/drawing/2014/main" id="{3FD862C2-43C7-4B93-AB04-2FA8D85B6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9ACCAD23-7917-F64E-2054-09DE8F4A27FD}"/>
              </a:ext>
            </a:extLst>
          </p:cNvPr>
          <p:cNvSpPr>
            <a:spLocks noGrp="1"/>
          </p:cNvSpPr>
          <p:nvPr>
            <p:ph type="sldNum" sz="quarter" idx="12"/>
          </p:nvPr>
        </p:nvSpPr>
        <p:spPr/>
        <p:txBody>
          <a:bodyPr/>
          <a:lstStyle/>
          <a:p>
            <a:fld id="{22686F3A-B0E5-4025-8983-711720E9DD3D}" type="slidenum">
              <a:rPr lang="en-US" smtClean="0"/>
              <a:t>35</a:t>
            </a:fld>
            <a:endParaRPr lang="en-US" dirty="0"/>
          </a:p>
        </p:txBody>
      </p:sp>
      <p:sp>
        <p:nvSpPr>
          <p:cNvPr id="12" name="Title 3">
            <a:extLst>
              <a:ext uri="{FF2B5EF4-FFF2-40B4-BE49-F238E27FC236}">
                <a16:creationId xmlns:a16="http://schemas.microsoft.com/office/drawing/2014/main" id="{608E426C-C91E-6241-74B7-FA421806B17D}"/>
              </a:ext>
            </a:extLst>
          </p:cNvPr>
          <p:cNvSpPr>
            <a:spLocks noGrp="1"/>
          </p:cNvSpPr>
          <p:nvPr>
            <p:ph type="title"/>
          </p:nvPr>
        </p:nvSpPr>
        <p:spPr>
          <a:xfrm>
            <a:off x="838200" y="365125"/>
            <a:ext cx="10515600" cy="1325563"/>
          </a:xfrm>
        </p:spPr>
        <p:txBody>
          <a:bodyPr>
            <a:normAutofit/>
          </a:bodyPr>
          <a:lstStyle/>
          <a:p>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Case Law Updates</a:t>
            </a:r>
            <a:endParaRPr lang="en-US" sz="32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084647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41843-7507-91A8-3FFC-000023709C0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20A7720-4827-68A4-8A62-F2B2253BB7A2}"/>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D15558-311A-F895-2842-37775B0ACBF0}"/>
              </a:ext>
            </a:extLst>
          </p:cNvPr>
          <p:cNvSpPr>
            <a:spLocks noGrp="1"/>
          </p:cNvSpPr>
          <p:nvPr>
            <p:ph idx="1"/>
          </p:nvPr>
        </p:nvSpPr>
        <p:spPr/>
        <p:txBody>
          <a:bodyPr>
            <a:normAutofit/>
          </a:bodyPr>
          <a:lstStyle/>
          <a:p>
            <a:r>
              <a:rPr lang="en-US" sz="2000" dirty="0">
                <a:latin typeface="Lato" panose="020F0502020204030203" pitchFamily="34" charset="0"/>
                <a:ea typeface="Lato" panose="020F0502020204030203" pitchFamily="34" charset="0"/>
                <a:cs typeface="Lato" panose="020F0502020204030203" pitchFamily="34" charset="0"/>
              </a:rPr>
              <a:t>Note that Commission is still in its infancy</a:t>
            </a:r>
          </a:p>
          <a:p>
            <a:pPr lvl="1"/>
            <a:r>
              <a:rPr lang="en-US" sz="1800" dirty="0">
                <a:latin typeface="Lato" panose="020F0502020204030203" pitchFamily="34" charset="0"/>
                <a:ea typeface="Lato" panose="020F0502020204030203" pitchFamily="34" charset="0"/>
                <a:cs typeface="Lato" panose="020F0502020204030203" pitchFamily="34" charset="0"/>
              </a:rPr>
              <a:t>At most recent meeting in May, changes were made to the standard lease form to change primary term from 3 to 5 years</a:t>
            </a:r>
          </a:p>
          <a:p>
            <a:r>
              <a:rPr lang="en-US" sz="2000" dirty="0">
                <a:latin typeface="Lato" panose="020F0502020204030203" pitchFamily="34" charset="0"/>
                <a:ea typeface="Lato" panose="020F0502020204030203" pitchFamily="34" charset="0"/>
                <a:cs typeface="Lato" panose="020F0502020204030203" pitchFamily="34" charset="0"/>
              </a:rPr>
              <a:t>Be careful when nominating multiple parcels</a:t>
            </a:r>
          </a:p>
          <a:p>
            <a:pPr lvl="1"/>
            <a:r>
              <a:rPr lang="en-US" sz="1800" dirty="0">
                <a:latin typeface="Lato" panose="020F0502020204030203" pitchFamily="34" charset="0"/>
                <a:ea typeface="Lato" panose="020F0502020204030203" pitchFamily="34" charset="0"/>
                <a:cs typeface="Lato" panose="020F0502020204030203" pitchFamily="34" charset="0"/>
              </a:rPr>
              <a:t>See recent denial because ODOT did not own fee simple mineral rights to </a:t>
            </a:r>
            <a:r>
              <a:rPr lang="en-US" sz="1800" b="1" u="sng" dirty="0">
                <a:latin typeface="Lato" panose="020F0502020204030203" pitchFamily="34" charset="0"/>
                <a:ea typeface="Lato" panose="020F0502020204030203" pitchFamily="34" charset="0"/>
                <a:cs typeface="Lato" panose="020F0502020204030203" pitchFamily="34" charset="0"/>
              </a:rPr>
              <a:t>each</a:t>
            </a:r>
            <a:r>
              <a:rPr lang="en-US" sz="1800" dirty="0">
                <a:latin typeface="Lato" panose="020F0502020204030203" pitchFamily="34" charset="0"/>
                <a:ea typeface="Lato" panose="020F0502020204030203" pitchFamily="34" charset="0"/>
                <a:cs typeface="Lato" panose="020F0502020204030203" pitchFamily="34" charset="0"/>
              </a:rPr>
              <a:t> of the nominated parcels</a:t>
            </a:r>
          </a:p>
          <a:p>
            <a:r>
              <a:rPr lang="en-US" sz="2000" dirty="0">
                <a:latin typeface="Lato" panose="020F0502020204030203" pitchFamily="34" charset="0"/>
                <a:ea typeface="Lato" panose="020F0502020204030203" pitchFamily="34" charset="0"/>
                <a:cs typeface="Lato" panose="020F0502020204030203" pitchFamily="34" charset="0"/>
              </a:rPr>
              <a:t>Likelihood of new case law as leasing activity increases</a:t>
            </a:r>
          </a:p>
          <a:p>
            <a:pPr lvl="1"/>
            <a:r>
              <a:rPr lang="en-US" sz="1800" dirty="0">
                <a:latin typeface="Lato" panose="020F0502020204030203" pitchFamily="34" charset="0"/>
                <a:ea typeface="Lato" panose="020F0502020204030203" pitchFamily="34" charset="0"/>
                <a:cs typeface="Lato" panose="020F0502020204030203" pitchFamily="34" charset="0"/>
              </a:rPr>
              <a:t>In particular, attempts to gain standing on different facts, and/or subject matter jurisdiction for a tract with an executed lease, rather than simply had a nomination approved for bidding</a:t>
            </a:r>
          </a:p>
          <a:p>
            <a:r>
              <a:rPr lang="en-US" sz="2000" dirty="0">
                <a:latin typeface="Lato" panose="020F0502020204030203" pitchFamily="34" charset="0"/>
                <a:ea typeface="Lato" panose="020F0502020204030203" pitchFamily="34" charset="0"/>
                <a:cs typeface="Lato" panose="020F0502020204030203" pitchFamily="34" charset="0"/>
              </a:rPr>
              <a:t>Be mindful</a:t>
            </a:r>
          </a:p>
          <a:p>
            <a:pPr lvl="1"/>
            <a:r>
              <a:rPr lang="en-US" sz="1800" dirty="0">
                <a:latin typeface="Lato" panose="020F0502020204030203" pitchFamily="34" charset="0"/>
                <a:ea typeface="Lato" panose="020F0502020204030203" pitchFamily="34" charset="0"/>
                <a:cs typeface="Lato" panose="020F0502020204030203" pitchFamily="34" charset="0"/>
              </a:rPr>
              <a:t>Several of these meetings have been contentious and are widely covered by local and state press, as well as advocacy groups in attendance</a:t>
            </a:r>
          </a:p>
          <a:p>
            <a:endParaRPr lang="en-US" sz="2000" dirty="0">
              <a:latin typeface="Lato" panose="020F0502020204030203" pitchFamily="34" charset="0"/>
              <a:ea typeface="Lato" panose="020F0502020204030203" pitchFamily="34" charset="0"/>
              <a:cs typeface="Lato" panose="020F0502020204030203" pitchFamily="34" charset="0"/>
            </a:endParaRPr>
          </a:p>
        </p:txBody>
      </p:sp>
      <p:pic>
        <p:nvPicPr>
          <p:cNvPr id="5" name="Picture 4" descr="A red and white logo&#10;&#10;AI-generated content may be incorrect.">
            <a:extLst>
              <a:ext uri="{FF2B5EF4-FFF2-40B4-BE49-F238E27FC236}">
                <a16:creationId xmlns:a16="http://schemas.microsoft.com/office/drawing/2014/main" id="{3021B5FE-DE46-E31E-B2B7-8413C0BE78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A19DD250-23BB-5749-2DBF-6E54B8442E5C}"/>
              </a:ext>
            </a:extLst>
          </p:cNvPr>
          <p:cNvSpPr>
            <a:spLocks noGrp="1"/>
          </p:cNvSpPr>
          <p:nvPr>
            <p:ph type="sldNum" sz="quarter" idx="12"/>
          </p:nvPr>
        </p:nvSpPr>
        <p:spPr/>
        <p:txBody>
          <a:bodyPr/>
          <a:lstStyle/>
          <a:p>
            <a:fld id="{22686F3A-B0E5-4025-8983-711720E9DD3D}" type="slidenum">
              <a:rPr lang="en-US" smtClean="0"/>
              <a:t>36</a:t>
            </a:fld>
            <a:endParaRPr lang="en-US" dirty="0"/>
          </a:p>
        </p:txBody>
      </p:sp>
      <p:sp>
        <p:nvSpPr>
          <p:cNvPr id="12" name="Title 3">
            <a:extLst>
              <a:ext uri="{FF2B5EF4-FFF2-40B4-BE49-F238E27FC236}">
                <a16:creationId xmlns:a16="http://schemas.microsoft.com/office/drawing/2014/main" id="{A6E9B6D1-BF12-A1CB-CDBF-691AB5AEDCB9}"/>
              </a:ext>
            </a:extLst>
          </p:cNvPr>
          <p:cNvSpPr>
            <a:spLocks noGrp="1"/>
          </p:cNvSpPr>
          <p:nvPr>
            <p:ph type="title"/>
          </p:nvPr>
        </p:nvSpPr>
        <p:spPr>
          <a:xfrm>
            <a:off x="838200" y="365125"/>
            <a:ext cx="10515600" cy="1325563"/>
          </a:xfrm>
        </p:spPr>
        <p:txBody>
          <a:bodyPr>
            <a:normAutofit/>
          </a:bodyPr>
          <a:lstStyle/>
          <a:p>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Practice Pointers</a:t>
            </a:r>
            <a:endParaRPr lang="en-US" sz="32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616909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95CC5-2D45-B091-D305-69401C1A200C}"/>
            </a:ext>
          </a:extLst>
        </p:cNvPr>
        <p:cNvGrpSpPr/>
        <p:nvPr/>
      </p:nvGrpSpPr>
      <p:grpSpPr>
        <a:xfrm>
          <a:off x="0" y="0"/>
          <a:ext cx="0" cy="0"/>
          <a:chOff x="0" y="0"/>
          <a:chExt cx="0" cy="0"/>
        </a:xfrm>
      </p:grpSpPr>
      <p:pic>
        <p:nvPicPr>
          <p:cNvPr id="5" name="Picture 4" descr="Oil rigs in a field&#10;&#10;AI-generated content may be incorrect.">
            <a:extLst>
              <a:ext uri="{FF2B5EF4-FFF2-40B4-BE49-F238E27FC236}">
                <a16:creationId xmlns:a16="http://schemas.microsoft.com/office/drawing/2014/main" id="{9918B9E4-2D24-9110-BE96-D7F5692CA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red and white logo&#10;&#10;AI-generated content may be incorrect.">
            <a:extLst>
              <a:ext uri="{FF2B5EF4-FFF2-40B4-BE49-F238E27FC236}">
                <a16:creationId xmlns:a16="http://schemas.microsoft.com/office/drawing/2014/main" id="{EE38C2F5-0363-363C-E098-5BF64A286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3" name="TextBox 2">
            <a:extLst>
              <a:ext uri="{FF2B5EF4-FFF2-40B4-BE49-F238E27FC236}">
                <a16:creationId xmlns:a16="http://schemas.microsoft.com/office/drawing/2014/main" id="{CA79655A-03BC-B34A-7A60-48ADE9EAB39E}"/>
              </a:ext>
            </a:extLst>
          </p:cNvPr>
          <p:cNvSpPr txBox="1"/>
          <p:nvPr/>
        </p:nvSpPr>
        <p:spPr>
          <a:xfrm>
            <a:off x="534294" y="699142"/>
            <a:ext cx="8128310" cy="564001"/>
          </a:xfrm>
          <a:prstGeom prst="rect">
            <a:avLst/>
          </a:prstGeom>
          <a:noFill/>
        </p:spPr>
        <p:txBody>
          <a:bodyPr wrap="square" rtlCol="0" anchor="t">
            <a:spAutoFit/>
          </a:bodyPr>
          <a:lstStyle/>
          <a:p>
            <a:pPr>
              <a:lnSpc>
                <a:spcPts val="3600"/>
              </a:lnSpc>
            </a:pPr>
            <a:r>
              <a:rPr lang="en-US" sz="4000" b="1" dirty="0">
                <a:solidFill>
                  <a:schemeClr val="bg1"/>
                </a:solidFill>
                <a:latin typeface="Lato" panose="020F0502020204030203" pitchFamily="34" charset="0"/>
                <a:ea typeface="Lato" panose="020F0502020204030203" pitchFamily="34" charset="0"/>
                <a:cs typeface="Lato" panose="020F0502020204030203" pitchFamily="34" charset="0"/>
              </a:rPr>
              <a:t>Thanks for attending!</a:t>
            </a:r>
          </a:p>
        </p:txBody>
      </p:sp>
      <p:sp>
        <p:nvSpPr>
          <p:cNvPr id="6" name="TextBox 5">
            <a:extLst>
              <a:ext uri="{FF2B5EF4-FFF2-40B4-BE49-F238E27FC236}">
                <a16:creationId xmlns:a16="http://schemas.microsoft.com/office/drawing/2014/main" id="{869CE5FF-6A5A-CAE4-B633-A27B50BA0A93}"/>
              </a:ext>
            </a:extLst>
          </p:cNvPr>
          <p:cNvSpPr txBox="1"/>
          <p:nvPr/>
        </p:nvSpPr>
        <p:spPr>
          <a:xfrm>
            <a:off x="534294" y="1484885"/>
            <a:ext cx="6665400" cy="943976"/>
          </a:xfrm>
          <a:prstGeom prst="rect">
            <a:avLst/>
          </a:prstGeom>
          <a:noFill/>
        </p:spPr>
        <p:txBody>
          <a:bodyPr wrap="square">
            <a:spAutoFit/>
          </a:bodyPr>
          <a:lstStyle/>
          <a:p>
            <a:pPr>
              <a:lnSpc>
                <a:spcPts val="3600"/>
              </a:lnSpc>
            </a:pPr>
            <a:r>
              <a:rPr lang="en-US" sz="1600" kern="0" spc="50" dirty="0">
                <a:solidFill>
                  <a:schemeClr val="bg1"/>
                </a:solidFill>
                <a:latin typeface="Lato" panose="020F0502020204030203" pitchFamily="34" charset="0"/>
                <a:ea typeface="Lato" panose="020F0502020204030203" pitchFamily="34" charset="0"/>
                <a:cs typeface="Lato" panose="020F0502020204030203" pitchFamily="34" charset="0"/>
              </a:rPr>
              <a:t>Sign up for our newsletter and get exclusive access to</a:t>
            </a:r>
            <a:br>
              <a:rPr lang="en-US" sz="1600" kern="0" spc="50" dirty="0">
                <a:solidFill>
                  <a:schemeClr val="bg1"/>
                </a:solidFill>
                <a:latin typeface="Lato" panose="020F0502020204030203" pitchFamily="34" charset="0"/>
                <a:ea typeface="Lato" panose="020F0502020204030203" pitchFamily="34" charset="0"/>
                <a:cs typeface="Lato" panose="020F0502020204030203" pitchFamily="34" charset="0"/>
              </a:rPr>
            </a:br>
            <a:r>
              <a:rPr lang="en-US" sz="1600" kern="0" spc="50" dirty="0">
                <a:solidFill>
                  <a:schemeClr val="bg1"/>
                </a:solidFill>
                <a:latin typeface="Lato" panose="020F0502020204030203" pitchFamily="34" charset="0"/>
                <a:ea typeface="Lato" panose="020F0502020204030203" pitchFamily="34" charset="0"/>
                <a:cs typeface="Lato" panose="020F0502020204030203" pitchFamily="34" charset="0"/>
              </a:rPr>
              <a:t>the latest OG content and top stories about oil &amp; gas.</a:t>
            </a:r>
            <a:endParaRPr lang="en-US" sz="1600" spc="5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nvGrpSpPr>
          <p:cNvPr id="7" name="Group 6">
            <a:extLst>
              <a:ext uri="{FF2B5EF4-FFF2-40B4-BE49-F238E27FC236}">
                <a16:creationId xmlns:a16="http://schemas.microsoft.com/office/drawing/2014/main" id="{E3E25A32-C0E4-9093-AD9C-C468856BD61D}"/>
              </a:ext>
            </a:extLst>
          </p:cNvPr>
          <p:cNvGrpSpPr/>
          <p:nvPr/>
        </p:nvGrpSpPr>
        <p:grpSpPr>
          <a:xfrm>
            <a:off x="1658411" y="3020915"/>
            <a:ext cx="1883391" cy="2250024"/>
            <a:chOff x="496586" y="2967126"/>
            <a:chExt cx="1883391" cy="2250024"/>
          </a:xfrm>
        </p:grpSpPr>
        <p:sp>
          <p:nvSpPr>
            <p:cNvPr id="8" name="Прямоугольник 15">
              <a:extLst>
                <a:ext uri="{FF2B5EF4-FFF2-40B4-BE49-F238E27FC236}">
                  <a16:creationId xmlns:a16="http://schemas.microsoft.com/office/drawing/2014/main" id="{E930C881-E8D4-238B-FFE5-58DEF2513EC0}"/>
                </a:ext>
              </a:extLst>
            </p:cNvPr>
            <p:cNvSpPr/>
            <p:nvPr/>
          </p:nvSpPr>
          <p:spPr>
            <a:xfrm>
              <a:off x="626636" y="4980447"/>
              <a:ext cx="1578731" cy="236703"/>
            </a:xfrm>
            <a:prstGeom prst="rect">
              <a:avLst/>
            </a:prstGeom>
            <a:solidFill>
              <a:srgbClr val="CA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одзаголовок 2">
              <a:extLst>
                <a:ext uri="{FF2B5EF4-FFF2-40B4-BE49-F238E27FC236}">
                  <a16:creationId xmlns:a16="http://schemas.microsoft.com/office/drawing/2014/main" id="{898E7CBE-AB3E-4FE9-828E-414509703C94}"/>
                </a:ext>
              </a:extLst>
            </p:cNvPr>
            <p:cNvSpPr txBox="1">
              <a:spLocks/>
            </p:cNvSpPr>
            <p:nvPr/>
          </p:nvSpPr>
          <p:spPr>
            <a:xfrm>
              <a:off x="496586" y="4931152"/>
              <a:ext cx="1883391" cy="23670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0"/>
                </a:spcBef>
                <a:buNone/>
              </a:pPr>
              <a:r>
                <a:rPr lang="en-US" sz="1000" dirty="0">
                  <a:solidFill>
                    <a:schemeClr val="bg1"/>
                  </a:solidFill>
                  <a:latin typeface="Lato" panose="020F0502020204030203" pitchFamily="34" charset="0"/>
                  <a:ea typeface="Lato" panose="020F0502020204030203" pitchFamily="34" charset="0"/>
                  <a:cs typeface="Lato" panose="020F0502020204030203" pitchFamily="34" charset="0"/>
                </a:rPr>
                <a:t>Oliva Gibbs</a:t>
              </a:r>
            </a:p>
          </p:txBody>
        </p:sp>
        <p:pic>
          <p:nvPicPr>
            <p:cNvPr id="10" name="Picture 9" descr="A qr code with a logo&#10;&#10;AI-generated content may be incorrect.">
              <a:extLst>
                <a:ext uri="{FF2B5EF4-FFF2-40B4-BE49-F238E27FC236}">
                  <a16:creationId xmlns:a16="http://schemas.microsoft.com/office/drawing/2014/main" id="{B942DC87-B514-4F66-AB0B-0361BF9DEF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36" y="2967126"/>
              <a:ext cx="1578731" cy="2070243"/>
            </a:xfrm>
            <a:prstGeom prst="rect">
              <a:avLst/>
            </a:prstGeom>
          </p:spPr>
        </p:pic>
      </p:grpSp>
    </p:spTree>
    <p:extLst>
      <p:ext uri="{BB962C8B-B14F-4D97-AF65-F5344CB8AC3E}">
        <p14:creationId xmlns:p14="http://schemas.microsoft.com/office/powerpoint/2010/main" val="133838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EA196-6A4C-BF40-A351-731925D03318}"/>
            </a:ext>
          </a:extLst>
        </p:cNvPr>
        <p:cNvGrpSpPr/>
        <p:nvPr/>
      </p:nvGrpSpPr>
      <p:grpSpPr>
        <a:xfrm>
          <a:off x="0" y="0"/>
          <a:ext cx="0" cy="0"/>
          <a:chOff x="0" y="0"/>
          <a:chExt cx="0" cy="0"/>
        </a:xfrm>
      </p:grpSpPr>
      <p:pic>
        <p:nvPicPr>
          <p:cNvPr id="5" name="Picture 4" descr="Oil rigs in a field&#10;&#10;AI-generated content may be incorrect.">
            <a:extLst>
              <a:ext uri="{FF2B5EF4-FFF2-40B4-BE49-F238E27FC236}">
                <a16:creationId xmlns:a16="http://schemas.microsoft.com/office/drawing/2014/main" id="{FB2723F3-5006-0016-09FF-0A6911631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6">
            <a:extLst>
              <a:ext uri="{FF2B5EF4-FFF2-40B4-BE49-F238E27FC236}">
                <a16:creationId xmlns:a16="http://schemas.microsoft.com/office/drawing/2014/main" id="{98949BC5-4495-9C35-017B-96C2B4D5EDCA}"/>
              </a:ext>
            </a:extLst>
          </p:cNvPr>
          <p:cNvSpPr txBox="1">
            <a:spLocks/>
          </p:cNvSpPr>
          <p:nvPr/>
        </p:nvSpPr>
        <p:spPr>
          <a:xfrm>
            <a:off x="831850" y="1709738"/>
            <a:ext cx="10515600" cy="285273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chemeClr val="bg1"/>
                </a:solidFill>
                <a:latin typeface="Lato" panose="020F0502020204030203" pitchFamily="34" charset="0"/>
                <a:ea typeface="Lato" panose="020F0502020204030203" pitchFamily="34" charset="0"/>
                <a:cs typeface="Lato" panose="020F0502020204030203" pitchFamily="34" charset="0"/>
              </a:rPr>
              <a:t>Instrument Interpretations</a:t>
            </a:r>
          </a:p>
        </p:txBody>
      </p:sp>
      <p:pic>
        <p:nvPicPr>
          <p:cNvPr id="4" name="Picture 3" descr="A red and white logo&#10;&#10;AI-generated content may be incorrect.">
            <a:extLst>
              <a:ext uri="{FF2B5EF4-FFF2-40B4-BE49-F238E27FC236}">
                <a16:creationId xmlns:a16="http://schemas.microsoft.com/office/drawing/2014/main" id="{B5D1EAF5-A566-FD5F-D13D-15D1C5E06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Tree>
    <p:extLst>
      <p:ext uri="{BB962C8B-B14F-4D97-AF65-F5344CB8AC3E}">
        <p14:creationId xmlns:p14="http://schemas.microsoft.com/office/powerpoint/2010/main" val="991246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452D2-B5EA-69BA-284A-E09B64E1A86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07968DF-DC5F-4FEA-41AD-155C6104B3AC}"/>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5FB3B07-6DFF-FF0C-9985-7B8B3BC73E0B}"/>
              </a:ext>
            </a:extLst>
          </p:cNvPr>
          <p:cNvSpPr>
            <a:spLocks noGrp="1"/>
          </p:cNvSpPr>
          <p:nvPr>
            <p:ph idx="1"/>
          </p:nvPr>
        </p:nvSpPr>
        <p:spPr/>
        <p:txBody>
          <a:bodyPr>
            <a:normAutofit/>
          </a:bodyPr>
          <a:lstStyle/>
          <a:p>
            <a:pPr marL="0" indent="0">
              <a:buNone/>
            </a:pPr>
            <a:r>
              <a:rPr lang="en-US" sz="2300" b="1" dirty="0">
                <a:solidFill>
                  <a:srgbClr val="3B3838"/>
                </a:solidFill>
                <a:latin typeface="Lato" panose="020F0502020204030203" pitchFamily="34" charset="0"/>
                <a:ea typeface="Lato" panose="020F0502020204030203" pitchFamily="34" charset="0"/>
                <a:cs typeface="Lato" panose="020F0502020204030203" pitchFamily="34" charset="0"/>
              </a:rPr>
              <a:t>Ohio Revised Code § 5302.04 | All interest conveyed unless otherwise stated.</a:t>
            </a:r>
          </a:p>
          <a:p>
            <a:pPr marL="457200" lvl="1" indent="0">
              <a:buNone/>
            </a:pPr>
            <a:endParaRPr lang="en-US" sz="2000" dirty="0">
              <a:solidFill>
                <a:srgbClr val="3B3838"/>
              </a:solidFill>
              <a:latin typeface="Lato" panose="020F0502020204030203" pitchFamily="34" charset="0"/>
              <a:ea typeface="Lato" panose="020F0502020204030203" pitchFamily="34" charset="0"/>
              <a:cs typeface="Lato" panose="020F0502020204030203" pitchFamily="34" charset="0"/>
            </a:endParaRPr>
          </a:p>
          <a:p>
            <a:pPr marL="457200" lvl="1" indent="0">
              <a:buNone/>
            </a:pPr>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“In a conveyance of real estate or any interest therein, all rights, easements, privileges, and appurtenances belonging to the granted estate shall be included in the conveyance, unless the contrary is stated in the deed, and it is unnecessary to enumerate or mention them either generally or specifically.”</a:t>
            </a:r>
          </a:p>
          <a:p>
            <a:pPr marL="0" indent="0">
              <a:buNone/>
            </a:pPr>
            <a:endParaRPr lang="en-US" sz="2300" dirty="0">
              <a:solidFill>
                <a:srgbClr val="3B3838"/>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US" sz="2300" b="1" dirty="0">
                <a:solidFill>
                  <a:srgbClr val="3B3838"/>
                </a:solidFill>
                <a:latin typeface="Lato" panose="020F0502020204030203" pitchFamily="34" charset="0"/>
                <a:ea typeface="Lato" panose="020F0502020204030203" pitchFamily="34" charset="0"/>
                <a:cs typeface="Lato" panose="020F0502020204030203" pitchFamily="34" charset="0"/>
              </a:rPr>
              <a:t>Importance</a:t>
            </a:r>
          </a:p>
          <a:p>
            <a:pPr lvl="1"/>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Presumption: all associated interests are included unless expressly excluded</a:t>
            </a:r>
          </a:p>
          <a:p>
            <a:pPr lvl="1"/>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Applies to surface, mineral estates, and oil and gas leasehold interests</a:t>
            </a:r>
          </a:p>
        </p:txBody>
      </p:sp>
      <p:pic>
        <p:nvPicPr>
          <p:cNvPr id="5" name="Picture 4" descr="A red and white logo&#10;&#10;AI-generated content may be incorrect.">
            <a:extLst>
              <a:ext uri="{FF2B5EF4-FFF2-40B4-BE49-F238E27FC236}">
                <a16:creationId xmlns:a16="http://schemas.microsoft.com/office/drawing/2014/main" id="{CBD56298-AF8F-C928-FF6C-B0495579D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CC4A2F19-5B4E-52A4-73ED-1A30805F7A1C}"/>
              </a:ext>
            </a:extLst>
          </p:cNvPr>
          <p:cNvSpPr>
            <a:spLocks noGrp="1"/>
          </p:cNvSpPr>
          <p:nvPr>
            <p:ph type="sldNum" sz="quarter" idx="12"/>
          </p:nvPr>
        </p:nvSpPr>
        <p:spPr/>
        <p:txBody>
          <a:bodyPr/>
          <a:lstStyle/>
          <a:p>
            <a:fld id="{22686F3A-B0E5-4025-8983-711720E9DD3D}" type="slidenum">
              <a:rPr lang="en-US" smtClean="0"/>
              <a:t>5</a:t>
            </a:fld>
            <a:endParaRPr lang="en-US" dirty="0"/>
          </a:p>
        </p:txBody>
      </p:sp>
      <p:sp>
        <p:nvSpPr>
          <p:cNvPr id="12" name="Title 3">
            <a:extLst>
              <a:ext uri="{FF2B5EF4-FFF2-40B4-BE49-F238E27FC236}">
                <a16:creationId xmlns:a16="http://schemas.microsoft.com/office/drawing/2014/main" id="{8ED8DA8E-8BA5-1614-ACE0-6FBB9E66407E}"/>
              </a:ext>
            </a:extLst>
          </p:cNvPr>
          <p:cNvSpPr>
            <a:spLocks noGrp="1"/>
          </p:cNvSpPr>
          <p:nvPr>
            <p:ph type="title"/>
          </p:nvPr>
        </p:nvSpPr>
        <p:spPr>
          <a:xfrm>
            <a:off x="838200" y="365125"/>
            <a:ext cx="10515600" cy="1325563"/>
          </a:xfrm>
        </p:spPr>
        <p:txBody>
          <a:bodyPr>
            <a:normAutofit/>
          </a:bodyPr>
          <a:lstStyle/>
          <a:p>
            <a:r>
              <a:rPr lang="en-US" sz="2800" b="1" dirty="0">
                <a:solidFill>
                  <a:schemeClr val="bg1"/>
                </a:solidFill>
                <a:latin typeface="Lato" panose="020F0502020204030203" pitchFamily="34" charset="0"/>
                <a:ea typeface="Lato" panose="020F0502020204030203" pitchFamily="34" charset="0"/>
                <a:cs typeface="Lato" panose="020F0502020204030203" pitchFamily="34" charset="0"/>
              </a:rPr>
              <a:t>Ohio’s Default Rule for Deed Construction: R.C. § 5302.04</a:t>
            </a:r>
            <a:endParaRPr lang="en-US" sz="28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39209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BE55E-8FD4-AF10-4EC3-23BD17F8B09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92B2153-EF3C-4A19-0D9B-6CB41AABD1D1}"/>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99E35DE-5D9B-CB93-C4C6-DE7BEC46E7F2}"/>
              </a:ext>
            </a:extLst>
          </p:cNvPr>
          <p:cNvSpPr>
            <a:spLocks noGrp="1"/>
          </p:cNvSpPr>
          <p:nvPr>
            <p:ph idx="1"/>
          </p:nvPr>
        </p:nvSpPr>
        <p:spPr/>
        <p:txBody>
          <a:bodyPr>
            <a:normAutofit fontScale="92500" lnSpcReduction="10000"/>
          </a:bodyPr>
          <a:lstStyle/>
          <a:p>
            <a:pPr marL="0" indent="0">
              <a:buNone/>
            </a:pPr>
            <a:r>
              <a:rPr lang="en-US" sz="2300" b="1" dirty="0">
                <a:solidFill>
                  <a:srgbClr val="3B3838"/>
                </a:solidFill>
                <a:latin typeface="Lato" panose="020F0502020204030203" pitchFamily="34" charset="0"/>
                <a:ea typeface="Lato" panose="020F0502020204030203" pitchFamily="34" charset="0"/>
                <a:cs typeface="Lato" panose="020F0502020204030203" pitchFamily="34" charset="0"/>
              </a:rPr>
              <a:t>Facts: </a:t>
            </a:r>
            <a:r>
              <a:rPr lang="en-US" sz="2300" dirty="0">
                <a:solidFill>
                  <a:srgbClr val="3B3838"/>
                </a:solidFill>
                <a:latin typeface="Lato" panose="020F0502020204030203" pitchFamily="34" charset="0"/>
                <a:ea typeface="Lato" panose="020F0502020204030203" pitchFamily="34" charset="0"/>
                <a:cs typeface="Lato" panose="020F0502020204030203" pitchFamily="34" charset="0"/>
              </a:rPr>
              <a:t>In 1948, a deed conveyed two tracts (165 and 80 acres) with a single paragraph at the end reserving oil and gas rights. The grantor’s heirs later conveyed these reserved rights to Long Point.</a:t>
            </a:r>
          </a:p>
          <a:p>
            <a:pPr marL="457200" lvl="1" indent="0">
              <a:buNone/>
            </a:pPr>
            <a:endParaRPr lang="en-US" sz="2000" dirty="0">
              <a:solidFill>
                <a:srgbClr val="3B3838"/>
              </a:solidFill>
              <a:latin typeface="Lato" panose="020F0502020204030203" pitchFamily="34" charset="0"/>
              <a:ea typeface="Lato" panose="020F0502020204030203" pitchFamily="34" charset="0"/>
              <a:cs typeface="Lato" panose="020F0502020204030203" pitchFamily="34" charset="0"/>
            </a:endParaRPr>
          </a:p>
          <a:p>
            <a:pPr marL="457200" lvl="1" indent="0">
              <a:buNone/>
            </a:pPr>
            <a:r>
              <a:rPr lang="en-US" sz="2000" i="1" dirty="0">
                <a:solidFill>
                  <a:srgbClr val="3B3838"/>
                </a:solidFill>
                <a:latin typeface="Lato" panose="020F0502020204030203" pitchFamily="34" charset="0"/>
                <a:ea typeface="Lato" panose="020F0502020204030203" pitchFamily="34" charset="0"/>
                <a:cs typeface="Lato" panose="020F0502020204030203" pitchFamily="34" charset="0"/>
              </a:rPr>
              <a:t>“Excepting a right of way to Belmont Electric Cooperative Inc. for an electric power line and excepting a right of way to the Citizens Telephone Company for a telephone line and excepting all of the </a:t>
            </a:r>
            <a:r>
              <a:rPr lang="en-US" sz="2000" b="1" i="1" u="sng" dirty="0">
                <a:solidFill>
                  <a:srgbClr val="3B3838"/>
                </a:solidFill>
                <a:latin typeface="Lato" panose="020F0502020204030203" pitchFamily="34" charset="0"/>
                <a:ea typeface="Lato" panose="020F0502020204030203" pitchFamily="34" charset="0"/>
                <a:cs typeface="Lato" panose="020F0502020204030203" pitchFamily="34" charset="0"/>
              </a:rPr>
              <a:t>oil and gas</a:t>
            </a:r>
            <a:r>
              <a:rPr lang="en-US" sz="2000" i="1" dirty="0">
                <a:solidFill>
                  <a:srgbClr val="3B3838"/>
                </a:solidFill>
                <a:latin typeface="Lato" panose="020F0502020204030203" pitchFamily="34" charset="0"/>
                <a:ea typeface="Lato" panose="020F0502020204030203" pitchFamily="34" charset="0"/>
                <a:cs typeface="Lato" panose="020F0502020204030203" pitchFamily="34" charset="0"/>
              </a:rPr>
              <a:t> and the right of leasing the same, together with customary surface privileges.”</a:t>
            </a:r>
            <a:r>
              <a:rPr lang="en-US" sz="2000" dirty="0">
                <a:solidFill>
                  <a:srgbClr val="3B3838"/>
                </a:solidFill>
                <a:latin typeface="Lato" panose="020F0502020204030203" pitchFamily="34" charset="0"/>
                <a:ea typeface="Lato" panose="020F0502020204030203" pitchFamily="34" charset="0"/>
                <a:cs typeface="Lato" panose="020F0502020204030203" pitchFamily="34" charset="0"/>
              </a:rPr>
              <a:t> (Emphasis added)</a:t>
            </a:r>
          </a:p>
          <a:p>
            <a:pPr marL="457200" lvl="1" indent="0">
              <a:buNone/>
            </a:pPr>
            <a:endParaRPr lang="en-US" sz="2300" dirty="0">
              <a:solidFill>
                <a:srgbClr val="3B3838"/>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US" sz="2300" b="1" dirty="0">
                <a:solidFill>
                  <a:srgbClr val="3B3838"/>
                </a:solidFill>
                <a:latin typeface="Lato" panose="020F0502020204030203" pitchFamily="34" charset="0"/>
                <a:ea typeface="Lato" panose="020F0502020204030203" pitchFamily="34" charset="0"/>
                <a:cs typeface="Lato" panose="020F0502020204030203" pitchFamily="34" charset="0"/>
              </a:rPr>
              <a:t>Issue: </a:t>
            </a:r>
            <a:r>
              <a:rPr lang="en-US" sz="2300" dirty="0">
                <a:solidFill>
                  <a:srgbClr val="3B3838"/>
                </a:solidFill>
                <a:latin typeface="Lato" panose="020F0502020204030203" pitchFamily="34" charset="0"/>
                <a:ea typeface="Lato" panose="020F0502020204030203" pitchFamily="34" charset="0"/>
                <a:cs typeface="Lato" panose="020F0502020204030203" pitchFamily="34" charset="0"/>
              </a:rPr>
              <a:t>Did the oil and gas reservation apply to both tracts or only to the second (80-acre) tract?</a:t>
            </a:r>
          </a:p>
          <a:p>
            <a:pPr marL="0" indent="0">
              <a:buNone/>
            </a:pPr>
            <a:endParaRPr lang="en-US" sz="2300" dirty="0">
              <a:solidFill>
                <a:srgbClr val="3B3838"/>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US" sz="2300" b="1" dirty="0">
                <a:solidFill>
                  <a:srgbClr val="3B3838"/>
                </a:solidFill>
                <a:latin typeface="Lato" panose="020F0502020204030203" pitchFamily="34" charset="0"/>
                <a:ea typeface="Lato" panose="020F0502020204030203" pitchFamily="34" charset="0"/>
                <a:cs typeface="Lato" panose="020F0502020204030203" pitchFamily="34" charset="0"/>
              </a:rPr>
              <a:t>Holding: </a:t>
            </a:r>
            <a:r>
              <a:rPr lang="en-US" sz="2300" dirty="0">
                <a:solidFill>
                  <a:srgbClr val="3B3838"/>
                </a:solidFill>
                <a:latin typeface="Lato" panose="020F0502020204030203" pitchFamily="34" charset="0"/>
                <a:ea typeface="Lato" panose="020F0502020204030203" pitchFamily="34" charset="0"/>
                <a:cs typeface="Lato" panose="020F0502020204030203" pitchFamily="34" charset="0"/>
              </a:rPr>
              <a:t>The Sixth Circuit held the reservation applied to both tracts, reversing summary judgment.</a:t>
            </a:r>
          </a:p>
        </p:txBody>
      </p:sp>
      <p:pic>
        <p:nvPicPr>
          <p:cNvPr id="5" name="Picture 4" descr="A red and white logo&#10;&#10;AI-generated content may be incorrect.">
            <a:extLst>
              <a:ext uri="{FF2B5EF4-FFF2-40B4-BE49-F238E27FC236}">
                <a16:creationId xmlns:a16="http://schemas.microsoft.com/office/drawing/2014/main" id="{2446C11C-17AB-D161-9756-81D32335B1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DFBE487A-7CBB-94DF-982D-A547AF769228}"/>
              </a:ext>
            </a:extLst>
          </p:cNvPr>
          <p:cNvSpPr>
            <a:spLocks noGrp="1"/>
          </p:cNvSpPr>
          <p:nvPr>
            <p:ph type="sldNum" sz="quarter" idx="12"/>
          </p:nvPr>
        </p:nvSpPr>
        <p:spPr/>
        <p:txBody>
          <a:bodyPr/>
          <a:lstStyle/>
          <a:p>
            <a:fld id="{22686F3A-B0E5-4025-8983-711720E9DD3D}" type="slidenum">
              <a:rPr lang="en-US" smtClean="0"/>
              <a:t>6</a:t>
            </a:fld>
            <a:endParaRPr lang="en-US" dirty="0"/>
          </a:p>
        </p:txBody>
      </p:sp>
      <p:sp>
        <p:nvSpPr>
          <p:cNvPr id="12" name="Title 3">
            <a:extLst>
              <a:ext uri="{FF2B5EF4-FFF2-40B4-BE49-F238E27FC236}">
                <a16:creationId xmlns:a16="http://schemas.microsoft.com/office/drawing/2014/main" id="{D521860F-B875-BF5A-61B3-31F0A30FB790}"/>
              </a:ext>
            </a:extLst>
          </p:cNvPr>
          <p:cNvSpPr>
            <a:spLocks noGrp="1"/>
          </p:cNvSpPr>
          <p:nvPr>
            <p:ph type="title"/>
          </p:nvPr>
        </p:nvSpPr>
        <p:spPr>
          <a:xfrm>
            <a:off x="838200" y="365125"/>
            <a:ext cx="10515600" cy="1325563"/>
          </a:xfrm>
        </p:spPr>
        <p:txBody>
          <a:bodyPr>
            <a:normAutofit/>
          </a:bodyPr>
          <a:lstStyle/>
          <a:p>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The Long Point Energy Case: No. 23-3680, 2025 U.S. App. LEXIS 617 (6th Cir. Jan. 10, 2025).</a:t>
            </a:r>
            <a:endParaRPr lang="en-US" sz="32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576881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FC400-0368-466C-3674-D55114898FF7}"/>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F76F28-6D9B-8EC7-E3EF-71E4E165F80D}"/>
              </a:ext>
            </a:extLst>
          </p:cNvPr>
          <p:cNvSpPr>
            <a:spLocks noGrp="1"/>
          </p:cNvSpPr>
          <p:nvPr>
            <p:ph type="sldNum" sz="quarter" idx="12"/>
          </p:nvPr>
        </p:nvSpPr>
        <p:spPr/>
        <p:txBody>
          <a:bodyPr/>
          <a:lstStyle/>
          <a:p>
            <a:fld id="{22686F3A-B0E5-4025-8983-711720E9DD3D}" type="slidenum">
              <a:rPr lang="en-US" smtClean="0"/>
              <a:t>7</a:t>
            </a:fld>
            <a:endParaRPr lang="en-US" dirty="0"/>
          </a:p>
        </p:txBody>
      </p:sp>
      <p:pic>
        <p:nvPicPr>
          <p:cNvPr id="5" name="Picture 4" descr="A red and white logo&#10;&#10;AI-generated content may be incorrect.">
            <a:extLst>
              <a:ext uri="{FF2B5EF4-FFF2-40B4-BE49-F238E27FC236}">
                <a16:creationId xmlns:a16="http://schemas.microsoft.com/office/drawing/2014/main" id="{33F045A5-7A59-F28F-66AC-826B67C72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pic>
        <p:nvPicPr>
          <p:cNvPr id="2" name="Picture 1">
            <a:extLst>
              <a:ext uri="{FF2B5EF4-FFF2-40B4-BE49-F238E27FC236}">
                <a16:creationId xmlns:a16="http://schemas.microsoft.com/office/drawing/2014/main" id="{76F2433E-FF72-3555-357E-244DFA5A354E}"/>
              </a:ext>
            </a:extLst>
          </p:cNvPr>
          <p:cNvPicPr>
            <a:picLocks noChangeAspect="1"/>
          </p:cNvPicPr>
          <p:nvPr/>
        </p:nvPicPr>
        <p:blipFill>
          <a:blip r:embed="rId4"/>
          <a:stretch>
            <a:fillRect/>
          </a:stretch>
        </p:blipFill>
        <p:spPr>
          <a:xfrm>
            <a:off x="2670992" y="90368"/>
            <a:ext cx="6850016" cy="6677264"/>
          </a:xfrm>
          <a:prstGeom prst="rect">
            <a:avLst/>
          </a:prstGeom>
        </p:spPr>
      </p:pic>
    </p:spTree>
    <p:extLst>
      <p:ext uri="{BB962C8B-B14F-4D97-AF65-F5344CB8AC3E}">
        <p14:creationId xmlns:p14="http://schemas.microsoft.com/office/powerpoint/2010/main" val="3400753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0F82B-3932-54FC-719A-7899D1582A3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1E971BC-2789-D590-5811-82819EC9346B}"/>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E701E1-4E7C-9FF2-6B5E-BD5A93475617}"/>
              </a:ext>
            </a:extLst>
          </p:cNvPr>
          <p:cNvSpPr>
            <a:spLocks noGrp="1"/>
          </p:cNvSpPr>
          <p:nvPr>
            <p:ph idx="1"/>
          </p:nvPr>
        </p:nvSpPr>
        <p:spPr/>
        <p:txBody>
          <a:bodyPr>
            <a:normAutofit fontScale="85000" lnSpcReduction="20000"/>
          </a:bodyPr>
          <a:lstStyle/>
          <a:p>
            <a:pPr marL="0" indent="0">
              <a:buNone/>
            </a:pPr>
            <a:r>
              <a:rPr lang="en-US" sz="2300" dirty="0">
                <a:solidFill>
                  <a:srgbClr val="3B3838"/>
                </a:solidFill>
                <a:latin typeface="Lato" panose="020F0502020204030203" pitchFamily="34" charset="0"/>
                <a:ea typeface="Lato" panose="020F0502020204030203" pitchFamily="34" charset="0"/>
                <a:cs typeface="Lato" panose="020F0502020204030203" pitchFamily="34" charset="0"/>
              </a:rPr>
              <a:t>This case involved the interpretation of severance deeds that reserved "any and all oil, petroleum and natural gas" along with rights to enter the land for extraction.</a:t>
            </a:r>
          </a:p>
          <a:p>
            <a:pPr marL="0" indent="0">
              <a:buNone/>
            </a:pPr>
            <a:endParaRPr lang="en-US" sz="2300" dirty="0">
              <a:solidFill>
                <a:srgbClr val="3B3838"/>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US" sz="2300" dirty="0">
                <a:solidFill>
                  <a:srgbClr val="3B3838"/>
                </a:solidFill>
                <a:latin typeface="Lato" panose="020F0502020204030203" pitchFamily="34" charset="0"/>
                <a:ea typeface="Lato" panose="020F0502020204030203" pitchFamily="34" charset="0"/>
                <a:cs typeface="Lato" panose="020F0502020204030203" pitchFamily="34" charset="0"/>
              </a:rPr>
              <a:t>The central issue was whether the operator’s rights to drill included the right to drill from Lucky Land’s surface out to adjacent properties as well. </a:t>
            </a:r>
          </a:p>
          <a:p>
            <a:pPr marL="0" indent="0">
              <a:buNone/>
            </a:pPr>
            <a:endParaRPr lang="en-US" sz="2300" dirty="0">
              <a:solidFill>
                <a:srgbClr val="3B3838"/>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US" sz="2300" dirty="0">
                <a:solidFill>
                  <a:srgbClr val="3B3838"/>
                </a:solidFill>
                <a:latin typeface="Lato" panose="020F0502020204030203" pitchFamily="34" charset="0"/>
                <a:ea typeface="Lato" panose="020F0502020204030203" pitchFamily="34" charset="0"/>
                <a:cs typeface="Lato" panose="020F0502020204030203" pitchFamily="34" charset="0"/>
              </a:rPr>
              <a:t>The Sixth Circuit held that the deeds did not expressly grant such rights and that horizontal drilling from neighboring lands was not a "necessary and proper" right contemplated by the original parties. The court concluded that, absent explicit language, the reservation did not extend to off-site subsurface access.</a:t>
            </a:r>
          </a:p>
          <a:p>
            <a:pPr marL="0" indent="0">
              <a:buNone/>
            </a:pPr>
            <a:endParaRPr lang="en-US" sz="2300" dirty="0">
              <a:solidFill>
                <a:srgbClr val="3B3838"/>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US" sz="2300" dirty="0">
                <a:solidFill>
                  <a:srgbClr val="3B3838"/>
                </a:solidFill>
                <a:latin typeface="Lato" panose="020F0502020204030203" pitchFamily="34" charset="0"/>
                <a:ea typeface="Lato" panose="020F0502020204030203" pitchFamily="34" charset="0"/>
                <a:cs typeface="Lato" panose="020F0502020204030203" pitchFamily="34" charset="0"/>
              </a:rPr>
              <a:t>Under Ohio law, when the mineral and surface estates are severed:</a:t>
            </a:r>
            <a:br>
              <a:rPr lang="en-US" sz="2300" dirty="0">
                <a:solidFill>
                  <a:srgbClr val="3B3838"/>
                </a:solidFill>
                <a:latin typeface="Lato" panose="020F0502020204030203" pitchFamily="34" charset="0"/>
                <a:ea typeface="Lato" panose="020F0502020204030203" pitchFamily="34" charset="0"/>
                <a:cs typeface="Lato" panose="020F0502020204030203" pitchFamily="34" charset="0"/>
              </a:rPr>
            </a:br>
            <a:endParaRPr lang="en-US" sz="2300" dirty="0">
              <a:solidFill>
                <a:srgbClr val="3B3838"/>
              </a:solidFill>
              <a:latin typeface="Lato" panose="020F0502020204030203" pitchFamily="34" charset="0"/>
              <a:ea typeface="Lato" panose="020F0502020204030203" pitchFamily="34" charset="0"/>
              <a:cs typeface="Lato" panose="020F0502020204030203" pitchFamily="34" charset="0"/>
            </a:endParaRPr>
          </a:p>
          <a:p>
            <a:pPr lvl="1"/>
            <a:r>
              <a:rPr lang="en-US" sz="1900" dirty="0">
                <a:solidFill>
                  <a:srgbClr val="3B3838"/>
                </a:solidFill>
                <a:latin typeface="Lato" panose="020F0502020204030203" pitchFamily="34" charset="0"/>
                <a:ea typeface="Lato" panose="020F0502020204030203" pitchFamily="34" charset="0"/>
                <a:cs typeface="Lato" panose="020F0502020204030203" pitchFamily="34" charset="0"/>
              </a:rPr>
              <a:t>The </a:t>
            </a:r>
            <a:r>
              <a:rPr lang="en-US" sz="1900" b="1" dirty="0">
                <a:solidFill>
                  <a:srgbClr val="3B3838"/>
                </a:solidFill>
                <a:latin typeface="Lato" panose="020F0502020204030203" pitchFamily="34" charset="0"/>
                <a:ea typeface="Lato" panose="020F0502020204030203" pitchFamily="34" charset="0"/>
                <a:cs typeface="Lato" panose="020F0502020204030203" pitchFamily="34" charset="0"/>
              </a:rPr>
              <a:t>mineral owner (and their lessee)</a:t>
            </a:r>
            <a:r>
              <a:rPr lang="en-US" sz="1900" dirty="0">
                <a:solidFill>
                  <a:srgbClr val="3B3838"/>
                </a:solidFill>
                <a:latin typeface="Lato" panose="020F0502020204030203" pitchFamily="34" charset="0"/>
                <a:ea typeface="Lato" panose="020F0502020204030203" pitchFamily="34" charset="0"/>
                <a:cs typeface="Lato" panose="020F0502020204030203" pitchFamily="34" charset="0"/>
              </a:rPr>
              <a:t> has only the right to </a:t>
            </a:r>
            <a:r>
              <a:rPr lang="en-US" sz="1900" b="1" dirty="0">
                <a:solidFill>
                  <a:srgbClr val="3B3838"/>
                </a:solidFill>
                <a:latin typeface="Lato" panose="020F0502020204030203" pitchFamily="34" charset="0"/>
                <a:ea typeface="Lato" panose="020F0502020204030203" pitchFamily="34" charset="0"/>
                <a:cs typeface="Lato" panose="020F0502020204030203" pitchFamily="34" charset="0"/>
              </a:rPr>
              <a:t>reasonably use the surface</a:t>
            </a:r>
            <a:r>
              <a:rPr lang="en-US" sz="1900" dirty="0">
                <a:solidFill>
                  <a:srgbClr val="3B3838"/>
                </a:solidFill>
                <a:latin typeface="Lato" panose="020F0502020204030203" pitchFamily="34" charset="0"/>
                <a:ea typeface="Lato" panose="020F0502020204030203" pitchFamily="34" charset="0"/>
                <a:cs typeface="Lato" panose="020F0502020204030203" pitchFamily="34" charset="0"/>
              </a:rPr>
              <a:t> for </a:t>
            </a:r>
            <a:r>
              <a:rPr lang="en-US" sz="1900" b="1" dirty="0">
                <a:solidFill>
                  <a:srgbClr val="3B3838"/>
                </a:solidFill>
                <a:latin typeface="Lato" panose="020F0502020204030203" pitchFamily="34" charset="0"/>
                <a:ea typeface="Lato" panose="020F0502020204030203" pitchFamily="34" charset="0"/>
                <a:cs typeface="Lato" panose="020F0502020204030203" pitchFamily="34" charset="0"/>
              </a:rPr>
              <a:t>developing the minerals beneath that specific tract</a:t>
            </a:r>
            <a:r>
              <a:rPr lang="en-US" sz="1900" dirty="0">
                <a:solidFill>
                  <a:srgbClr val="3B3838"/>
                </a:solidFill>
                <a:latin typeface="Lato" panose="020F0502020204030203" pitchFamily="34" charset="0"/>
                <a:ea typeface="Lato" panose="020F0502020204030203" pitchFamily="34" charset="0"/>
                <a:cs typeface="Lato" panose="020F0502020204030203" pitchFamily="34" charset="0"/>
              </a:rPr>
              <a:t>.</a:t>
            </a:r>
          </a:p>
          <a:p>
            <a:pPr lvl="1"/>
            <a:r>
              <a:rPr lang="en-US" sz="1900" dirty="0">
                <a:solidFill>
                  <a:srgbClr val="3B3838"/>
                </a:solidFill>
                <a:latin typeface="Lato" panose="020F0502020204030203" pitchFamily="34" charset="0"/>
                <a:ea typeface="Lato" panose="020F0502020204030203" pitchFamily="34" charset="0"/>
                <a:cs typeface="Lato" panose="020F0502020204030203" pitchFamily="34" charset="0"/>
              </a:rPr>
              <a:t>That </a:t>
            </a:r>
            <a:r>
              <a:rPr lang="en-US" sz="1900" b="1" dirty="0">
                <a:solidFill>
                  <a:srgbClr val="3B3838"/>
                </a:solidFill>
                <a:latin typeface="Lato" panose="020F0502020204030203" pitchFamily="34" charset="0"/>
                <a:ea typeface="Lato" panose="020F0502020204030203" pitchFamily="34" charset="0"/>
                <a:cs typeface="Lato" panose="020F0502020204030203" pitchFamily="34" charset="0"/>
              </a:rPr>
              <a:t>implied surface use right does not extend</a:t>
            </a:r>
            <a:r>
              <a:rPr lang="en-US" sz="1900" dirty="0">
                <a:solidFill>
                  <a:srgbClr val="3B3838"/>
                </a:solidFill>
                <a:latin typeface="Lato" panose="020F0502020204030203" pitchFamily="34" charset="0"/>
                <a:ea typeface="Lato" panose="020F0502020204030203" pitchFamily="34" charset="0"/>
                <a:cs typeface="Lato" panose="020F0502020204030203" pitchFamily="34" charset="0"/>
              </a:rPr>
              <a:t> to drilling for or producing minerals under </a:t>
            </a:r>
            <a:r>
              <a:rPr lang="en-US" sz="1900" b="1" dirty="0">
                <a:solidFill>
                  <a:srgbClr val="3B3838"/>
                </a:solidFill>
                <a:latin typeface="Lato" panose="020F0502020204030203" pitchFamily="34" charset="0"/>
                <a:ea typeface="Lato" panose="020F0502020204030203" pitchFamily="34" charset="0"/>
                <a:cs typeface="Lato" panose="020F0502020204030203" pitchFamily="34" charset="0"/>
              </a:rPr>
              <a:t>adjacent tracts</a:t>
            </a:r>
            <a:r>
              <a:rPr lang="en-US" sz="1900" dirty="0">
                <a:solidFill>
                  <a:srgbClr val="3B3838"/>
                </a:solidFill>
                <a:latin typeface="Lato" panose="020F0502020204030203" pitchFamily="34" charset="0"/>
                <a:ea typeface="Lato" panose="020F0502020204030203" pitchFamily="34" charset="0"/>
                <a:cs typeface="Lato" panose="020F0502020204030203" pitchFamily="34" charset="0"/>
              </a:rPr>
              <a:t>.</a:t>
            </a:r>
          </a:p>
        </p:txBody>
      </p:sp>
      <p:pic>
        <p:nvPicPr>
          <p:cNvPr id="5" name="Picture 4" descr="A red and white logo&#10;&#10;AI-generated content may be incorrect.">
            <a:extLst>
              <a:ext uri="{FF2B5EF4-FFF2-40B4-BE49-F238E27FC236}">
                <a16:creationId xmlns:a16="http://schemas.microsoft.com/office/drawing/2014/main" id="{3E90B08C-126A-E8C7-5065-3B78676C9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076FBF70-E148-EDE0-21BA-9552D51D5A68}"/>
              </a:ext>
            </a:extLst>
          </p:cNvPr>
          <p:cNvSpPr>
            <a:spLocks noGrp="1"/>
          </p:cNvSpPr>
          <p:nvPr>
            <p:ph type="sldNum" sz="quarter" idx="12"/>
          </p:nvPr>
        </p:nvSpPr>
        <p:spPr/>
        <p:txBody>
          <a:bodyPr/>
          <a:lstStyle/>
          <a:p>
            <a:fld id="{22686F3A-B0E5-4025-8983-711720E9DD3D}" type="slidenum">
              <a:rPr lang="en-US" smtClean="0"/>
              <a:t>8</a:t>
            </a:fld>
            <a:endParaRPr lang="en-US" dirty="0"/>
          </a:p>
        </p:txBody>
      </p:sp>
      <p:sp>
        <p:nvSpPr>
          <p:cNvPr id="12" name="Title 3">
            <a:extLst>
              <a:ext uri="{FF2B5EF4-FFF2-40B4-BE49-F238E27FC236}">
                <a16:creationId xmlns:a16="http://schemas.microsoft.com/office/drawing/2014/main" id="{3678E3E4-371C-E3EF-7BB0-03DF8FEF084C}"/>
              </a:ext>
            </a:extLst>
          </p:cNvPr>
          <p:cNvSpPr>
            <a:spLocks noGrp="1"/>
          </p:cNvSpPr>
          <p:nvPr>
            <p:ph type="title"/>
          </p:nvPr>
        </p:nvSpPr>
        <p:spPr>
          <a:xfrm>
            <a:off x="838200" y="365125"/>
            <a:ext cx="10515600" cy="1325563"/>
          </a:xfrm>
        </p:spPr>
        <p:txBody>
          <a:bodyPr>
            <a:normAutofit/>
          </a:bodyPr>
          <a:lstStyle/>
          <a:p>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The Lucky Land Case: 134 F.4th 868 (6th Cir. 2025)</a:t>
            </a:r>
            <a:endParaRPr lang="en-US" sz="32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60674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715F8-7C09-EFAF-5B40-F18D23BC074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7AE7F934-D182-B565-3C4E-72EC7415E326}"/>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2E7B25-0D3A-E487-19BB-C74F9148F7E3}"/>
              </a:ext>
            </a:extLst>
          </p:cNvPr>
          <p:cNvSpPr>
            <a:spLocks noGrp="1"/>
          </p:cNvSpPr>
          <p:nvPr>
            <p:ph idx="1"/>
          </p:nvPr>
        </p:nvSpPr>
        <p:spPr/>
        <p:txBody>
          <a:bodyPr>
            <a:normAutofit fontScale="55000" lnSpcReduction="20000"/>
          </a:bodyPr>
          <a:lstStyle/>
          <a:p>
            <a:pPr marL="0" indent="0">
              <a:buNone/>
            </a:pPr>
            <a:r>
              <a:rPr lang="en-US" sz="3500" b="1" dirty="0">
                <a:solidFill>
                  <a:srgbClr val="3B3838"/>
                </a:solidFill>
                <a:latin typeface="Lato" panose="020F0502020204030203" pitchFamily="34" charset="0"/>
                <a:ea typeface="Lato" panose="020F0502020204030203" pitchFamily="34" charset="0"/>
                <a:cs typeface="Lato" panose="020F0502020204030203" pitchFamily="34" charset="0"/>
              </a:rPr>
              <a:t>Facts:</a:t>
            </a:r>
            <a:br>
              <a:rPr lang="en-US" sz="2300" dirty="0">
                <a:solidFill>
                  <a:srgbClr val="3B3838"/>
                </a:solidFill>
                <a:latin typeface="Lato" panose="020F0502020204030203" pitchFamily="34" charset="0"/>
                <a:ea typeface="Lato" panose="020F0502020204030203" pitchFamily="34" charset="0"/>
                <a:cs typeface="Lato" panose="020F0502020204030203" pitchFamily="34" charset="0"/>
              </a:rPr>
            </a:br>
            <a:endParaRPr lang="en-US" sz="2300" dirty="0">
              <a:solidFill>
                <a:srgbClr val="3B3838"/>
              </a:solidFill>
              <a:latin typeface="Lato" panose="020F0502020204030203" pitchFamily="34" charset="0"/>
              <a:ea typeface="Lato" panose="020F0502020204030203" pitchFamily="34" charset="0"/>
              <a:cs typeface="Lato" panose="020F0502020204030203" pitchFamily="34" charset="0"/>
            </a:endParaRPr>
          </a:p>
          <a:p>
            <a:pPr lvl="1"/>
            <a:r>
              <a:rPr lang="en-US" sz="2900" dirty="0">
                <a:solidFill>
                  <a:srgbClr val="3B3838"/>
                </a:solidFill>
                <a:latin typeface="Lato" panose="020F0502020204030203" pitchFamily="34" charset="0"/>
                <a:ea typeface="Lato" panose="020F0502020204030203" pitchFamily="34" charset="0"/>
                <a:cs typeface="Lato" panose="020F0502020204030203" pitchFamily="34" charset="0"/>
              </a:rPr>
              <a:t>A 1918 deed reserved a 1/2 royalty interest “from future wells drilled </a:t>
            </a:r>
            <a:r>
              <a:rPr lang="en-US" sz="2900" b="1" u="sng" dirty="0">
                <a:solidFill>
                  <a:srgbClr val="3B3838"/>
                </a:solidFill>
                <a:latin typeface="Lato" panose="020F0502020204030203" pitchFamily="34" charset="0"/>
                <a:ea typeface="Lato" panose="020F0502020204030203" pitchFamily="34" charset="0"/>
                <a:cs typeface="Lato" panose="020F0502020204030203" pitchFamily="34" charset="0"/>
              </a:rPr>
              <a:t>on these premises.</a:t>
            </a:r>
            <a:r>
              <a:rPr lang="en-US" sz="2900" dirty="0">
                <a:solidFill>
                  <a:srgbClr val="3B3838"/>
                </a:solidFill>
                <a:latin typeface="Lato" panose="020F0502020204030203" pitchFamily="34" charset="0"/>
                <a:ea typeface="Lato" panose="020F0502020204030203" pitchFamily="34" charset="0"/>
                <a:cs typeface="Lato" panose="020F0502020204030203" pitchFamily="34" charset="0"/>
              </a:rPr>
              <a:t>”</a:t>
            </a:r>
          </a:p>
          <a:p>
            <a:pPr lvl="1"/>
            <a:r>
              <a:rPr lang="en-US" sz="2900" dirty="0">
                <a:solidFill>
                  <a:srgbClr val="3B3838"/>
                </a:solidFill>
                <a:latin typeface="Lato" panose="020F0502020204030203" pitchFamily="34" charset="0"/>
                <a:ea typeface="Lato" panose="020F0502020204030203" pitchFamily="34" charset="0"/>
                <a:cs typeface="Lato" panose="020F0502020204030203" pitchFamily="34" charset="0"/>
              </a:rPr>
              <a:t>In 2012, the current landowner entered an oil and gas lease that allowed pooling and unitization of the land.</a:t>
            </a:r>
          </a:p>
          <a:p>
            <a:pPr lvl="1"/>
            <a:r>
              <a:rPr lang="en-US" sz="2900" dirty="0">
                <a:solidFill>
                  <a:srgbClr val="3B3838"/>
                </a:solidFill>
                <a:latin typeface="Lato" panose="020F0502020204030203" pitchFamily="34" charset="0"/>
                <a:ea typeface="Lato" panose="020F0502020204030203" pitchFamily="34" charset="0"/>
                <a:cs typeface="Lato" panose="020F0502020204030203" pitchFamily="34" charset="0"/>
              </a:rPr>
              <a:t>Four horizontal wells were drilled within pooled units, with the wellbores of three wells passing beneath the land at issue, and the fourth well not traversing underneath at all. </a:t>
            </a:r>
          </a:p>
          <a:p>
            <a:pPr lvl="1"/>
            <a:r>
              <a:rPr lang="en-US" sz="2900" dirty="0">
                <a:solidFill>
                  <a:srgbClr val="3B3838"/>
                </a:solidFill>
                <a:latin typeface="Lato" panose="020F0502020204030203" pitchFamily="34" charset="0"/>
                <a:ea typeface="Lato" panose="020F0502020204030203" pitchFamily="34" charset="0"/>
                <a:cs typeface="Lato" panose="020F0502020204030203" pitchFamily="34" charset="0"/>
              </a:rPr>
              <a:t>Wellhead located on surface of different premises.</a:t>
            </a:r>
          </a:p>
          <a:p>
            <a:pPr lvl="1"/>
            <a:r>
              <a:rPr lang="en-US" sz="2900" dirty="0">
                <a:solidFill>
                  <a:srgbClr val="3B3838"/>
                </a:solidFill>
                <a:latin typeface="Lato" panose="020F0502020204030203" pitchFamily="34" charset="0"/>
                <a:ea typeface="Lato" panose="020F0502020204030203" pitchFamily="34" charset="0"/>
                <a:cs typeface="Lato" panose="020F0502020204030203" pitchFamily="34" charset="0"/>
              </a:rPr>
              <a:t>The successor to the 1918 royalty interest sought to receive royalties from production of all four wells.</a:t>
            </a:r>
          </a:p>
          <a:p>
            <a:pPr marL="0" indent="0">
              <a:buNone/>
            </a:pPr>
            <a:endParaRPr lang="en-US" sz="2300" dirty="0">
              <a:solidFill>
                <a:srgbClr val="3B3838"/>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US" sz="3500" b="1" dirty="0">
                <a:solidFill>
                  <a:srgbClr val="3B3838"/>
                </a:solidFill>
                <a:latin typeface="Lato" panose="020F0502020204030203" pitchFamily="34" charset="0"/>
                <a:ea typeface="Lato" panose="020F0502020204030203" pitchFamily="34" charset="0"/>
                <a:cs typeface="Lato" panose="020F0502020204030203" pitchFamily="34" charset="0"/>
              </a:rPr>
              <a:t>Issue 1 (Traversing Wells):</a:t>
            </a:r>
            <a:r>
              <a:rPr lang="en-US" sz="3500" dirty="0">
                <a:solidFill>
                  <a:srgbClr val="3B3838"/>
                </a:solidFill>
                <a:latin typeface="Lato" panose="020F0502020204030203" pitchFamily="34" charset="0"/>
                <a:ea typeface="Lato" panose="020F0502020204030203" pitchFamily="34" charset="0"/>
                <a:cs typeface="Lato" panose="020F0502020204030203" pitchFamily="34" charset="0"/>
              </a:rPr>
              <a:t> Does the reservation apply to the 3 horizontal wells whose laterals traverse beneath the property, even if the surface location is off-site?</a:t>
            </a:r>
          </a:p>
          <a:p>
            <a:pPr marL="0" indent="0">
              <a:buNone/>
            </a:pPr>
            <a:endParaRPr lang="en-US" sz="2300" dirty="0">
              <a:solidFill>
                <a:srgbClr val="3B3838"/>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US" sz="3500" b="1" dirty="0">
                <a:solidFill>
                  <a:srgbClr val="3B3838"/>
                </a:solidFill>
                <a:latin typeface="Lato" panose="020F0502020204030203" pitchFamily="34" charset="0"/>
                <a:ea typeface="Lato" panose="020F0502020204030203" pitchFamily="34" charset="0"/>
                <a:cs typeface="Lato" panose="020F0502020204030203" pitchFamily="34" charset="0"/>
              </a:rPr>
              <a:t>Issue 2 (Non-Traversing Wells):</a:t>
            </a:r>
            <a:r>
              <a:rPr lang="en-US" sz="3500" dirty="0">
                <a:solidFill>
                  <a:srgbClr val="3B3838"/>
                </a:solidFill>
                <a:latin typeface="Lato" panose="020F0502020204030203" pitchFamily="34" charset="0"/>
                <a:ea typeface="Lato" panose="020F0502020204030203" pitchFamily="34" charset="0"/>
                <a:cs typeface="Lato" panose="020F0502020204030203" pitchFamily="34" charset="0"/>
              </a:rPr>
              <a:t> Does that same reservation extend to a horizontal well within a pooled unit where the wellbore does not pass beneath the property, but production is allocated by unit acreage?</a:t>
            </a:r>
          </a:p>
          <a:p>
            <a:pPr marL="0" indent="0">
              <a:buNone/>
            </a:pPr>
            <a:endParaRPr lang="en-US" sz="2300" dirty="0">
              <a:solidFill>
                <a:srgbClr val="3B3838"/>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US" sz="3400" b="1" dirty="0">
                <a:solidFill>
                  <a:srgbClr val="3B3838"/>
                </a:solidFill>
                <a:latin typeface="Lato" panose="020F0502020204030203" pitchFamily="34" charset="0"/>
                <a:ea typeface="Lato" panose="020F0502020204030203" pitchFamily="34" charset="0"/>
                <a:cs typeface="Lato" panose="020F0502020204030203" pitchFamily="34" charset="0"/>
              </a:rPr>
              <a:t>Holding: </a:t>
            </a:r>
            <a:r>
              <a:rPr lang="en-US" sz="3400" dirty="0">
                <a:solidFill>
                  <a:srgbClr val="3B3838"/>
                </a:solidFill>
                <a:latin typeface="Lato" panose="020F0502020204030203" pitchFamily="34" charset="0"/>
                <a:ea typeface="Lato" panose="020F0502020204030203" pitchFamily="34" charset="0"/>
                <a:cs typeface="Lato" panose="020F0502020204030203" pitchFamily="34" charset="0"/>
              </a:rPr>
              <a:t>Yes, to both.</a:t>
            </a:r>
          </a:p>
        </p:txBody>
      </p:sp>
      <p:pic>
        <p:nvPicPr>
          <p:cNvPr id="5" name="Picture 4" descr="A red and white logo&#10;&#10;AI-generated content may be incorrect.">
            <a:extLst>
              <a:ext uri="{FF2B5EF4-FFF2-40B4-BE49-F238E27FC236}">
                <a16:creationId xmlns:a16="http://schemas.microsoft.com/office/drawing/2014/main" id="{81DFD950-F84A-1526-292D-7B6FFE40F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F8AEA974-64D1-EE31-C365-63164CA87973}"/>
              </a:ext>
            </a:extLst>
          </p:cNvPr>
          <p:cNvSpPr>
            <a:spLocks noGrp="1"/>
          </p:cNvSpPr>
          <p:nvPr>
            <p:ph type="sldNum" sz="quarter" idx="12"/>
          </p:nvPr>
        </p:nvSpPr>
        <p:spPr/>
        <p:txBody>
          <a:bodyPr/>
          <a:lstStyle/>
          <a:p>
            <a:fld id="{22686F3A-B0E5-4025-8983-711720E9DD3D}" type="slidenum">
              <a:rPr lang="en-US" smtClean="0"/>
              <a:t>9</a:t>
            </a:fld>
            <a:endParaRPr lang="en-US" dirty="0"/>
          </a:p>
        </p:txBody>
      </p:sp>
      <p:sp>
        <p:nvSpPr>
          <p:cNvPr id="12" name="Title 3">
            <a:extLst>
              <a:ext uri="{FF2B5EF4-FFF2-40B4-BE49-F238E27FC236}">
                <a16:creationId xmlns:a16="http://schemas.microsoft.com/office/drawing/2014/main" id="{D4825763-D77E-7B8A-864F-F314C8264E08}"/>
              </a:ext>
            </a:extLst>
          </p:cNvPr>
          <p:cNvSpPr>
            <a:spLocks noGrp="1"/>
          </p:cNvSpPr>
          <p:nvPr>
            <p:ph type="title"/>
          </p:nvPr>
        </p:nvSpPr>
        <p:spPr>
          <a:xfrm>
            <a:off x="838200" y="365125"/>
            <a:ext cx="10515600" cy="1325563"/>
          </a:xfrm>
        </p:spPr>
        <p:txBody>
          <a:bodyPr>
            <a:normAutofit/>
          </a:bodyPr>
          <a:lstStyle/>
          <a:p>
            <a:r>
              <a:rPr lang="en-US" sz="2400" b="1" i="1" dirty="0">
                <a:solidFill>
                  <a:schemeClr val="bg1"/>
                </a:solidFill>
                <a:latin typeface="Lato" panose="020F0502020204030203" pitchFamily="34" charset="0"/>
                <a:ea typeface="Lato" panose="020F0502020204030203" pitchFamily="34" charset="0"/>
                <a:cs typeface="Lato" panose="020F0502020204030203" pitchFamily="34" charset="0"/>
              </a:rPr>
              <a:t>Mineral Dev., Inc. v. SWN Prod.</a:t>
            </a: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 (Ohio), LLC, 2025-Ohio-395 (7th Dist.).</a:t>
            </a:r>
            <a:endParaRPr lang="en-US" sz="24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868549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1341</TotalTime>
  <Words>8800</Words>
  <Application>Microsoft Office PowerPoint</Application>
  <PresentationFormat>Widescreen</PresentationFormat>
  <Paragraphs>577</Paragraphs>
  <Slides>37</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Aptos</vt:lpstr>
      <vt:lpstr>Aptos Display</vt:lpstr>
      <vt:lpstr>Arial</vt:lpstr>
      <vt:lpstr>Lato</vt:lpstr>
      <vt:lpstr>Times New Roman</vt:lpstr>
      <vt:lpstr>Wingdings</vt:lpstr>
      <vt:lpstr>Office Theme</vt:lpstr>
      <vt:lpstr>PowerPoint Presentation</vt:lpstr>
      <vt:lpstr>Overview</vt:lpstr>
      <vt:lpstr>Speakers</vt:lpstr>
      <vt:lpstr>PowerPoint Presentation</vt:lpstr>
      <vt:lpstr>Ohio’s Default Rule for Deed Construction: R.C. § 5302.04</vt:lpstr>
      <vt:lpstr>The Long Point Energy Case: No. 23-3680, 2025 U.S. App. LEXIS 617 (6th Cir. Jan. 10, 2025).</vt:lpstr>
      <vt:lpstr>PowerPoint Presentation</vt:lpstr>
      <vt:lpstr>The Lucky Land Case: 134 F.4th 868 (6th Cir. 2025)</vt:lpstr>
      <vt:lpstr>Mineral Dev., Inc. v. SWN Prod. (Ohio), LLC, 2025-Ohio-395 (7th Dist.).</vt:lpstr>
      <vt:lpstr>Hogue v. PP&amp;G Oil Co., LLC, 2024-Ohio-2938  Sabre Energy Corp. v. Gulfport Energy Corp., 2024 U.S. App. LEXIS 20143</vt:lpstr>
      <vt:lpstr>Common Interpretive Issues</vt:lpstr>
      <vt:lpstr>Holdings &amp; Takeaways</vt:lpstr>
      <vt:lpstr>PowerPoint Presentation</vt:lpstr>
      <vt:lpstr>Cardinal Minerals, LLC v. Miller, 2024-Ohio-2133 (7th Dist. 2024), jurisdiction declined, 2024-Ohio-5104;  Cardinal Minerals, LLC v. Miller, 2024-Ohio-3121, (7th Dist. 2024), jurisdiction declined, 2024-Ohio-5340</vt:lpstr>
      <vt:lpstr>A Quick DMA Refresher…</vt:lpstr>
      <vt:lpstr>Holdings &amp; Takeaways</vt:lpstr>
      <vt:lpstr>PowerPoint Presentation</vt:lpstr>
      <vt:lpstr>Ohio Marketable Title Act (MTA)</vt:lpstr>
      <vt:lpstr>Ohio Marketable Title Act — Exceptions</vt:lpstr>
      <vt:lpstr>Crozier v. Pipe Creek Conservancy, L.L.C., 2023-Ohio-4297</vt:lpstr>
      <vt:lpstr>Crozier v. Pipe Creek Conservancy, L.L.C. (Cont.)</vt:lpstr>
      <vt:lpstr>Crozier v. Pipe Creek Conservancy, L.L.C. (Cont.)</vt:lpstr>
      <vt:lpstr>RL Clark, LLC v. Hammond, 2024-Ohio-5051</vt:lpstr>
      <vt:lpstr>RL Clark, LLC v. Hammond (Cont.)</vt:lpstr>
      <vt:lpstr>RL Clark, LLC v. Hammond (Cont.)</vt:lpstr>
      <vt:lpstr>Claugus Family Farm &amp; Forests, L.P. v. Piatt, 2025-Ohio-291</vt:lpstr>
      <vt:lpstr>Claugus Family Farm &amp; Forests, L.P. v. Piatt (Cont.)</vt:lpstr>
      <vt:lpstr>Claugus Family Farm &amp; Forests, L.P. v. Piatt (Cont.)</vt:lpstr>
      <vt:lpstr>Claugus Family Farm &amp; Forests, L.P. v. Piatt (Cont.)</vt:lpstr>
      <vt:lpstr>PowerPoint Presentation</vt:lpstr>
      <vt:lpstr>Leasing of Ohio Public Lands Overview</vt:lpstr>
      <vt:lpstr>Ohio Oil and Gas Land Management Commission</vt:lpstr>
      <vt:lpstr>Nomination Process</vt:lpstr>
      <vt:lpstr>Nomination Approvals &amp; Denials</vt:lpstr>
      <vt:lpstr>Case Law Updates</vt:lpstr>
      <vt:lpstr>Practice Pointers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BreeAngela Hamilton</dc:creator>
  <cp:lastModifiedBy>BreeAngela Hamilton</cp:lastModifiedBy>
  <cp:revision>13</cp:revision>
  <dcterms:created xsi:type="dcterms:W3CDTF">2025-06-30T18:19:15Z</dcterms:created>
  <dcterms:modified xsi:type="dcterms:W3CDTF">2025-07-09T11:20:28Z</dcterms:modified>
</cp:coreProperties>
</file>