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3.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charts/chart6.xml" ContentType="application/vnd.openxmlformats-officedocument.drawingml.chart+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charts/chart7.xml" ContentType="application/vnd.openxmlformats-officedocument.drawingml.chart+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charts/chart12.xml" ContentType="application/vnd.openxmlformats-officedocument.drawingml.chart+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charts/chart13.xml" ContentType="application/vnd.openxmlformats-officedocument.drawingml.chart+xml"/>
  <Override PartName="/ppt/charts/chart14.xml" ContentType="application/vnd.openxmlformats-officedocument.drawingml.chart+xml"/>
  <Override PartName="/ppt/tags/tag150.xml" ContentType="application/vnd.openxmlformats-officedocument.presentationml.tags+xml"/>
  <Override PartName="/ppt/charts/chart15.xml" ContentType="application/vnd.openxmlformats-officedocument.drawingml.chart+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charts/chart16.xml" ContentType="application/vnd.openxmlformats-officedocument.drawingml.chart+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8" r:id="rId2"/>
    <p:sldId id="259" r:id="rId3"/>
    <p:sldId id="302" r:id="rId4"/>
    <p:sldId id="257" r:id="rId5"/>
    <p:sldId id="262" r:id="rId6"/>
    <p:sldId id="281" r:id="rId7"/>
    <p:sldId id="275" r:id="rId8"/>
    <p:sldId id="282" r:id="rId9"/>
    <p:sldId id="274" r:id="rId10"/>
    <p:sldId id="283" r:id="rId11"/>
    <p:sldId id="276" r:id="rId12"/>
    <p:sldId id="304" r:id="rId13"/>
    <p:sldId id="305" r:id="rId14"/>
    <p:sldId id="284" r:id="rId15"/>
    <p:sldId id="277" r:id="rId16"/>
    <p:sldId id="285" r:id="rId17"/>
    <p:sldId id="279" r:id="rId18"/>
    <p:sldId id="263"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64" r:id="rId32"/>
    <p:sldId id="298" r:id="rId33"/>
    <p:sldId id="299" r:id="rId34"/>
    <p:sldId id="300" r:id="rId35"/>
    <p:sldId id="301" r:id="rId36"/>
    <p:sldId id="3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2800"/>
    <a:srgbClr val="BCD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C1B00-4481-43CF-ABCC-77E0156E7D5B}" v="6" dt="2025-03-05T16:43:00.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21" d="100"/>
          <a:sy n="21" d="100"/>
        </p:scale>
        <p:origin x="950" y="2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O'Pry" userId="e447973b-7dfb-46ba-b79a-4615a1111ede" providerId="ADAL" clId="{DFFC1B00-4481-43CF-ABCC-77E0156E7D5B}"/>
    <pc:docChg chg="modSld sldOrd">
      <pc:chgData name="Angela O'Pry" userId="e447973b-7dfb-46ba-b79a-4615a1111ede" providerId="ADAL" clId="{DFFC1B00-4481-43CF-ABCC-77E0156E7D5B}" dt="2025-03-05T17:45:07.153" v="9"/>
      <pc:docMkLst>
        <pc:docMk/>
      </pc:docMkLst>
      <pc:sldChg chg="ord">
        <pc:chgData name="Angela O'Pry" userId="e447973b-7dfb-46ba-b79a-4615a1111ede" providerId="ADAL" clId="{DFFC1B00-4481-43CF-ABCC-77E0156E7D5B}" dt="2025-03-05T17:45:07.153" v="9"/>
        <pc:sldMkLst>
          <pc:docMk/>
          <pc:sldMk cId="4099064538" sldId="257"/>
        </pc:sldMkLst>
      </pc:sldChg>
      <pc:sldChg chg="modAnim">
        <pc:chgData name="Angela O'Pry" userId="e447973b-7dfb-46ba-b79a-4615a1111ede" providerId="ADAL" clId="{DFFC1B00-4481-43CF-ABCC-77E0156E7D5B}" dt="2025-03-05T16:42:36.849" v="2"/>
        <pc:sldMkLst>
          <pc:docMk/>
          <pc:sldMk cId="1855327165" sldId="259"/>
        </pc:sldMkLst>
      </pc:sldChg>
      <pc:sldChg chg="modAnim">
        <pc:chgData name="Angela O'Pry" userId="e447973b-7dfb-46ba-b79a-4615a1111ede" providerId="ADAL" clId="{DFFC1B00-4481-43CF-ABCC-77E0156E7D5B}" dt="2025-03-05T16:43:00.656" v="5"/>
        <pc:sldMkLst>
          <pc:docMk/>
          <pc:sldMk cId="2566728598" sldId="30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557364033346571E-2"/>
          <c:y val="7.0300157977883096E-2"/>
          <c:w val="0.81500595474394599"/>
          <c:h val="0.76224328593996837"/>
        </c:manualLayout>
      </c:layout>
      <c:scatterChart>
        <c:scatterStyle val="lineMarker"/>
        <c:varyColors val="0"/>
        <c:ser>
          <c:idx val="0"/>
          <c:order val="0"/>
          <c:spPr>
            <a:ln w="38100" cmpd="sng" algn="ctr">
              <a:solidFill>
                <a:srgbClr val="162C5B"/>
              </a:solidFill>
              <a:prstDash val="solid"/>
            </a:ln>
          </c:spPr>
          <c:marker>
            <c:symbol val="none"/>
          </c:marker>
          <c:xVal>
            <c:numRef>
              <c:f>Sheet1!$A$1:$K$1</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xVal>
          <c:yVal>
            <c:numRef>
              <c:f>Sheet1!$A$2:$K$2</c:f>
              <c:numCache>
                <c:formatCode>General</c:formatCode>
                <c:ptCount val="11"/>
                <c:pt idx="0">
                  <c:v>14.13</c:v>
                </c:pt>
                <c:pt idx="1">
                  <c:v>15.12</c:v>
                </c:pt>
                <c:pt idx="2">
                  <c:v>14.83</c:v>
                </c:pt>
                <c:pt idx="3">
                  <c:v>15.67</c:v>
                </c:pt>
                <c:pt idx="4">
                  <c:v>17.899999999999999</c:v>
                </c:pt>
                <c:pt idx="5">
                  <c:v>19.47</c:v>
                </c:pt>
                <c:pt idx="6">
                  <c:v>18.63</c:v>
                </c:pt>
                <c:pt idx="7">
                  <c:v>18.97</c:v>
                </c:pt>
                <c:pt idx="8">
                  <c:v>20.38</c:v>
                </c:pt>
                <c:pt idx="9">
                  <c:v>21.97</c:v>
                </c:pt>
                <c:pt idx="10">
                  <c:v>22.7</c:v>
                </c:pt>
              </c:numCache>
            </c:numRef>
          </c:yVal>
          <c:smooth val="0"/>
          <c:extLst>
            <c:ext xmlns:c16="http://schemas.microsoft.com/office/drawing/2014/chart" uri="{C3380CC4-5D6E-409C-BE32-E72D297353CC}">
              <c16:uniqueId val="{00000000-5C0B-4F82-AFF2-6B19613BF6F1}"/>
            </c:ext>
          </c:extLst>
        </c:ser>
        <c:dLbls>
          <c:showLegendKey val="0"/>
          <c:showVal val="0"/>
          <c:showCatName val="0"/>
          <c:showSerName val="0"/>
          <c:showPercent val="0"/>
          <c:showBubbleSize val="0"/>
        </c:dLbls>
        <c:axId val="4"/>
        <c:axId val="5"/>
      </c:scatterChart>
      <c:scatterChart>
        <c:scatterStyle val="lineMarker"/>
        <c:varyColors val="0"/>
        <c:ser>
          <c:idx val="1"/>
          <c:order val="1"/>
          <c:spPr>
            <a:ln w="38100" cmpd="sng" algn="ctr">
              <a:solidFill>
                <a:srgbClr val="BF0100"/>
              </a:solidFill>
              <a:prstDash val="solid"/>
            </a:ln>
          </c:spPr>
          <c:marker>
            <c:symbol val="none"/>
          </c:marker>
          <c:xVal>
            <c:numRef>
              <c:f>Sheet1!$A$1:$K$1</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xVal>
          <c:yVal>
            <c:numRef>
              <c:f>Sheet1!$A$3:$K$3</c:f>
              <c:numCache>
                <c:formatCode>General</c:formatCode>
                <c:ptCount val="11"/>
                <c:pt idx="0">
                  <c:v>79.28</c:v>
                </c:pt>
                <c:pt idx="1">
                  <c:v>81.009999999999991</c:v>
                </c:pt>
                <c:pt idx="2">
                  <c:v>81.61</c:v>
                </c:pt>
                <c:pt idx="3">
                  <c:v>82.47</c:v>
                </c:pt>
                <c:pt idx="4">
                  <c:v>82.87</c:v>
                </c:pt>
                <c:pt idx="5">
                  <c:v>81.13</c:v>
                </c:pt>
                <c:pt idx="6">
                  <c:v>75.27000000000001</c:v>
                </c:pt>
                <c:pt idx="7">
                  <c:v>76.710000000000008</c:v>
                </c:pt>
                <c:pt idx="8">
                  <c:v>79.81</c:v>
                </c:pt>
                <c:pt idx="9">
                  <c:v>80.28</c:v>
                </c:pt>
                <c:pt idx="10">
                  <c:v>80.13</c:v>
                </c:pt>
              </c:numCache>
            </c:numRef>
          </c:yVal>
          <c:smooth val="0"/>
          <c:extLst>
            <c:ext xmlns:c16="http://schemas.microsoft.com/office/drawing/2014/chart" uri="{C3380CC4-5D6E-409C-BE32-E72D297353CC}">
              <c16:uniqueId val="{00000001-5C0B-4F82-AFF2-6B19613BF6F1}"/>
            </c:ext>
          </c:extLst>
        </c:ser>
        <c:dLbls>
          <c:showLegendKey val="0"/>
          <c:showVal val="0"/>
          <c:showCatName val="0"/>
          <c:showSerName val="0"/>
          <c:showPercent val="0"/>
          <c:showBubbleSize val="0"/>
        </c:dLbls>
        <c:axId val="6"/>
        <c:axId val="7"/>
      </c:scatterChart>
      <c:valAx>
        <c:axId val="4"/>
        <c:scaling>
          <c:orientation val="minMax"/>
          <c:max val="2024"/>
          <c:min val="2014"/>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5"/>
        <c:crosses val="min"/>
        <c:crossBetween val="midCat"/>
        <c:majorUnit val="1"/>
      </c:valAx>
      <c:valAx>
        <c:axId val="5"/>
        <c:scaling>
          <c:orientation val="minMax"/>
          <c:max val="25"/>
          <c:min val="1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4"/>
        <c:crosses val="min"/>
        <c:crossBetween val="midCat"/>
        <c:majorUnit val="5"/>
      </c:valAx>
      <c:valAx>
        <c:axId val="6"/>
        <c:scaling>
          <c:orientation val="minMax"/>
          <c:max val="2024"/>
          <c:min val="2014"/>
        </c:scaling>
        <c:delete val="1"/>
        <c:axPos val="b"/>
        <c:majorGridlines>
          <c:spPr>
            <a:ln>
              <a:noFill/>
            </a:ln>
          </c:spPr>
        </c:majorGridlines>
        <c:numFmt formatCode="0;&quot;-&quot;0" sourceLinked="0"/>
        <c:majorTickMark val="out"/>
        <c:minorTickMark val="none"/>
        <c:tickLblPos val="nextTo"/>
        <c:crossAx val="7"/>
        <c:crosses val="min"/>
        <c:crossBetween val="midCat"/>
        <c:majorUnit val="1"/>
      </c:valAx>
      <c:valAx>
        <c:axId val="7"/>
        <c:scaling>
          <c:orientation val="minMax"/>
          <c:max val="110"/>
          <c:min val="70"/>
        </c:scaling>
        <c:delete val="0"/>
        <c:axPos val="r"/>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6"/>
        <c:crosses val="max"/>
        <c:crossBetween val="midCat"/>
        <c:majorUnit val="1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237476808905382E-2"/>
          <c:y val="0.11172305271439811"/>
          <c:w val="0.94104308390022673"/>
          <c:h val="0.77655389457120383"/>
        </c:manualLayout>
      </c:layout>
      <c:barChart>
        <c:barDir val="col"/>
        <c:grouping val="stacked"/>
        <c:varyColors val="0"/>
        <c:ser>
          <c:idx val="0"/>
          <c:order val="0"/>
          <c:spPr>
            <a:solidFill>
              <a:srgbClr val="162C5B"/>
            </a:solidFill>
            <a:ln>
              <a:noFill/>
            </a:ln>
          </c:spPr>
          <c:invertIfNegative val="0"/>
          <c:dLbls>
            <c:dLbl>
              <c:idx val="0"/>
              <c:layout>
                <c:manualLayout>
                  <c:x val="0"/>
                  <c:y val="-0.36900078678206139"/>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734-4178-8DD4-E996636E88E7}"/>
                </c:ext>
              </c:extLst>
            </c:dLbl>
            <c:dLbl>
              <c:idx val="1"/>
              <c:layout>
                <c:manualLayout>
                  <c:x val="0"/>
                  <c:y val="-0.36900078678206139"/>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734-4178-8DD4-E996636E88E7}"/>
                </c:ext>
              </c:extLst>
            </c:dLbl>
            <c:dLbl>
              <c:idx val="2"/>
              <c:layout>
                <c:manualLayout>
                  <c:x val="0"/>
                  <c:y val="-0.27222659323367426"/>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734-4178-8DD4-E996636E88E7}"/>
                </c:ext>
              </c:extLst>
            </c:dLbl>
            <c:dLbl>
              <c:idx val="3"/>
              <c:layout>
                <c:manualLayout>
                  <c:x val="0"/>
                  <c:y val="-0.26671911880409127"/>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734-4178-8DD4-E996636E88E7}"/>
                </c:ext>
              </c:extLst>
            </c:dLbl>
            <c:dLbl>
              <c:idx val="4"/>
              <c:layout>
                <c:manualLayout>
                  <c:x val="0"/>
                  <c:y val="-0.2045633359559402"/>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734-4178-8DD4-E996636E88E7}"/>
                </c:ext>
              </c:extLst>
            </c:dLbl>
            <c:dLbl>
              <c:idx val="5"/>
              <c:layout>
                <c:manualLayout>
                  <c:x val="0"/>
                  <c:y val="-0.1943351691581432"/>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734-4178-8DD4-E996636E88E7}"/>
                </c:ext>
              </c:extLst>
            </c:dLbl>
            <c:dLbl>
              <c:idx val="6"/>
              <c:layout>
                <c:manualLayout>
                  <c:x val="0"/>
                  <c:y val="-0.1943351691581432"/>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734-4178-8DD4-E996636E88E7}"/>
                </c:ext>
              </c:extLst>
            </c:dLbl>
            <c:dLbl>
              <c:idx val="7"/>
              <c:layout>
                <c:manualLayout>
                  <c:x val="0"/>
                  <c:y val="-0.1943351691581432"/>
                </c:manualLayout>
              </c:layout>
              <c:numFmt formatCode="#,##0;&quot;-&quot;#,##0" sourceLinked="0"/>
              <c:spPr>
                <a:noFill/>
                <a:ln>
                  <a:noFill/>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734-4178-8DD4-E996636E88E7}"/>
                </c:ext>
              </c:extLst>
            </c:dLbl>
            <c:spPr>
              <a:noFill/>
              <a:ln>
                <a:noFill/>
              </a:ln>
              <a:effectLst/>
            </c:spPr>
            <c:txPr>
              <a:bodyPr wrap="square" lIns="38100" tIns="19050" rIns="38100" bIns="19050" anchor="ctr">
                <a:spAutoFit/>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66</c:v>
                </c:pt>
                <c:pt idx="1">
                  <c:v>66</c:v>
                </c:pt>
                <c:pt idx="2">
                  <c:v>46</c:v>
                </c:pt>
                <c:pt idx="3">
                  <c:v>45</c:v>
                </c:pt>
                <c:pt idx="4">
                  <c:v>32</c:v>
                </c:pt>
                <c:pt idx="5">
                  <c:v>30</c:v>
                </c:pt>
                <c:pt idx="6">
                  <c:v>30</c:v>
                </c:pt>
                <c:pt idx="7">
                  <c:v>30</c:v>
                </c:pt>
              </c:numCache>
            </c:numRef>
          </c:val>
          <c:extLst>
            <c:ext xmlns:c16="http://schemas.microsoft.com/office/drawing/2014/chart" uri="{C3380CC4-5D6E-409C-BE32-E72D297353CC}">
              <c16:uniqueId val="{00000008-7734-4178-8DD4-E996636E88E7}"/>
            </c:ext>
          </c:extLst>
        </c:ser>
        <c:dLbls>
          <c:showLegendKey val="0"/>
          <c:showVal val="0"/>
          <c:showCatName val="0"/>
          <c:showSerName val="0"/>
          <c:showPercent val="0"/>
          <c:showBubbleSize val="0"/>
        </c:dLbls>
        <c:gapWidth val="80"/>
        <c:overlap val="100"/>
        <c:axId val="1366697408"/>
        <c:axId val="1"/>
      </c:barChart>
      <c:catAx>
        <c:axId val="1366697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Lato" panose="020F0502020204030203" pitchFamily="34" charset="0"/>
                <a:ea typeface="Lato" panose="020F0502020204030203" pitchFamily="34" charset="0"/>
                <a:cs typeface="Lato" panose="020F0502020204030203" pitchFamily="34" charset="0"/>
                <a:sym typeface="Arial"/>
              </a:defRPr>
            </a:pPr>
            <a:endParaRPr lang="en-US"/>
          </a:p>
        </c:txPr>
        <c:crossAx val="1366697408"/>
        <c:crosses val="min"/>
        <c:crossBetween val="between"/>
        <c:majorUnit val="2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983778303480905E-2"/>
          <c:y val="0.11695137976346912"/>
          <c:w val="0.91044271713416691"/>
          <c:h val="0.76609724047306171"/>
        </c:manualLayout>
      </c:layout>
      <c:barChart>
        <c:barDir val="col"/>
        <c:grouping val="stacked"/>
        <c:varyColors val="0"/>
        <c:ser>
          <c:idx val="0"/>
          <c:order val="0"/>
          <c:spPr>
            <a:noFill/>
            <a:ln>
              <a:noFill/>
            </a:ln>
          </c:spPr>
          <c:invertIfNegative val="0"/>
          <c:dPt>
            <c:idx val="0"/>
            <c:invertIfNegative val="0"/>
            <c:bubble3D val="0"/>
            <c:spPr>
              <a:solidFill>
                <a:srgbClr val="162C5B"/>
              </a:solidFill>
              <a:ln>
                <a:noFill/>
              </a:ln>
            </c:spPr>
            <c:extLst>
              <c:ext xmlns:c16="http://schemas.microsoft.com/office/drawing/2014/chart" uri="{C3380CC4-5D6E-409C-BE32-E72D297353CC}">
                <c16:uniqueId val="{00000001-E294-4A45-8354-805549FB4A0C}"/>
              </c:ext>
            </c:extLst>
          </c:dPt>
          <c:dPt>
            <c:idx val="3"/>
            <c:invertIfNegative val="0"/>
            <c:bubble3D val="0"/>
            <c:spPr>
              <a:solidFill>
                <a:srgbClr val="BF0100"/>
              </a:solidFill>
              <a:ln>
                <a:noFill/>
              </a:ln>
            </c:spPr>
            <c:extLst>
              <c:ext xmlns:c16="http://schemas.microsoft.com/office/drawing/2014/chart" uri="{C3380CC4-5D6E-409C-BE32-E72D297353CC}">
                <c16:uniqueId val="{00000003-E294-4A45-8354-805549FB4A0C}"/>
              </c:ext>
            </c:extLst>
          </c:dPt>
          <c:val>
            <c:numRef>
              <c:f>Sheet1!$A$1:$D$1</c:f>
              <c:numCache>
                <c:formatCode>General</c:formatCode>
                <c:ptCount val="4"/>
                <c:pt idx="0">
                  <c:v>16</c:v>
                </c:pt>
                <c:pt idx="1">
                  <c:v>16</c:v>
                </c:pt>
                <c:pt idx="2">
                  <c:v>25</c:v>
                </c:pt>
                <c:pt idx="3">
                  <c:v>47</c:v>
                </c:pt>
              </c:numCache>
            </c:numRef>
          </c:val>
          <c:extLst>
            <c:ext xmlns:c16="http://schemas.microsoft.com/office/drawing/2014/chart" uri="{C3380CC4-5D6E-409C-BE32-E72D297353CC}">
              <c16:uniqueId val="{00000004-E294-4A45-8354-805549FB4A0C}"/>
            </c:ext>
          </c:extLst>
        </c:ser>
        <c:ser>
          <c:idx val="1"/>
          <c:order val="1"/>
          <c:spPr>
            <a:solidFill>
              <a:srgbClr val="9DB1CF"/>
            </a:solidFill>
            <a:ln>
              <a:noFill/>
            </a:ln>
          </c:spPr>
          <c:invertIfNegative val="0"/>
          <c:val>
            <c:numRef>
              <c:f>Sheet1!$A$2:$D$2</c:f>
              <c:numCache>
                <c:formatCode>General</c:formatCode>
                <c:ptCount val="4"/>
                <c:pt idx="1">
                  <c:v>9</c:v>
                </c:pt>
                <c:pt idx="2">
                  <c:v>22</c:v>
                </c:pt>
              </c:numCache>
            </c:numRef>
          </c:val>
          <c:extLst>
            <c:ext xmlns:c16="http://schemas.microsoft.com/office/drawing/2014/chart" uri="{C3380CC4-5D6E-409C-BE32-E72D297353CC}">
              <c16:uniqueId val="{00000005-E294-4A45-8354-805549FB4A0C}"/>
            </c:ext>
          </c:extLst>
        </c:ser>
        <c:dLbls>
          <c:showLegendKey val="0"/>
          <c:showVal val="0"/>
          <c:showCatName val="0"/>
          <c:showSerName val="0"/>
          <c:showPercent val="0"/>
          <c:showBubbleSize val="0"/>
        </c:dLbls>
        <c:gapWidth val="80"/>
        <c:overlap val="100"/>
        <c:axId val="1380929696"/>
        <c:axId val="1"/>
      </c:barChart>
      <c:catAx>
        <c:axId val="13809296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1380929696"/>
        <c:crosses val="min"/>
        <c:crossBetween val="between"/>
        <c:majorUnit val="1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941966684578184E-2"/>
          <c:y val="2.524271844660194E-2"/>
          <c:w val="0.94411606663084369"/>
          <c:h val="0.94951456310679616"/>
        </c:manualLayout>
      </c:layout>
      <c:lineChart>
        <c:grouping val="standard"/>
        <c:varyColors val="0"/>
        <c:ser>
          <c:idx val="0"/>
          <c:order val="0"/>
          <c:spPr>
            <a:ln w="28575" cmpd="sng" algn="ctr">
              <a:solidFill>
                <a:srgbClr val="162C5B"/>
              </a:solidFill>
              <a:prstDash val="solid"/>
            </a:ln>
          </c:spPr>
          <c:marker>
            <c:symbol val="none"/>
          </c:marker>
          <c:val>
            <c:numRef>
              <c:f>Sheet1!$A$1:$J$1</c:f>
              <c:numCache>
                <c:formatCode>General</c:formatCode>
                <c:ptCount val="10"/>
                <c:pt idx="0">
                  <c:v>0.32604058468366443</c:v>
                </c:pt>
                <c:pt idx="1">
                  <c:v>0.33816320536325911</c:v>
                </c:pt>
                <c:pt idx="2">
                  <c:v>0.31825369692861488</c:v>
                </c:pt>
                <c:pt idx="3">
                  <c:v>0.36472897771074947</c:v>
                </c:pt>
                <c:pt idx="4">
                  <c:v>0.37994201370585134</c:v>
                </c:pt>
                <c:pt idx="5">
                  <c:v>0.39384114653314528</c:v>
                </c:pt>
                <c:pt idx="6">
                  <c:v>0.39383585131006366</c:v>
                </c:pt>
                <c:pt idx="7">
                  <c:v>0.41050816616983388</c:v>
                </c:pt>
                <c:pt idx="8">
                  <c:v>0.42689783268268744</c:v>
                </c:pt>
                <c:pt idx="9">
                  <c:v>0.43640000000000001</c:v>
                </c:pt>
              </c:numCache>
            </c:numRef>
          </c:val>
          <c:smooth val="0"/>
          <c:extLst>
            <c:ext xmlns:c16="http://schemas.microsoft.com/office/drawing/2014/chart" uri="{C3380CC4-5D6E-409C-BE32-E72D297353CC}">
              <c16:uniqueId val="{00000000-EFAB-47CE-BFC8-FEC7ADEAAC6E}"/>
            </c:ext>
          </c:extLst>
        </c:ser>
        <c:dLbls>
          <c:showLegendKey val="0"/>
          <c:showVal val="0"/>
          <c:showCatName val="0"/>
          <c:showSerName val="0"/>
          <c:showPercent val="0"/>
          <c:showBubbleSize val="0"/>
        </c:dLbls>
        <c:smooth val="0"/>
        <c:axId val="1986275263"/>
        <c:axId val="1"/>
      </c:lineChart>
      <c:catAx>
        <c:axId val="19862752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45"/>
          <c:min val="0.30000000000000004"/>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Arial"/>
                <a:ea typeface="+mn-ea"/>
                <a:cs typeface="+mn-cs"/>
                <a:sym typeface="Arial"/>
              </a:defRPr>
            </a:pPr>
            <a:endParaRPr lang="en-US"/>
          </a:p>
        </c:txPr>
        <c:crossAx val="1986275263"/>
        <c:crosses val="min"/>
        <c:crossBetween val="between"/>
        <c:majorUnit val="0.05"/>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91089108910891"/>
          <c:y val="4.1472506989748366E-2"/>
          <c:w val="0.86870426173052084"/>
          <c:h val="0.91705498602050328"/>
        </c:manualLayout>
      </c:layout>
      <c:lineChart>
        <c:grouping val="standard"/>
        <c:varyColors val="0"/>
        <c:ser>
          <c:idx val="0"/>
          <c:order val="0"/>
          <c:spPr>
            <a:ln w="28575" cmpd="sng" algn="ctr">
              <a:solidFill>
                <a:srgbClr val="162C5B"/>
              </a:solidFill>
              <a:prstDash val="solid"/>
            </a:ln>
          </c:spPr>
          <c:marker>
            <c:symbol val="none"/>
          </c:marker>
          <c:val>
            <c:numRef>
              <c:f>Sheet1!$A$1:$DS$1</c:f>
              <c:numCache>
                <c:formatCode>General</c:formatCode>
                <c:ptCount val="123"/>
                <c:pt idx="0">
                  <c:v>107</c:v>
                </c:pt>
                <c:pt idx="1">
                  <c:v>109</c:v>
                </c:pt>
                <c:pt idx="2">
                  <c:v>113</c:v>
                </c:pt>
                <c:pt idx="3">
                  <c:v>115</c:v>
                </c:pt>
                <c:pt idx="4">
                  <c:v>116</c:v>
                </c:pt>
                <c:pt idx="5">
                  <c:v>118</c:v>
                </c:pt>
                <c:pt idx="6">
                  <c:v>124</c:v>
                </c:pt>
                <c:pt idx="7">
                  <c:v>127</c:v>
                </c:pt>
                <c:pt idx="8">
                  <c:v>130</c:v>
                </c:pt>
                <c:pt idx="9">
                  <c:v>135</c:v>
                </c:pt>
                <c:pt idx="10">
                  <c:v>137</c:v>
                </c:pt>
                <c:pt idx="11">
                  <c:v>137</c:v>
                </c:pt>
                <c:pt idx="12">
                  <c:v>141</c:v>
                </c:pt>
                <c:pt idx="13">
                  <c:v>143</c:v>
                </c:pt>
                <c:pt idx="14">
                  <c:v>144</c:v>
                </c:pt>
                <c:pt idx="15">
                  <c:v>146</c:v>
                </c:pt>
                <c:pt idx="16">
                  <c:v>149</c:v>
                </c:pt>
                <c:pt idx="17">
                  <c:v>150</c:v>
                </c:pt>
                <c:pt idx="18">
                  <c:v>151</c:v>
                </c:pt>
                <c:pt idx="19">
                  <c:v>151</c:v>
                </c:pt>
                <c:pt idx="20">
                  <c:v>154</c:v>
                </c:pt>
                <c:pt idx="21">
                  <c:v>157</c:v>
                </c:pt>
                <c:pt idx="22">
                  <c:v>153</c:v>
                </c:pt>
                <c:pt idx="23">
                  <c:v>153</c:v>
                </c:pt>
                <c:pt idx="24">
                  <c:v>157</c:v>
                </c:pt>
                <c:pt idx="25">
                  <c:v>161</c:v>
                </c:pt>
                <c:pt idx="26">
                  <c:v>160</c:v>
                </c:pt>
                <c:pt idx="27">
                  <c:v>159</c:v>
                </c:pt>
                <c:pt idx="28">
                  <c:v>158</c:v>
                </c:pt>
                <c:pt idx="29">
                  <c:v>166</c:v>
                </c:pt>
                <c:pt idx="30">
                  <c:v>162</c:v>
                </c:pt>
                <c:pt idx="31">
                  <c:v>159</c:v>
                </c:pt>
                <c:pt idx="32">
                  <c:v>158</c:v>
                </c:pt>
                <c:pt idx="33">
                  <c:v>157</c:v>
                </c:pt>
                <c:pt idx="34">
                  <c:v>156</c:v>
                </c:pt>
                <c:pt idx="35">
                  <c:v>155</c:v>
                </c:pt>
                <c:pt idx="36">
                  <c:v>155</c:v>
                </c:pt>
                <c:pt idx="37">
                  <c:v>157</c:v>
                </c:pt>
                <c:pt idx="38">
                  <c:v>153</c:v>
                </c:pt>
                <c:pt idx="39">
                  <c:v>154</c:v>
                </c:pt>
                <c:pt idx="40">
                  <c:v>156</c:v>
                </c:pt>
                <c:pt idx="41">
                  <c:v>152</c:v>
                </c:pt>
                <c:pt idx="42">
                  <c:v>150</c:v>
                </c:pt>
                <c:pt idx="43">
                  <c:v>156</c:v>
                </c:pt>
                <c:pt idx="44">
                  <c:v>160</c:v>
                </c:pt>
                <c:pt idx="45">
                  <c:v>150</c:v>
                </c:pt>
                <c:pt idx="46">
                  <c:v>151</c:v>
                </c:pt>
                <c:pt idx="47">
                  <c:v>151</c:v>
                </c:pt>
                <c:pt idx="48">
                  <c:v>153</c:v>
                </c:pt>
                <c:pt idx="49">
                  <c:v>162</c:v>
                </c:pt>
                <c:pt idx="50">
                  <c:v>162</c:v>
                </c:pt>
                <c:pt idx="51">
                  <c:v>157</c:v>
                </c:pt>
                <c:pt idx="52">
                  <c:v>161</c:v>
                </c:pt>
                <c:pt idx="53">
                  <c:v>157</c:v>
                </c:pt>
                <c:pt idx="54">
                  <c:v>141</c:v>
                </c:pt>
                <c:pt idx="55">
                  <c:v>141</c:v>
                </c:pt>
                <c:pt idx="56">
                  <c:v>137</c:v>
                </c:pt>
                <c:pt idx="57">
                  <c:v>135</c:v>
                </c:pt>
                <c:pt idx="58">
                  <c:v>130</c:v>
                </c:pt>
                <c:pt idx="59">
                  <c:v>124</c:v>
                </c:pt>
                <c:pt idx="60">
                  <c:v>135</c:v>
                </c:pt>
                <c:pt idx="61">
                  <c:v>133</c:v>
                </c:pt>
                <c:pt idx="62">
                  <c:v>128</c:v>
                </c:pt>
                <c:pt idx="63">
                  <c:v>128</c:v>
                </c:pt>
                <c:pt idx="64">
                  <c:v>123</c:v>
                </c:pt>
                <c:pt idx="65">
                  <c:v>117</c:v>
                </c:pt>
                <c:pt idx="66">
                  <c:v>115</c:v>
                </c:pt>
                <c:pt idx="67">
                  <c:v>113</c:v>
                </c:pt>
                <c:pt idx="68">
                  <c:v>121</c:v>
                </c:pt>
                <c:pt idx="69">
                  <c:v>116</c:v>
                </c:pt>
                <c:pt idx="70">
                  <c:v>118</c:v>
                </c:pt>
                <c:pt idx="71">
                  <c:v>117</c:v>
                </c:pt>
                <c:pt idx="72">
                  <c:v>118</c:v>
                </c:pt>
                <c:pt idx="73">
                  <c:v>117</c:v>
                </c:pt>
                <c:pt idx="74">
                  <c:v>118</c:v>
                </c:pt>
                <c:pt idx="75">
                  <c:v>114</c:v>
                </c:pt>
                <c:pt idx="76">
                  <c:v>119</c:v>
                </c:pt>
                <c:pt idx="77">
                  <c:v>119</c:v>
                </c:pt>
                <c:pt idx="78">
                  <c:v>120</c:v>
                </c:pt>
                <c:pt idx="79">
                  <c:v>118</c:v>
                </c:pt>
                <c:pt idx="80">
                  <c:v>117</c:v>
                </c:pt>
                <c:pt idx="81">
                  <c:v>120</c:v>
                </c:pt>
                <c:pt idx="82">
                  <c:v>119</c:v>
                </c:pt>
                <c:pt idx="83">
                  <c:v>121</c:v>
                </c:pt>
                <c:pt idx="84">
                  <c:v>121</c:v>
                </c:pt>
                <c:pt idx="85">
                  <c:v>115</c:v>
                </c:pt>
                <c:pt idx="86">
                  <c:v>116</c:v>
                </c:pt>
                <c:pt idx="87">
                  <c:v>110</c:v>
                </c:pt>
                <c:pt idx="88">
                  <c:v>109</c:v>
                </c:pt>
                <c:pt idx="89">
                  <c:v>106</c:v>
                </c:pt>
                <c:pt idx="90">
                  <c:v>105</c:v>
                </c:pt>
                <c:pt idx="91">
                  <c:v>103</c:v>
                </c:pt>
                <c:pt idx="92">
                  <c:v>103</c:v>
                </c:pt>
                <c:pt idx="93">
                  <c:v>99</c:v>
                </c:pt>
                <c:pt idx="94">
                  <c:v>90</c:v>
                </c:pt>
                <c:pt idx="95">
                  <c:v>98</c:v>
                </c:pt>
                <c:pt idx="96">
                  <c:v>97</c:v>
                </c:pt>
                <c:pt idx="97">
                  <c:v>101</c:v>
                </c:pt>
                <c:pt idx="98">
                  <c:v>100</c:v>
                </c:pt>
                <c:pt idx="99">
                  <c:v>103</c:v>
                </c:pt>
                <c:pt idx="100">
                  <c:v>101</c:v>
                </c:pt>
                <c:pt idx="101">
                  <c:v>97</c:v>
                </c:pt>
                <c:pt idx="102">
                  <c:v>98</c:v>
                </c:pt>
                <c:pt idx="103">
                  <c:v>95</c:v>
                </c:pt>
                <c:pt idx="104">
                  <c:v>94</c:v>
                </c:pt>
                <c:pt idx="105">
                  <c:v>97</c:v>
                </c:pt>
                <c:pt idx="106">
                  <c:v>96</c:v>
                </c:pt>
                <c:pt idx="107">
                  <c:v>99</c:v>
                </c:pt>
                <c:pt idx="108">
                  <c:v>102</c:v>
                </c:pt>
                <c:pt idx="109">
                  <c:v>101</c:v>
                </c:pt>
                <c:pt idx="110">
                  <c:v>99</c:v>
                </c:pt>
                <c:pt idx="111">
                  <c:v>101</c:v>
                </c:pt>
                <c:pt idx="112">
                  <c:v>102</c:v>
                </c:pt>
                <c:pt idx="113">
                  <c:v>101</c:v>
                </c:pt>
                <c:pt idx="114">
                  <c:v>102</c:v>
                </c:pt>
                <c:pt idx="115">
                  <c:v>103</c:v>
                </c:pt>
                <c:pt idx="116">
                  <c:v>102</c:v>
                </c:pt>
                <c:pt idx="117">
                  <c:v>102</c:v>
                </c:pt>
                <c:pt idx="118">
                  <c:v>100</c:v>
                </c:pt>
                <c:pt idx="119">
                  <c:v>98</c:v>
                </c:pt>
                <c:pt idx="120">
                  <c:v>99</c:v>
                </c:pt>
                <c:pt idx="121">
                  <c:v>98</c:v>
                </c:pt>
                <c:pt idx="122">
                  <c:v>100</c:v>
                </c:pt>
              </c:numCache>
            </c:numRef>
          </c:val>
          <c:smooth val="0"/>
          <c:extLst>
            <c:ext xmlns:c16="http://schemas.microsoft.com/office/drawing/2014/chart" uri="{C3380CC4-5D6E-409C-BE32-E72D297353CC}">
              <c16:uniqueId val="{00000000-C425-4DF4-83C0-0FBEEF967699}"/>
            </c:ext>
          </c:extLst>
        </c:ser>
        <c:dLbls>
          <c:showLegendKey val="0"/>
          <c:showVal val="0"/>
          <c:showCatName val="0"/>
          <c:showSerName val="0"/>
          <c:showPercent val="0"/>
          <c:showBubbleSize val="0"/>
        </c:dLbls>
        <c:smooth val="0"/>
        <c:axId val="805083344"/>
        <c:axId val="1"/>
      </c:lineChart>
      <c:catAx>
        <c:axId val="805083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0"/>
          <c:min val="6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805083344"/>
        <c:crosses val="min"/>
        <c:crossBetween val="midCat"/>
        <c:majorUnit val="30"/>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5262689225291E-2"/>
          <c:y val="4.1472506989748366E-2"/>
          <c:w val="0.88201246660730181"/>
          <c:h val="0.91705498602050328"/>
        </c:manualLayout>
      </c:layout>
      <c:lineChart>
        <c:grouping val="standard"/>
        <c:varyColors val="0"/>
        <c:ser>
          <c:idx val="0"/>
          <c:order val="0"/>
          <c:spPr>
            <a:ln w="28575" cmpd="sng" algn="ctr">
              <a:solidFill>
                <a:srgbClr val="162C5B"/>
              </a:solidFill>
              <a:prstDash val="solid"/>
            </a:ln>
          </c:spPr>
          <c:marker>
            <c:symbol val="none"/>
          </c:marker>
          <c:val>
            <c:numRef>
              <c:f>Sheet1!$A$1:$DS$1</c:f>
              <c:numCache>
                <c:formatCode>General</c:formatCode>
                <c:ptCount val="123"/>
                <c:pt idx="0">
                  <c:v>41.9375</c:v>
                </c:pt>
                <c:pt idx="1">
                  <c:v>43.65625</c:v>
                </c:pt>
                <c:pt idx="2">
                  <c:v>44.171875</c:v>
                </c:pt>
                <c:pt idx="3">
                  <c:v>44.859375</c:v>
                </c:pt>
                <c:pt idx="4">
                  <c:v>45.375</c:v>
                </c:pt>
                <c:pt idx="5">
                  <c:v>47.265625</c:v>
                </c:pt>
                <c:pt idx="6">
                  <c:v>48.640625</c:v>
                </c:pt>
                <c:pt idx="7">
                  <c:v>49.84375</c:v>
                </c:pt>
                <c:pt idx="8">
                  <c:v>48.125</c:v>
                </c:pt>
                <c:pt idx="9">
                  <c:v>46.75</c:v>
                </c:pt>
                <c:pt idx="10">
                  <c:v>45.71875</c:v>
                </c:pt>
                <c:pt idx="11">
                  <c:v>46.40625</c:v>
                </c:pt>
                <c:pt idx="12">
                  <c:v>47.265625</c:v>
                </c:pt>
                <c:pt idx="13">
                  <c:v>46.234375</c:v>
                </c:pt>
                <c:pt idx="14">
                  <c:v>46.921875</c:v>
                </c:pt>
                <c:pt idx="15">
                  <c:v>47.78125</c:v>
                </c:pt>
                <c:pt idx="16">
                  <c:v>48.8125</c:v>
                </c:pt>
                <c:pt idx="17">
                  <c:v>49.5</c:v>
                </c:pt>
                <c:pt idx="18">
                  <c:v>48.640625</c:v>
                </c:pt>
                <c:pt idx="19">
                  <c:v>48.640625</c:v>
                </c:pt>
                <c:pt idx="20">
                  <c:v>48.8125</c:v>
                </c:pt>
                <c:pt idx="21">
                  <c:v>49.671875</c:v>
                </c:pt>
                <c:pt idx="22">
                  <c:v>48.984375</c:v>
                </c:pt>
                <c:pt idx="23">
                  <c:v>47.953125</c:v>
                </c:pt>
                <c:pt idx="24">
                  <c:v>50.703125</c:v>
                </c:pt>
                <c:pt idx="25">
                  <c:v>49.671875</c:v>
                </c:pt>
                <c:pt idx="26">
                  <c:v>48.984375</c:v>
                </c:pt>
                <c:pt idx="27">
                  <c:v>48.125</c:v>
                </c:pt>
                <c:pt idx="28">
                  <c:v>49.328125</c:v>
                </c:pt>
                <c:pt idx="29">
                  <c:v>48.8125</c:v>
                </c:pt>
                <c:pt idx="30">
                  <c:v>49.328125</c:v>
                </c:pt>
                <c:pt idx="31">
                  <c:v>49.84375</c:v>
                </c:pt>
                <c:pt idx="32">
                  <c:v>50.015625</c:v>
                </c:pt>
                <c:pt idx="33">
                  <c:v>50.703125</c:v>
                </c:pt>
                <c:pt idx="34">
                  <c:v>50.359375</c:v>
                </c:pt>
                <c:pt idx="35">
                  <c:v>49.84375</c:v>
                </c:pt>
                <c:pt idx="36">
                  <c:v>50.703125</c:v>
                </c:pt>
                <c:pt idx="37">
                  <c:v>51.046875</c:v>
                </c:pt>
                <c:pt idx="38">
                  <c:v>48.984375</c:v>
                </c:pt>
                <c:pt idx="39">
                  <c:v>47.265625</c:v>
                </c:pt>
                <c:pt idx="40">
                  <c:v>44.34375</c:v>
                </c:pt>
                <c:pt idx="41">
                  <c:v>42.96875</c:v>
                </c:pt>
                <c:pt idx="42">
                  <c:v>43.65625</c:v>
                </c:pt>
                <c:pt idx="43">
                  <c:v>44.34375</c:v>
                </c:pt>
                <c:pt idx="44">
                  <c:v>47.78125</c:v>
                </c:pt>
                <c:pt idx="45">
                  <c:v>45.71875</c:v>
                </c:pt>
                <c:pt idx="46">
                  <c:v>46.75</c:v>
                </c:pt>
                <c:pt idx="47">
                  <c:v>46.75</c:v>
                </c:pt>
                <c:pt idx="48">
                  <c:v>47.4375</c:v>
                </c:pt>
                <c:pt idx="49">
                  <c:v>49.84375</c:v>
                </c:pt>
                <c:pt idx="50">
                  <c:v>49.84375</c:v>
                </c:pt>
                <c:pt idx="51">
                  <c:v>48.640625</c:v>
                </c:pt>
                <c:pt idx="52">
                  <c:v>50.53125</c:v>
                </c:pt>
                <c:pt idx="53">
                  <c:v>48.46875</c:v>
                </c:pt>
                <c:pt idx="54">
                  <c:v>46.75</c:v>
                </c:pt>
                <c:pt idx="55">
                  <c:v>45.03125</c:v>
                </c:pt>
                <c:pt idx="56">
                  <c:v>44.6875</c:v>
                </c:pt>
                <c:pt idx="57">
                  <c:v>45.71875</c:v>
                </c:pt>
                <c:pt idx="58">
                  <c:v>46.0625</c:v>
                </c:pt>
                <c:pt idx="59">
                  <c:v>46.75</c:v>
                </c:pt>
                <c:pt idx="60">
                  <c:v>44.6875</c:v>
                </c:pt>
                <c:pt idx="61">
                  <c:v>45.203125</c:v>
                </c:pt>
                <c:pt idx="62">
                  <c:v>46.0625</c:v>
                </c:pt>
                <c:pt idx="63">
                  <c:v>44.171875</c:v>
                </c:pt>
                <c:pt idx="64">
                  <c:v>45.03125</c:v>
                </c:pt>
                <c:pt idx="65">
                  <c:v>44</c:v>
                </c:pt>
                <c:pt idx="66">
                  <c:v>42.28125</c:v>
                </c:pt>
                <c:pt idx="67">
                  <c:v>43.3125</c:v>
                </c:pt>
                <c:pt idx="68">
                  <c:v>45.375</c:v>
                </c:pt>
                <c:pt idx="69">
                  <c:v>43.828125</c:v>
                </c:pt>
                <c:pt idx="70">
                  <c:v>44.6875</c:v>
                </c:pt>
                <c:pt idx="71">
                  <c:v>45.203125</c:v>
                </c:pt>
                <c:pt idx="72">
                  <c:v>46.234375</c:v>
                </c:pt>
                <c:pt idx="73">
                  <c:v>47.265625</c:v>
                </c:pt>
                <c:pt idx="74">
                  <c:v>46.0625</c:v>
                </c:pt>
                <c:pt idx="75">
                  <c:v>47.4375</c:v>
                </c:pt>
                <c:pt idx="76">
                  <c:v>47.78125</c:v>
                </c:pt>
                <c:pt idx="77">
                  <c:v>45.546875</c:v>
                </c:pt>
                <c:pt idx="78">
                  <c:v>41.25</c:v>
                </c:pt>
                <c:pt idx="79">
                  <c:v>40.5625</c:v>
                </c:pt>
                <c:pt idx="80">
                  <c:v>40.21875</c:v>
                </c:pt>
                <c:pt idx="81">
                  <c:v>40.390625</c:v>
                </c:pt>
                <c:pt idx="82">
                  <c:v>41.59375</c:v>
                </c:pt>
                <c:pt idx="83">
                  <c:v>44.6875</c:v>
                </c:pt>
                <c:pt idx="84">
                  <c:v>45.375</c:v>
                </c:pt>
                <c:pt idx="85">
                  <c:v>45.203125</c:v>
                </c:pt>
                <c:pt idx="86">
                  <c:v>46.234375</c:v>
                </c:pt>
                <c:pt idx="87">
                  <c:v>44.171875</c:v>
                </c:pt>
                <c:pt idx="88">
                  <c:v>43.3125</c:v>
                </c:pt>
                <c:pt idx="89">
                  <c:v>44.6875</c:v>
                </c:pt>
                <c:pt idx="90">
                  <c:v>44.171875</c:v>
                </c:pt>
                <c:pt idx="91">
                  <c:v>44.34375</c:v>
                </c:pt>
                <c:pt idx="92">
                  <c:v>45.203125</c:v>
                </c:pt>
                <c:pt idx="93">
                  <c:v>44.171875</c:v>
                </c:pt>
                <c:pt idx="94">
                  <c:v>42.453125</c:v>
                </c:pt>
                <c:pt idx="95">
                  <c:v>42.96875</c:v>
                </c:pt>
                <c:pt idx="96">
                  <c:v>40.734375</c:v>
                </c:pt>
                <c:pt idx="97">
                  <c:v>41.59375</c:v>
                </c:pt>
                <c:pt idx="98">
                  <c:v>40.90625</c:v>
                </c:pt>
                <c:pt idx="99">
                  <c:v>39.1875</c:v>
                </c:pt>
                <c:pt idx="100">
                  <c:v>40.734375</c:v>
                </c:pt>
                <c:pt idx="101">
                  <c:v>41.25</c:v>
                </c:pt>
                <c:pt idx="102">
                  <c:v>40.21875</c:v>
                </c:pt>
                <c:pt idx="103">
                  <c:v>38.15625</c:v>
                </c:pt>
                <c:pt idx="104">
                  <c:v>37.8125</c:v>
                </c:pt>
                <c:pt idx="105">
                  <c:v>39.53125</c:v>
                </c:pt>
                <c:pt idx="106">
                  <c:v>40.5625</c:v>
                </c:pt>
                <c:pt idx="107">
                  <c:v>40.90625</c:v>
                </c:pt>
                <c:pt idx="108">
                  <c:v>40.5625</c:v>
                </c:pt>
                <c:pt idx="109">
                  <c:v>41.421875</c:v>
                </c:pt>
                <c:pt idx="110">
                  <c:v>40.90625</c:v>
                </c:pt>
                <c:pt idx="111">
                  <c:v>41.078125</c:v>
                </c:pt>
                <c:pt idx="112">
                  <c:v>39.015625</c:v>
                </c:pt>
                <c:pt idx="113">
                  <c:v>38.15625</c:v>
                </c:pt>
                <c:pt idx="114">
                  <c:v>37.8125</c:v>
                </c:pt>
                <c:pt idx="115">
                  <c:v>37.296875</c:v>
                </c:pt>
                <c:pt idx="116">
                  <c:v>36.09375</c:v>
                </c:pt>
                <c:pt idx="117">
                  <c:v>34.546875</c:v>
                </c:pt>
                <c:pt idx="118">
                  <c:v>33.515625</c:v>
                </c:pt>
                <c:pt idx="119">
                  <c:v>32.3125</c:v>
                </c:pt>
                <c:pt idx="120">
                  <c:v>31.453125</c:v>
                </c:pt>
                <c:pt idx="121">
                  <c:v>32</c:v>
                </c:pt>
                <c:pt idx="122">
                  <c:v>34</c:v>
                </c:pt>
              </c:numCache>
            </c:numRef>
          </c:val>
          <c:smooth val="0"/>
          <c:extLst>
            <c:ext xmlns:c16="http://schemas.microsoft.com/office/drawing/2014/chart" uri="{C3380CC4-5D6E-409C-BE32-E72D297353CC}">
              <c16:uniqueId val="{00000000-6E4C-4A49-9077-6F190B7B241F}"/>
            </c:ext>
          </c:extLst>
        </c:ser>
        <c:dLbls>
          <c:showLegendKey val="0"/>
          <c:showVal val="0"/>
          <c:showCatName val="0"/>
          <c:showSerName val="0"/>
          <c:showPercent val="0"/>
          <c:showBubbleSize val="0"/>
        </c:dLbls>
        <c:smooth val="0"/>
        <c:axId val="863475824"/>
        <c:axId val="1"/>
      </c:lineChart>
      <c:catAx>
        <c:axId val="863475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
          <c:min val="3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863475824"/>
        <c:crosses val="min"/>
        <c:crossBetween val="midCat"/>
        <c:majorUnit val="5"/>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5262689225291E-2"/>
          <c:y val="4.1472506989748366E-2"/>
          <c:w val="0.88201246660730181"/>
          <c:h val="0.91705498602050328"/>
        </c:manualLayout>
      </c:layout>
      <c:lineChart>
        <c:grouping val="standard"/>
        <c:varyColors val="0"/>
        <c:dLbls>
          <c:showLegendKey val="0"/>
          <c:showVal val="0"/>
          <c:showCatName val="0"/>
          <c:showSerName val="0"/>
          <c:showPercent val="0"/>
          <c:showBubbleSize val="0"/>
        </c:dLbls>
        <c:marker val="1"/>
        <c:smooth val="0"/>
        <c:axId val="863475824"/>
        <c:axId val="1"/>
      </c:lineChart>
      <c:catAx>
        <c:axId val="863475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
          <c:min val="3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863475824"/>
        <c:crosses val="min"/>
        <c:crossBetween val="midCat"/>
        <c:majorUnit val="5"/>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527377521613832E-2"/>
          <c:y val="2.5218234723569349E-2"/>
          <c:w val="0.97694524495677237"/>
          <c:h val="0.94956353055286125"/>
        </c:manualLayout>
      </c:layout>
      <c:lineChart>
        <c:grouping val="standard"/>
        <c:varyColors val="0"/>
        <c:ser>
          <c:idx val="0"/>
          <c:order val="0"/>
          <c:spPr>
            <a:ln w="38100" cmpd="sng" algn="ctr">
              <a:solidFill>
                <a:srgbClr val="BF0100"/>
              </a:solidFill>
              <a:prstDash val="solid"/>
            </a:ln>
          </c:spPr>
          <c:marker>
            <c:symbol val="none"/>
          </c:marker>
          <c:val>
            <c:numRef>
              <c:f>Sheet1!$A$1:$DI$1</c:f>
              <c:numCache>
                <c:formatCode>General</c:formatCode>
                <c:ptCount val="113"/>
                <c:pt idx="0">
                  <c:v>0</c:v>
                </c:pt>
                <c:pt idx="1">
                  <c:v>7.7630234933605657E-2</c:v>
                </c:pt>
                <c:pt idx="2">
                  <c:v>6.7415730337078594E-2</c:v>
                </c:pt>
                <c:pt idx="3">
                  <c:v>9.2951991828396266E-2</c:v>
                </c:pt>
                <c:pt idx="4">
                  <c:v>7.4565883554647563E-2</c:v>
                </c:pt>
                <c:pt idx="5">
                  <c:v>9.4994892747701704E-2</c:v>
                </c:pt>
                <c:pt idx="6">
                  <c:v>3.1664964249233853E-2</c:v>
                </c:pt>
                <c:pt idx="7">
                  <c:v>3.7793667007150034E-2</c:v>
                </c:pt>
                <c:pt idx="8">
                  <c:v>0.11950970377936658</c:v>
                </c:pt>
                <c:pt idx="9">
                  <c:v>-9.1930541368744189E-3</c:v>
                </c:pt>
                <c:pt idx="10">
                  <c:v>-0.11644535240040862</c:v>
                </c:pt>
                <c:pt idx="11">
                  <c:v>-0.10439223697650662</c:v>
                </c:pt>
                <c:pt idx="12">
                  <c:v>-4.6169560776302306E-2</c:v>
                </c:pt>
                <c:pt idx="13">
                  <c:v>-2.9826353421859055E-2</c:v>
                </c:pt>
                <c:pt idx="14">
                  <c:v>-4.2900919305413855E-3</c:v>
                </c:pt>
                <c:pt idx="15">
                  <c:v>-5.6384065372829376E-2</c:v>
                </c:pt>
                <c:pt idx="16">
                  <c:v>-6.3534218590398345E-2</c:v>
                </c:pt>
                <c:pt idx="17">
                  <c:v>-9.6220633299284999E-2</c:v>
                </c:pt>
                <c:pt idx="18">
                  <c:v>-0.12584269662921341</c:v>
                </c:pt>
                <c:pt idx="19">
                  <c:v>-9.8263534218590437E-2</c:v>
                </c:pt>
                <c:pt idx="20">
                  <c:v>-9.8263534218590437E-2</c:v>
                </c:pt>
                <c:pt idx="21">
                  <c:v>-6.6598569969356439E-2</c:v>
                </c:pt>
                <c:pt idx="22">
                  <c:v>-4.4126659856996861E-2</c:v>
                </c:pt>
                <c:pt idx="23">
                  <c:v>-4.4126659856996861E-2</c:v>
                </c:pt>
                <c:pt idx="24">
                  <c:v>-7.9877425944841596E-2</c:v>
                </c:pt>
                <c:pt idx="25">
                  <c:v>-1.8181818181818337E-2</c:v>
                </c:pt>
                <c:pt idx="26">
                  <c:v>8.3758937691521262E-3</c:v>
                </c:pt>
                <c:pt idx="27">
                  <c:v>1.7568947906026401E-2</c:v>
                </c:pt>
                <c:pt idx="28">
                  <c:v>7.7834525025536158E-2</c:v>
                </c:pt>
                <c:pt idx="29">
                  <c:v>0.12625127681307441</c:v>
                </c:pt>
                <c:pt idx="30">
                  <c:v>0.14177732379979552</c:v>
                </c:pt>
                <c:pt idx="31">
                  <c:v>0.16608784473953003</c:v>
                </c:pt>
                <c:pt idx="32">
                  <c:v>0.15035750766087827</c:v>
                </c:pt>
                <c:pt idx="33">
                  <c:v>0.13993871297242072</c:v>
                </c:pt>
                <c:pt idx="34">
                  <c:v>0.19713993871297222</c:v>
                </c:pt>
                <c:pt idx="35">
                  <c:v>0.20919305413687425</c:v>
                </c:pt>
                <c:pt idx="36">
                  <c:v>0.20551583248212452</c:v>
                </c:pt>
                <c:pt idx="37">
                  <c:v>0.15852911133810005</c:v>
                </c:pt>
                <c:pt idx="38">
                  <c:v>0.18631256384065367</c:v>
                </c:pt>
                <c:pt idx="39">
                  <c:v>9.9693564862104234E-2</c:v>
                </c:pt>
                <c:pt idx="40">
                  <c:v>0.17487231869254344</c:v>
                </c:pt>
                <c:pt idx="41">
                  <c:v>0.17630234933605723</c:v>
                </c:pt>
                <c:pt idx="42">
                  <c:v>0.12849846782431049</c:v>
                </c:pt>
                <c:pt idx="43">
                  <c:v>0.14422880490296225</c:v>
                </c:pt>
                <c:pt idx="44">
                  <c:v>7.0684371807967328E-2</c:v>
                </c:pt>
                <c:pt idx="45">
                  <c:v>9.2339121552604764E-2</c:v>
                </c:pt>
                <c:pt idx="46">
                  <c:v>9.4790602655771203E-2</c:v>
                </c:pt>
                <c:pt idx="47">
                  <c:v>9.7854954034729297E-2</c:v>
                </c:pt>
                <c:pt idx="48">
                  <c:v>3.9427987742594477E-2</c:v>
                </c:pt>
                <c:pt idx="49">
                  <c:v>7.8243105209397298E-2</c:v>
                </c:pt>
                <c:pt idx="50">
                  <c:v>0.10296220633299283</c:v>
                </c:pt>
                <c:pt idx="51">
                  <c:v>9.0704800817160314E-2</c:v>
                </c:pt>
                <c:pt idx="52">
                  <c:v>8.1307456588355545E-2</c:v>
                </c:pt>
                <c:pt idx="53">
                  <c:v>3.7589376915219679E-2</c:v>
                </c:pt>
                <c:pt idx="54">
                  <c:v>1.7977528089887691E-2</c:v>
                </c:pt>
                <c:pt idx="55">
                  <c:v>6.5781409601634297E-2</c:v>
                </c:pt>
                <c:pt idx="56">
                  <c:v>2.7783452502553613E-2</c:v>
                </c:pt>
                <c:pt idx="57">
                  <c:v>4.4126659856997007E-2</c:v>
                </c:pt>
                <c:pt idx="58">
                  <c:v>8.4371807967313639E-2</c:v>
                </c:pt>
                <c:pt idx="59">
                  <c:v>8.4167517875382986E-2</c:v>
                </c:pt>
                <c:pt idx="60">
                  <c:v>0.10377936670071497</c:v>
                </c:pt>
                <c:pt idx="61">
                  <c:v>0.10541368743615942</c:v>
                </c:pt>
                <c:pt idx="62">
                  <c:v>0.11767109295199178</c:v>
                </c:pt>
                <c:pt idx="63">
                  <c:v>0.14504596527068439</c:v>
                </c:pt>
                <c:pt idx="64">
                  <c:v>0.17058222676200205</c:v>
                </c:pt>
                <c:pt idx="65">
                  <c:v>0.21777323799795717</c:v>
                </c:pt>
                <c:pt idx="66">
                  <c:v>0.18345250255362608</c:v>
                </c:pt>
                <c:pt idx="67">
                  <c:v>0.15791624106230839</c:v>
                </c:pt>
                <c:pt idx="68">
                  <c:v>0.18181818181818177</c:v>
                </c:pt>
                <c:pt idx="69">
                  <c:v>0.13442288049029619</c:v>
                </c:pt>
                <c:pt idx="70">
                  <c:v>0.14116445352400414</c:v>
                </c:pt>
                <c:pt idx="71">
                  <c:v>0.15730337078651691</c:v>
                </c:pt>
                <c:pt idx="72">
                  <c:v>0.14014300306435135</c:v>
                </c:pt>
                <c:pt idx="73">
                  <c:v>0.17180796731358536</c:v>
                </c:pt>
                <c:pt idx="74">
                  <c:v>9.4177732379979548E-2</c:v>
                </c:pt>
                <c:pt idx="75">
                  <c:v>6.1899897854954054E-2</c:v>
                </c:pt>
                <c:pt idx="76">
                  <c:v>7.8651685393258453E-2</c:v>
                </c:pt>
                <c:pt idx="77">
                  <c:v>0.10929519918283966</c:v>
                </c:pt>
                <c:pt idx="78">
                  <c:v>9.6629213483146001E-2</c:v>
                </c:pt>
                <c:pt idx="79">
                  <c:v>0.13278855975485188</c:v>
                </c:pt>
                <c:pt idx="80">
                  <c:v>0.15423901940755866</c:v>
                </c:pt>
                <c:pt idx="81">
                  <c:v>0.17323799795709902</c:v>
                </c:pt>
                <c:pt idx="82">
                  <c:v>7.6200204290091861E-2</c:v>
                </c:pt>
                <c:pt idx="83">
                  <c:v>7.129724208375883E-2</c:v>
                </c:pt>
                <c:pt idx="84">
                  <c:v>9.9284984678243093E-2</c:v>
                </c:pt>
                <c:pt idx="85">
                  <c:v>0.10377936670071497</c:v>
                </c:pt>
                <c:pt idx="86">
                  <c:v>0.10643513789581206</c:v>
                </c:pt>
                <c:pt idx="87">
                  <c:v>4.9029622063328877E-3</c:v>
                </c:pt>
                <c:pt idx="88">
                  <c:v>2.0429009193054428E-3</c:v>
                </c:pt>
                <c:pt idx="89">
                  <c:v>7.4565883554647563E-2</c:v>
                </c:pt>
                <c:pt idx="90">
                  <c:v>3.5137895812053087E-2</c:v>
                </c:pt>
                <c:pt idx="91">
                  <c:v>0.11133810010214495</c:v>
                </c:pt>
                <c:pt idx="92">
                  <c:v>0.109090909090909</c:v>
                </c:pt>
                <c:pt idx="93">
                  <c:v>4.5352400408580157E-2</c:v>
                </c:pt>
                <c:pt idx="94">
                  <c:v>4.3513789581205359E-2</c:v>
                </c:pt>
                <c:pt idx="95">
                  <c:v>8.3758937691521262E-3</c:v>
                </c:pt>
                <c:pt idx="96">
                  <c:v>0.10602655771195092</c:v>
                </c:pt>
                <c:pt idx="97">
                  <c:v>8.1103166496424892E-2</c:v>
                </c:pt>
                <c:pt idx="98">
                  <c:v>0.15260469867211438</c:v>
                </c:pt>
                <c:pt idx="99">
                  <c:v>0.12543411644535241</c:v>
                </c:pt>
                <c:pt idx="100">
                  <c:v>4.6782431052093953E-2</c:v>
                </c:pt>
                <c:pt idx="101">
                  <c:v>5.9039836567926461E-2</c:v>
                </c:pt>
                <c:pt idx="102">
                  <c:v>-1.5526046986721102E-2</c:v>
                </c:pt>
                <c:pt idx="103">
                  <c:v>-2.4514811031665891E-3</c:v>
                </c:pt>
                <c:pt idx="104">
                  <c:v>6.1082737487231906E-2</c:v>
                </c:pt>
                <c:pt idx="105">
                  <c:v>7.170582226761997E-2</c:v>
                </c:pt>
                <c:pt idx="106">
                  <c:v>0.11624106230847799</c:v>
                </c:pt>
                <c:pt idx="107">
                  <c:v>8.1103166496424892E-2</c:v>
                </c:pt>
                <c:pt idx="108">
                  <c:v>1.8590398365679193E-2</c:v>
                </c:pt>
                <c:pt idx="109">
                  <c:v>-1.5730337078651749E-2</c:v>
                </c:pt>
                <c:pt idx="110">
                  <c:v>-8.1716036772214802E-4</c:v>
                </c:pt>
                <c:pt idx="111">
                  <c:v>-4.0858018386108856E-3</c:v>
                </c:pt>
                <c:pt idx="112">
                  <c:v>-3.6567926455566883E-2</c:v>
                </c:pt>
              </c:numCache>
            </c:numRef>
          </c:val>
          <c:smooth val="0"/>
          <c:extLst>
            <c:ext xmlns:c16="http://schemas.microsoft.com/office/drawing/2014/chart" uri="{C3380CC4-5D6E-409C-BE32-E72D297353CC}">
              <c16:uniqueId val="{00000000-B9EB-43D8-B0CA-3A6ADB12249D}"/>
            </c:ext>
          </c:extLst>
        </c:ser>
        <c:ser>
          <c:idx val="1"/>
          <c:order val="1"/>
          <c:spPr>
            <a:ln w="38100" cmpd="sng" algn="ctr">
              <a:solidFill>
                <a:srgbClr val="6F8DB9"/>
              </a:solidFill>
              <a:prstDash val="solid"/>
            </a:ln>
          </c:spPr>
          <c:marker>
            <c:symbol val="none"/>
          </c:marker>
          <c:val>
            <c:numRef>
              <c:f>Sheet1!$A$2:$DI$2</c:f>
              <c:numCache>
                <c:formatCode>General</c:formatCode>
                <c:ptCount val="113"/>
                <c:pt idx="0">
                  <c:v>0</c:v>
                </c:pt>
                <c:pt idx="1">
                  <c:v>5.7236242018850719E-2</c:v>
                </c:pt>
                <c:pt idx="2">
                  <c:v>7.7075098814229137E-2</c:v>
                </c:pt>
                <c:pt idx="3">
                  <c:v>9.0529036181210068E-2</c:v>
                </c:pt>
                <c:pt idx="4">
                  <c:v>2.576771055031914E-2</c:v>
                </c:pt>
                <c:pt idx="5">
                  <c:v>7.0234113712374646E-2</c:v>
                </c:pt>
                <c:pt idx="6">
                  <c:v>-7.1450288841593016E-3</c:v>
                </c:pt>
                <c:pt idx="7">
                  <c:v>2.006688963210692E-2</c:v>
                </c:pt>
                <c:pt idx="8">
                  <c:v>7.2818485861964002E-2</c:v>
                </c:pt>
                <c:pt idx="9">
                  <c:v>-2.675585284280944E-2</c:v>
                </c:pt>
                <c:pt idx="10">
                  <c:v>-0.10565521435086657</c:v>
                </c:pt>
                <c:pt idx="11">
                  <c:v>-8.2775919732441472E-2</c:v>
                </c:pt>
                <c:pt idx="12">
                  <c:v>-2.2955305564001292E-2</c:v>
                </c:pt>
                <c:pt idx="13">
                  <c:v>-3.1164487686228719E-3</c:v>
                </c:pt>
                <c:pt idx="14">
                  <c:v>2.8960170264517891E-2</c:v>
                </c:pt>
                <c:pt idx="15">
                  <c:v>-2.8124049863180321E-2</c:v>
                </c:pt>
                <c:pt idx="16">
                  <c:v>-2.660383095165704E-2</c:v>
                </c:pt>
                <c:pt idx="17">
                  <c:v>-7.8139252052295535E-2</c:v>
                </c:pt>
                <c:pt idx="18">
                  <c:v>-8.8096685922772908E-2</c:v>
                </c:pt>
                <c:pt idx="19">
                  <c:v>-5.7540285801155312E-2</c:v>
                </c:pt>
                <c:pt idx="20">
                  <c:v>-6.2861051991486741E-2</c:v>
                </c:pt>
                <c:pt idx="21">
                  <c:v>-5.130738826391E-2</c:v>
                </c:pt>
                <c:pt idx="22">
                  <c:v>-2.5235633931286052E-2</c:v>
                </c:pt>
                <c:pt idx="23">
                  <c:v>-2.1815141380358807E-2</c:v>
                </c:pt>
                <c:pt idx="24">
                  <c:v>-6.7877774399513466E-2</c:v>
                </c:pt>
                <c:pt idx="25">
                  <c:v>-7.2210398297353953E-3</c:v>
                </c:pt>
                <c:pt idx="26">
                  <c:v>-8.0571602310732914E-3</c:v>
                </c:pt>
                <c:pt idx="27">
                  <c:v>-5.3967771359076308E-3</c:v>
                </c:pt>
                <c:pt idx="28">
                  <c:v>4.7886895712982755E-2</c:v>
                </c:pt>
                <c:pt idx="29">
                  <c:v>8.467619337184544E-2</c:v>
                </c:pt>
                <c:pt idx="30">
                  <c:v>0.1099118273031317</c:v>
                </c:pt>
                <c:pt idx="31">
                  <c:v>0.14464882943143814</c:v>
                </c:pt>
                <c:pt idx="32">
                  <c:v>0.13765582243843102</c:v>
                </c:pt>
                <c:pt idx="33">
                  <c:v>0.12298570994223174</c:v>
                </c:pt>
                <c:pt idx="34">
                  <c:v>0.17155670416539975</c:v>
                </c:pt>
                <c:pt idx="35">
                  <c:v>0.17794162359379748</c:v>
                </c:pt>
                <c:pt idx="36">
                  <c:v>0.1550623289753725</c:v>
                </c:pt>
                <c:pt idx="37">
                  <c:v>0.1095317725752508</c:v>
                </c:pt>
                <c:pt idx="38">
                  <c:v>0.14366068713894806</c:v>
                </c:pt>
                <c:pt idx="39">
                  <c:v>7.9355427181514115E-2</c:v>
                </c:pt>
                <c:pt idx="40">
                  <c:v>0.14860139860139868</c:v>
                </c:pt>
                <c:pt idx="41">
                  <c:v>0.16038309516570404</c:v>
                </c:pt>
                <c:pt idx="42">
                  <c:v>0.11318029796290677</c:v>
                </c:pt>
                <c:pt idx="43">
                  <c:v>0.14145636971723938</c:v>
                </c:pt>
                <c:pt idx="44">
                  <c:v>6.2024931590148956E-2</c:v>
                </c:pt>
                <c:pt idx="45">
                  <c:v>8.0951657038613609E-2</c:v>
                </c:pt>
                <c:pt idx="46">
                  <c:v>7.8443295834600343E-2</c:v>
                </c:pt>
                <c:pt idx="47">
                  <c:v>7.669504408634846E-2</c:v>
                </c:pt>
                <c:pt idx="48">
                  <c:v>2.5311644876862362E-2</c:v>
                </c:pt>
                <c:pt idx="49">
                  <c:v>5.8376406202493208E-2</c:v>
                </c:pt>
                <c:pt idx="50">
                  <c:v>8.4752204317421531E-2</c:v>
                </c:pt>
                <c:pt idx="51">
                  <c:v>6.9702037093341343E-2</c:v>
                </c:pt>
                <c:pt idx="52">
                  <c:v>6.7345697780480274E-2</c:v>
                </c:pt>
                <c:pt idx="53">
                  <c:v>4.5682578291273875E-2</c:v>
                </c:pt>
                <c:pt idx="54">
                  <c:v>5.3967771359074148E-3</c:v>
                </c:pt>
                <c:pt idx="55">
                  <c:v>4.8114928549711035E-2</c:v>
                </c:pt>
                <c:pt idx="56">
                  <c:v>2.2803283672848888E-2</c:v>
                </c:pt>
                <c:pt idx="57">
                  <c:v>3.8841593189419162E-2</c:v>
                </c:pt>
                <c:pt idx="58">
                  <c:v>7.8747339616904721E-2</c:v>
                </c:pt>
                <c:pt idx="59">
                  <c:v>8.3992094861659941E-2</c:v>
                </c:pt>
                <c:pt idx="60">
                  <c:v>0.11051991486774089</c:v>
                </c:pt>
                <c:pt idx="61">
                  <c:v>0.11675281240498621</c:v>
                </c:pt>
                <c:pt idx="62">
                  <c:v>0.15764670112496185</c:v>
                </c:pt>
                <c:pt idx="63">
                  <c:v>0.17961386439647306</c:v>
                </c:pt>
                <c:pt idx="64">
                  <c:v>0.21229857099422322</c:v>
                </c:pt>
                <c:pt idx="65">
                  <c:v>0.25532076619033145</c:v>
                </c:pt>
                <c:pt idx="66">
                  <c:v>0.23548190939495278</c:v>
                </c:pt>
                <c:pt idx="67">
                  <c:v>0.19937671024627537</c:v>
                </c:pt>
                <c:pt idx="68">
                  <c:v>0.2281848586196413</c:v>
                </c:pt>
                <c:pt idx="69">
                  <c:v>0.17657342657342651</c:v>
                </c:pt>
                <c:pt idx="70">
                  <c:v>0.17999391912435395</c:v>
                </c:pt>
                <c:pt idx="71">
                  <c:v>0.19337184554575856</c:v>
                </c:pt>
                <c:pt idx="72">
                  <c:v>0.16281544542414098</c:v>
                </c:pt>
                <c:pt idx="73">
                  <c:v>0.19002736394040742</c:v>
                </c:pt>
                <c:pt idx="74">
                  <c:v>0.14206445728184858</c:v>
                </c:pt>
                <c:pt idx="75">
                  <c:v>0.11964122833688058</c:v>
                </c:pt>
                <c:pt idx="76">
                  <c:v>0.1245059288537549</c:v>
                </c:pt>
                <c:pt idx="77">
                  <c:v>0.1463210702341137</c:v>
                </c:pt>
                <c:pt idx="78">
                  <c:v>0.13491942839768928</c:v>
                </c:pt>
                <c:pt idx="79">
                  <c:v>0.15034965034965037</c:v>
                </c:pt>
                <c:pt idx="80">
                  <c:v>0.15399817573730609</c:v>
                </c:pt>
                <c:pt idx="81">
                  <c:v>0.14388871997567654</c:v>
                </c:pt>
                <c:pt idx="82">
                  <c:v>6.4837336576467022E-2</c:v>
                </c:pt>
                <c:pt idx="83">
                  <c:v>7.7683186378838545E-2</c:v>
                </c:pt>
                <c:pt idx="84">
                  <c:v>9.9498327759197355E-2</c:v>
                </c:pt>
                <c:pt idx="85">
                  <c:v>9.8206141684402462E-2</c:v>
                </c:pt>
                <c:pt idx="86">
                  <c:v>0.10124657950744902</c:v>
                </c:pt>
                <c:pt idx="87">
                  <c:v>2.2043174217087302E-2</c:v>
                </c:pt>
                <c:pt idx="88">
                  <c:v>1.7710550319246066E-2</c:v>
                </c:pt>
                <c:pt idx="89">
                  <c:v>6.5293402249924012E-2</c:v>
                </c:pt>
                <c:pt idx="90">
                  <c:v>4.4238370325326792E-2</c:v>
                </c:pt>
                <c:pt idx="91">
                  <c:v>0.1175889328063241</c:v>
                </c:pt>
                <c:pt idx="92">
                  <c:v>0.11698084524171491</c:v>
                </c:pt>
                <c:pt idx="93">
                  <c:v>7.2590453025235716E-2</c:v>
                </c:pt>
                <c:pt idx="94">
                  <c:v>6.871389480085148E-2</c:v>
                </c:pt>
                <c:pt idx="95">
                  <c:v>3.0556400121617588E-2</c:v>
                </c:pt>
                <c:pt idx="96">
                  <c:v>0.11181210094253578</c:v>
                </c:pt>
                <c:pt idx="97">
                  <c:v>0.1180449984797811</c:v>
                </c:pt>
                <c:pt idx="98">
                  <c:v>0.17748555792034049</c:v>
                </c:pt>
                <c:pt idx="99">
                  <c:v>0.15323806628154452</c:v>
                </c:pt>
                <c:pt idx="100">
                  <c:v>7.9811492854971119E-2</c:v>
                </c:pt>
                <c:pt idx="101">
                  <c:v>8.0875646093037504E-2</c:v>
                </c:pt>
                <c:pt idx="102">
                  <c:v>7.1450288841593016E-3</c:v>
                </c:pt>
                <c:pt idx="103">
                  <c:v>3.0632411067193683E-2</c:v>
                </c:pt>
                <c:pt idx="104">
                  <c:v>8.4068105807236254E-2</c:v>
                </c:pt>
                <c:pt idx="105">
                  <c:v>0.11249619945272128</c:v>
                </c:pt>
                <c:pt idx="106">
                  <c:v>0.15916692003648522</c:v>
                </c:pt>
                <c:pt idx="107">
                  <c:v>0.12336576467011263</c:v>
                </c:pt>
                <c:pt idx="108">
                  <c:v>7.3350562480997306E-2</c:v>
                </c:pt>
                <c:pt idx="109">
                  <c:v>6.6433566433566502E-2</c:v>
                </c:pt>
                <c:pt idx="110">
                  <c:v>9.2429309820614147E-2</c:v>
                </c:pt>
                <c:pt idx="111">
                  <c:v>0.11538461538461543</c:v>
                </c:pt>
                <c:pt idx="112">
                  <c:v>8.2091821222256084E-2</c:v>
                </c:pt>
              </c:numCache>
            </c:numRef>
          </c:val>
          <c:smooth val="0"/>
          <c:extLst>
            <c:ext xmlns:c16="http://schemas.microsoft.com/office/drawing/2014/chart" uri="{C3380CC4-5D6E-409C-BE32-E72D297353CC}">
              <c16:uniqueId val="{00000001-B9EB-43D8-B0CA-3A6ADB12249D}"/>
            </c:ext>
          </c:extLst>
        </c:ser>
        <c:ser>
          <c:idx val="2"/>
          <c:order val="2"/>
          <c:spPr>
            <a:ln w="38100" cmpd="sng" algn="ctr">
              <a:solidFill>
                <a:srgbClr val="C3CFE1"/>
              </a:solidFill>
              <a:prstDash val="solid"/>
            </a:ln>
          </c:spPr>
          <c:marker>
            <c:symbol val="none"/>
          </c:marker>
          <c:val>
            <c:numRef>
              <c:f>Sheet1!$A$3:$DI$3</c:f>
              <c:numCache>
                <c:formatCode>General</c:formatCode>
                <c:ptCount val="113"/>
                <c:pt idx="0">
                  <c:v>0</c:v>
                </c:pt>
                <c:pt idx="1">
                  <c:v>2.7295568752855191E-2</c:v>
                </c:pt>
                <c:pt idx="2">
                  <c:v>3.3348560986751957E-2</c:v>
                </c:pt>
                <c:pt idx="3">
                  <c:v>4.1914116034719069E-2</c:v>
                </c:pt>
                <c:pt idx="4">
                  <c:v>-1.8273184102329927E-2</c:v>
                </c:pt>
                <c:pt idx="5">
                  <c:v>3.0264961169483684E-2</c:v>
                </c:pt>
                <c:pt idx="6">
                  <c:v>-3.5061671996345446E-2</c:v>
                </c:pt>
                <c:pt idx="7">
                  <c:v>-3.3120146185472883E-2</c:v>
                </c:pt>
                <c:pt idx="8">
                  <c:v>-3.4262220191868106E-3</c:v>
                </c:pt>
                <c:pt idx="9">
                  <c:v>-5.630424851530387E-2</c:v>
                </c:pt>
                <c:pt idx="10">
                  <c:v>-0.1209456372772956</c:v>
                </c:pt>
                <c:pt idx="11">
                  <c:v>-0.1250571037003198</c:v>
                </c:pt>
                <c:pt idx="12">
                  <c:v>-9.9132023755139409E-2</c:v>
                </c:pt>
                <c:pt idx="13">
                  <c:v>-2.8666057560529978E-2</c:v>
                </c:pt>
                <c:pt idx="14">
                  <c:v>-1.6674280493376062E-2</c:v>
                </c:pt>
                <c:pt idx="15">
                  <c:v>-2.6496116948378338E-2</c:v>
                </c:pt>
                <c:pt idx="16">
                  <c:v>-4.6482412060301591E-2</c:v>
                </c:pt>
                <c:pt idx="17">
                  <c:v>-0.10153037916857013</c:v>
                </c:pt>
                <c:pt idx="18">
                  <c:v>-0.10232983097304714</c:v>
                </c:pt>
                <c:pt idx="19">
                  <c:v>-0.11306532663316589</c:v>
                </c:pt>
                <c:pt idx="20">
                  <c:v>-9.6162631338510746E-2</c:v>
                </c:pt>
                <c:pt idx="21">
                  <c:v>-0.12003197807217914</c:v>
                </c:pt>
                <c:pt idx="22">
                  <c:v>-9.730470534490647E-2</c:v>
                </c:pt>
                <c:pt idx="23">
                  <c:v>-8.2914572864321662E-2</c:v>
                </c:pt>
                <c:pt idx="24">
                  <c:v>-0.11466423024211976</c:v>
                </c:pt>
                <c:pt idx="25">
                  <c:v>-9.9703060758337181E-2</c:v>
                </c:pt>
                <c:pt idx="26">
                  <c:v>-8.6340794883508473E-2</c:v>
                </c:pt>
                <c:pt idx="27">
                  <c:v>-6.3156692553677493E-2</c:v>
                </c:pt>
                <c:pt idx="28">
                  <c:v>-5.8588396528094965E-2</c:v>
                </c:pt>
                <c:pt idx="29">
                  <c:v>-1.6560073092736442E-2</c:v>
                </c:pt>
                <c:pt idx="30">
                  <c:v>-9.7076290543626573E-3</c:v>
                </c:pt>
                <c:pt idx="31">
                  <c:v>-1.2334399269072616E-2</c:v>
                </c:pt>
                <c:pt idx="32">
                  <c:v>9.0223846505254248E-3</c:v>
                </c:pt>
                <c:pt idx="33">
                  <c:v>-2.0557332115120216E-3</c:v>
                </c:pt>
                <c:pt idx="34">
                  <c:v>1.701690269529476E-2</c:v>
                </c:pt>
                <c:pt idx="35">
                  <c:v>5.1850159890360965E-2</c:v>
                </c:pt>
                <c:pt idx="36">
                  <c:v>5.0479671082686174E-2</c:v>
                </c:pt>
                <c:pt idx="37">
                  <c:v>4.020100502512558E-2</c:v>
                </c:pt>
                <c:pt idx="38">
                  <c:v>4.0886249428962816E-2</c:v>
                </c:pt>
                <c:pt idx="39">
                  <c:v>-1.4047510278666103E-2</c:v>
                </c:pt>
                <c:pt idx="40">
                  <c:v>1.2105984467793377E-2</c:v>
                </c:pt>
                <c:pt idx="41">
                  <c:v>4.3855641845591473E-2</c:v>
                </c:pt>
                <c:pt idx="42">
                  <c:v>-1.313385107354963E-2</c:v>
                </c:pt>
                <c:pt idx="43">
                  <c:v>-1.5989036089538666E-2</c:v>
                </c:pt>
                <c:pt idx="44">
                  <c:v>-3.4719049794426748E-2</c:v>
                </c:pt>
                <c:pt idx="45">
                  <c:v>-3.8602101416171875E-2</c:v>
                </c:pt>
                <c:pt idx="46">
                  <c:v>-3.4604842393787291E-2</c:v>
                </c:pt>
                <c:pt idx="47">
                  <c:v>-2.1927820922795979E-2</c:v>
                </c:pt>
                <c:pt idx="48">
                  <c:v>-5.0593878483325798E-2</c:v>
                </c:pt>
                <c:pt idx="49">
                  <c:v>-5.424851530379185E-2</c:v>
                </c:pt>
                <c:pt idx="50">
                  <c:v>-8.5655550479671085E-3</c:v>
                </c:pt>
                <c:pt idx="51">
                  <c:v>-1.2562814070351693E-2</c:v>
                </c:pt>
                <c:pt idx="52">
                  <c:v>-4.5682960255823604E-3</c:v>
                </c:pt>
                <c:pt idx="53">
                  <c:v>-3.9629968021927808E-2</c:v>
                </c:pt>
                <c:pt idx="54">
                  <c:v>-6.5212425765189513E-2</c:v>
                </c:pt>
                <c:pt idx="55">
                  <c:v>-5.9502055733211441E-2</c:v>
                </c:pt>
                <c:pt idx="56">
                  <c:v>-2.3526724531749681E-2</c:v>
                </c:pt>
                <c:pt idx="57">
                  <c:v>-2.6039287345820023E-2</c:v>
                </c:pt>
                <c:pt idx="58">
                  <c:v>-2.11283691183188E-2</c:v>
                </c:pt>
                <c:pt idx="59">
                  <c:v>-1.1420740063945758E-4</c:v>
                </c:pt>
                <c:pt idx="60">
                  <c:v>7.8803106441297129E-3</c:v>
                </c:pt>
                <c:pt idx="61">
                  <c:v>1.4618547281863877E-2</c:v>
                </c:pt>
                <c:pt idx="62">
                  <c:v>3.2434901781635488E-2</c:v>
                </c:pt>
                <c:pt idx="63">
                  <c:v>7.3892188213796242E-2</c:v>
                </c:pt>
                <c:pt idx="64">
                  <c:v>9.3878483325719492E-2</c:v>
                </c:pt>
                <c:pt idx="65">
                  <c:v>0.11192325262677018</c:v>
                </c:pt>
                <c:pt idx="66">
                  <c:v>0.13373686614892638</c:v>
                </c:pt>
                <c:pt idx="67">
                  <c:v>0.1084970306075832</c:v>
                </c:pt>
                <c:pt idx="68">
                  <c:v>0.11146642302421186</c:v>
                </c:pt>
                <c:pt idx="69">
                  <c:v>8.4399269072635744E-2</c:v>
                </c:pt>
                <c:pt idx="70">
                  <c:v>9.7875742348104075E-2</c:v>
                </c:pt>
                <c:pt idx="71">
                  <c:v>9.3193238921882096E-2</c:v>
                </c:pt>
                <c:pt idx="72">
                  <c:v>8.1315669255367637E-2</c:v>
                </c:pt>
                <c:pt idx="73">
                  <c:v>7.2064869803563136E-2</c:v>
                </c:pt>
                <c:pt idx="74">
                  <c:v>5.4134307903152067E-2</c:v>
                </c:pt>
                <c:pt idx="75">
                  <c:v>4.2370945637277224E-2</c:v>
                </c:pt>
                <c:pt idx="76">
                  <c:v>4.1571493832800212E-2</c:v>
                </c:pt>
                <c:pt idx="77">
                  <c:v>7.0123343992690573E-2</c:v>
                </c:pt>
                <c:pt idx="78">
                  <c:v>7.3777980813156785E-2</c:v>
                </c:pt>
                <c:pt idx="79">
                  <c:v>5.8816811329374205E-2</c:v>
                </c:pt>
                <c:pt idx="80">
                  <c:v>8.645500228414793E-2</c:v>
                </c:pt>
                <c:pt idx="81">
                  <c:v>7.4006395614435699E-2</c:v>
                </c:pt>
                <c:pt idx="82">
                  <c:v>4.8766560073092852E-2</c:v>
                </c:pt>
                <c:pt idx="83">
                  <c:v>2.5468250342622085E-2</c:v>
                </c:pt>
                <c:pt idx="84">
                  <c:v>4.8652352672453068E-2</c:v>
                </c:pt>
                <c:pt idx="85">
                  <c:v>6.0986751941525849E-2</c:v>
                </c:pt>
                <c:pt idx="86">
                  <c:v>7.0009136592051116E-2</c:v>
                </c:pt>
                <c:pt idx="87">
                  <c:v>2.7638190954773725E-2</c:v>
                </c:pt>
                <c:pt idx="88">
                  <c:v>-2.5125628140703388E-3</c:v>
                </c:pt>
                <c:pt idx="89">
                  <c:v>3.0607583371402545E-2</c:v>
                </c:pt>
                <c:pt idx="90">
                  <c:v>3.0379168570123304E-2</c:v>
                </c:pt>
                <c:pt idx="91">
                  <c:v>4.5911375057103652E-2</c:v>
                </c:pt>
                <c:pt idx="92">
                  <c:v>8.7939698492462179E-2</c:v>
                </c:pt>
                <c:pt idx="93">
                  <c:v>8.2115121059844656E-2</c:v>
                </c:pt>
                <c:pt idx="94">
                  <c:v>7.6404751027866577E-2</c:v>
                </c:pt>
                <c:pt idx="95">
                  <c:v>5.8702603928734588E-2</c:v>
                </c:pt>
                <c:pt idx="96">
                  <c:v>6.8524440383736868E-2</c:v>
                </c:pt>
                <c:pt idx="97">
                  <c:v>0.11900411146642303</c:v>
                </c:pt>
                <c:pt idx="98">
                  <c:v>0.14184559159433532</c:v>
                </c:pt>
                <c:pt idx="99">
                  <c:v>0.14013248058474184</c:v>
                </c:pt>
                <c:pt idx="100">
                  <c:v>9.5248972133394116E-2</c:v>
                </c:pt>
                <c:pt idx="101">
                  <c:v>7.3777980813156618E-2</c:v>
                </c:pt>
                <c:pt idx="102">
                  <c:v>6.6240292370945437E-3</c:v>
                </c:pt>
                <c:pt idx="103">
                  <c:v>1.0735495660118749E-2</c:v>
                </c:pt>
                <c:pt idx="104">
                  <c:v>2.3298309730470444E-2</c:v>
                </c:pt>
                <c:pt idx="105">
                  <c:v>5.7560529922338878E-2</c:v>
                </c:pt>
                <c:pt idx="106">
                  <c:v>7.9716765646413931E-2</c:v>
                </c:pt>
                <c:pt idx="107">
                  <c:v>0.1072407492005482</c:v>
                </c:pt>
                <c:pt idx="108">
                  <c:v>6.418455915943358E-2</c:v>
                </c:pt>
                <c:pt idx="109">
                  <c:v>5.7332115121059797E-2</c:v>
                </c:pt>
                <c:pt idx="110">
                  <c:v>7.434901781635439E-2</c:v>
                </c:pt>
                <c:pt idx="111">
                  <c:v>9.330744632252172E-2</c:v>
                </c:pt>
                <c:pt idx="112">
                  <c:v>0.10358611238008215</c:v>
                </c:pt>
              </c:numCache>
            </c:numRef>
          </c:val>
          <c:smooth val="0"/>
          <c:extLst>
            <c:ext xmlns:c16="http://schemas.microsoft.com/office/drawing/2014/chart" uri="{C3380CC4-5D6E-409C-BE32-E72D297353CC}">
              <c16:uniqueId val="{00000002-B9EB-43D8-B0CA-3A6ADB12249D}"/>
            </c:ext>
          </c:extLst>
        </c:ser>
        <c:ser>
          <c:idx val="3"/>
          <c:order val="3"/>
          <c:spPr>
            <a:ln w="38100" cmpd="sng" algn="ctr">
              <a:solidFill>
                <a:srgbClr val="162C5B"/>
              </a:solidFill>
              <a:prstDash val="solid"/>
            </a:ln>
          </c:spPr>
          <c:marker>
            <c:symbol val="none"/>
          </c:marker>
          <c:val>
            <c:numRef>
              <c:f>Sheet1!$A$4:$DI$4</c:f>
              <c:numCache>
                <c:formatCode>General</c:formatCode>
                <c:ptCount val="113"/>
                <c:pt idx="0">
                  <c:v>0</c:v>
                </c:pt>
                <c:pt idx="1">
                  <c:v>2.6850133992991177E-2</c:v>
                </c:pt>
                <c:pt idx="2">
                  <c:v>2.0098948670377273E-2</c:v>
                </c:pt>
                <c:pt idx="3">
                  <c:v>4.5351473922902556E-2</c:v>
                </c:pt>
                <c:pt idx="4">
                  <c:v>6.2538651824366215E-2</c:v>
                </c:pt>
                <c:pt idx="5">
                  <c:v>5.1432694289837246E-2</c:v>
                </c:pt>
                <c:pt idx="6">
                  <c:v>4.9422799422799445E-2</c:v>
                </c:pt>
                <c:pt idx="7">
                  <c:v>2.1387342815914274E-2</c:v>
                </c:pt>
                <c:pt idx="8">
                  <c:v>4.1512059369202263E-2</c:v>
                </c:pt>
                <c:pt idx="9">
                  <c:v>-5.5916305916304861E-3</c:v>
                </c:pt>
                <c:pt idx="10">
                  <c:v>4.9216656359514152E-3</c:v>
                </c:pt>
                <c:pt idx="11">
                  <c:v>2.3654916512059389E-2</c:v>
                </c:pt>
                <c:pt idx="12">
                  <c:v>5.8802308802308786E-2</c:v>
                </c:pt>
                <c:pt idx="13">
                  <c:v>5.8286951144094018E-2</c:v>
                </c:pt>
                <c:pt idx="14">
                  <c:v>6.6713048855905968E-2</c:v>
                </c:pt>
                <c:pt idx="15">
                  <c:v>6.6043083900226743E-2</c:v>
                </c:pt>
                <c:pt idx="16">
                  <c:v>7.5654504225932839E-2</c:v>
                </c:pt>
                <c:pt idx="17">
                  <c:v>6.7151102865388584E-2</c:v>
                </c:pt>
                <c:pt idx="18">
                  <c:v>6.4471243042671572E-2</c:v>
                </c:pt>
                <c:pt idx="19">
                  <c:v>8.258606472892191E-2</c:v>
                </c:pt>
                <c:pt idx="20">
                  <c:v>8.6193568336425455E-2</c:v>
                </c:pt>
                <c:pt idx="21">
                  <c:v>0.10655019583591019</c:v>
                </c:pt>
                <c:pt idx="22">
                  <c:v>0.11165223665223661</c:v>
                </c:pt>
                <c:pt idx="23">
                  <c:v>0.13628633271490412</c:v>
                </c:pt>
                <c:pt idx="24">
                  <c:v>0.1218305504019789</c:v>
                </c:pt>
                <c:pt idx="25">
                  <c:v>0.14777880849309413</c:v>
                </c:pt>
                <c:pt idx="26">
                  <c:v>0.13559059987631417</c:v>
                </c:pt>
                <c:pt idx="27">
                  <c:v>0.16323953823953816</c:v>
                </c:pt>
                <c:pt idx="28">
                  <c:v>0.17071222428365287</c:v>
                </c:pt>
                <c:pt idx="29">
                  <c:v>0.18292620078334368</c:v>
                </c:pt>
                <c:pt idx="30">
                  <c:v>0.15687487116058543</c:v>
                </c:pt>
                <c:pt idx="31">
                  <c:v>0.15388579674293953</c:v>
                </c:pt>
                <c:pt idx="32">
                  <c:v>0.13030818387961243</c:v>
                </c:pt>
                <c:pt idx="33">
                  <c:v>0.13924963924963932</c:v>
                </c:pt>
                <c:pt idx="34">
                  <c:v>0.16816120387548958</c:v>
                </c:pt>
                <c:pt idx="35">
                  <c:v>0.15355081426509992</c:v>
                </c:pt>
                <c:pt idx="36">
                  <c:v>0.14801071943929087</c:v>
                </c:pt>
                <c:pt idx="37">
                  <c:v>0.11871263656977957</c:v>
                </c:pt>
                <c:pt idx="38">
                  <c:v>0.11113687899402198</c:v>
                </c:pt>
                <c:pt idx="39">
                  <c:v>0.11644506287363444</c:v>
                </c:pt>
                <c:pt idx="40">
                  <c:v>0.12149556792413944</c:v>
                </c:pt>
                <c:pt idx="41">
                  <c:v>9.4928880643166444E-2</c:v>
                </c:pt>
                <c:pt idx="42">
                  <c:v>6.7846835703978675E-2</c:v>
                </c:pt>
                <c:pt idx="43">
                  <c:v>0.12971552257266553</c:v>
                </c:pt>
                <c:pt idx="44">
                  <c:v>0.14497010925582368</c:v>
                </c:pt>
                <c:pt idx="45">
                  <c:v>0.17120181405895707</c:v>
                </c:pt>
                <c:pt idx="46">
                  <c:v>0.1828231292517008</c:v>
                </c:pt>
                <c:pt idx="47">
                  <c:v>0.19261492475778205</c:v>
                </c:pt>
                <c:pt idx="48">
                  <c:v>0.19544939187796337</c:v>
                </c:pt>
                <c:pt idx="49">
                  <c:v>0.21897546897546902</c:v>
                </c:pt>
                <c:pt idx="50">
                  <c:v>0.23245207173778598</c:v>
                </c:pt>
                <c:pt idx="51">
                  <c:v>0.2367295403009689</c:v>
                </c:pt>
                <c:pt idx="52">
                  <c:v>0.21768707482993202</c:v>
                </c:pt>
                <c:pt idx="53">
                  <c:v>0.24025974025974028</c:v>
                </c:pt>
                <c:pt idx="54">
                  <c:v>0.25507627293341584</c:v>
                </c:pt>
                <c:pt idx="55">
                  <c:v>0.26790867862296441</c:v>
                </c:pt>
                <c:pt idx="56">
                  <c:v>0.28579158936301802</c:v>
                </c:pt>
                <c:pt idx="57">
                  <c:v>0.30344258915687489</c:v>
                </c:pt>
                <c:pt idx="58">
                  <c:v>0.29908781694495978</c:v>
                </c:pt>
                <c:pt idx="59">
                  <c:v>0.32057823129251706</c:v>
                </c:pt>
                <c:pt idx="60">
                  <c:v>0.33346217274788709</c:v>
                </c:pt>
                <c:pt idx="61">
                  <c:v>0.33055040197897351</c:v>
                </c:pt>
                <c:pt idx="62">
                  <c:v>0.32568027210884365</c:v>
                </c:pt>
                <c:pt idx="63">
                  <c:v>0.35912698412698429</c:v>
                </c:pt>
                <c:pt idx="64">
                  <c:v>0.363919810348382</c:v>
                </c:pt>
                <c:pt idx="65">
                  <c:v>0.35196351267779835</c:v>
                </c:pt>
                <c:pt idx="66">
                  <c:v>0.33243145743145758</c:v>
                </c:pt>
                <c:pt idx="67">
                  <c:v>0.29200164914450644</c:v>
                </c:pt>
                <c:pt idx="68">
                  <c:v>0.3257575757575758</c:v>
                </c:pt>
                <c:pt idx="69">
                  <c:v>0.33356524427952999</c:v>
                </c:pt>
                <c:pt idx="70">
                  <c:v>0.35817357245928688</c:v>
                </c:pt>
                <c:pt idx="71">
                  <c:v>0.38035971964543414</c:v>
                </c:pt>
                <c:pt idx="72">
                  <c:v>0.38033395176252344</c:v>
                </c:pt>
                <c:pt idx="73">
                  <c:v>0.37500000000000011</c:v>
                </c:pt>
                <c:pt idx="74">
                  <c:v>0.39210987425273147</c:v>
                </c:pt>
                <c:pt idx="75">
                  <c:v>0.41470830756545041</c:v>
                </c:pt>
                <c:pt idx="76">
                  <c:v>0.41916615130900853</c:v>
                </c:pt>
                <c:pt idx="77">
                  <c:v>0.42295403009688737</c:v>
                </c:pt>
                <c:pt idx="78">
                  <c:v>0.44980416408987839</c:v>
                </c:pt>
                <c:pt idx="79">
                  <c:v>0.46358998144712438</c:v>
                </c:pt>
                <c:pt idx="80">
                  <c:v>0.43524531024531032</c:v>
                </c:pt>
                <c:pt idx="81">
                  <c:v>0.42352092352092374</c:v>
                </c:pt>
                <c:pt idx="82">
                  <c:v>0.39378478664192951</c:v>
                </c:pt>
                <c:pt idx="83">
                  <c:v>0.39401669758812624</c:v>
                </c:pt>
                <c:pt idx="84">
                  <c:v>0.44895382395382388</c:v>
                </c:pt>
                <c:pt idx="85">
                  <c:v>0.46910430839002271</c:v>
                </c:pt>
                <c:pt idx="86">
                  <c:v>0.4730983302411873</c:v>
                </c:pt>
                <c:pt idx="87">
                  <c:v>0.41300762729334167</c:v>
                </c:pt>
                <c:pt idx="88">
                  <c:v>0.46879509379509382</c:v>
                </c:pt>
                <c:pt idx="89">
                  <c:v>0.48487425273139567</c:v>
                </c:pt>
                <c:pt idx="90">
                  <c:v>0.49768089053803355</c:v>
                </c:pt>
                <c:pt idx="91">
                  <c:v>0.50157184085755524</c:v>
                </c:pt>
                <c:pt idx="92">
                  <c:v>0.51857864357864369</c:v>
                </c:pt>
                <c:pt idx="93">
                  <c:v>0.53148835291692453</c:v>
                </c:pt>
                <c:pt idx="94">
                  <c:v>0.51718717790146362</c:v>
                </c:pt>
                <c:pt idx="95">
                  <c:v>0.49657287157287155</c:v>
                </c:pt>
                <c:pt idx="96">
                  <c:v>0.56653267367553106</c:v>
                </c:pt>
                <c:pt idx="97">
                  <c:v>0.53447742733457027</c:v>
                </c:pt>
                <c:pt idx="98">
                  <c:v>0.55962688105545255</c:v>
                </c:pt>
                <c:pt idx="99">
                  <c:v>0.57776747062461342</c:v>
                </c:pt>
                <c:pt idx="100">
                  <c:v>0.59132137703566268</c:v>
                </c:pt>
                <c:pt idx="101">
                  <c:v>0.58204493918779654</c:v>
                </c:pt>
                <c:pt idx="102">
                  <c:v>0.54839208410636986</c:v>
                </c:pt>
                <c:pt idx="103">
                  <c:v>0.5583384869099155</c:v>
                </c:pt>
                <c:pt idx="104">
                  <c:v>0.55045351473922921</c:v>
                </c:pt>
                <c:pt idx="105">
                  <c:v>0.52092352092352101</c:v>
                </c:pt>
                <c:pt idx="106">
                  <c:v>0.56496083281797582</c:v>
                </c:pt>
                <c:pt idx="107">
                  <c:v>0.59173366316223475</c:v>
                </c:pt>
                <c:pt idx="108">
                  <c:v>0.57588641517212968</c:v>
                </c:pt>
                <c:pt idx="109">
                  <c:v>0.57318078746650181</c:v>
                </c:pt>
                <c:pt idx="110">
                  <c:v>0.59619150690579281</c:v>
                </c:pt>
                <c:pt idx="111">
                  <c:v>0.597943722943723</c:v>
                </c:pt>
                <c:pt idx="112">
                  <c:v>0.57104205318491053</c:v>
                </c:pt>
              </c:numCache>
            </c:numRef>
          </c:val>
          <c:smooth val="0"/>
          <c:extLst>
            <c:ext xmlns:c16="http://schemas.microsoft.com/office/drawing/2014/chart" uri="{C3380CC4-5D6E-409C-BE32-E72D297353CC}">
              <c16:uniqueId val="{00000003-B9EB-43D8-B0CA-3A6ADB12249D}"/>
            </c:ext>
          </c:extLst>
        </c:ser>
        <c:dLbls>
          <c:showLegendKey val="0"/>
          <c:showVal val="0"/>
          <c:showCatName val="0"/>
          <c:showSerName val="0"/>
          <c:showPercent val="0"/>
          <c:showBubbleSize val="0"/>
        </c:dLbls>
        <c:smooth val="0"/>
        <c:axId val="1381397936"/>
        <c:axId val="1"/>
      </c:lineChart>
      <c:catAx>
        <c:axId val="13813979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0.60000000000000009"/>
          <c:min val="-0.2"/>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Arial"/>
                <a:ea typeface="+mn-ea"/>
                <a:cs typeface="+mn-cs"/>
                <a:sym typeface="Arial"/>
              </a:defRPr>
            </a:pPr>
            <a:endParaRPr lang="en-US"/>
          </a:p>
        </c:txPr>
        <c:crossAx val="1381397936"/>
        <c:crosses val="min"/>
        <c:crossBetween val="midCat"/>
        <c:majorUnit val="0.1"/>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5262689225291E-2"/>
          <c:y val="4.1472506989748366E-2"/>
          <c:w val="0.88201246660730181"/>
          <c:h val="0.91705498602050328"/>
        </c:manualLayout>
      </c:layout>
      <c:lineChart>
        <c:grouping val="standard"/>
        <c:varyColors val="0"/>
        <c:dLbls>
          <c:showLegendKey val="0"/>
          <c:showVal val="0"/>
          <c:showCatName val="0"/>
          <c:showSerName val="0"/>
          <c:showPercent val="0"/>
          <c:showBubbleSize val="0"/>
        </c:dLbls>
        <c:marker val="1"/>
        <c:smooth val="0"/>
        <c:axId val="863475824"/>
        <c:axId val="1"/>
      </c:lineChart>
      <c:catAx>
        <c:axId val="863475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
          <c:min val="3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863475824"/>
        <c:crosses val="min"/>
        <c:crossBetween val="midCat"/>
        <c:majorUnit val="5"/>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870646766169153E-2"/>
          <c:y val="3.0320699708454812E-2"/>
          <c:w val="0.94825870646766164"/>
          <c:h val="0.9393586005830904"/>
        </c:manualLayout>
      </c:layout>
      <c:barChart>
        <c:barDir val="col"/>
        <c:grouping val="stacked"/>
        <c:varyColors val="0"/>
        <c:ser>
          <c:idx val="0"/>
          <c:order val="0"/>
          <c:spPr>
            <a:solidFill>
              <a:srgbClr val="162C5B"/>
            </a:solidFill>
            <a:ln>
              <a:noFill/>
            </a:ln>
          </c:spPr>
          <c:invertIfNegative val="0"/>
          <c:val>
            <c:numRef>
              <c:f>Sheet1!$A$1:$C$1</c:f>
              <c:numCache>
                <c:formatCode>General</c:formatCode>
                <c:ptCount val="3"/>
                <c:pt idx="0">
                  <c:v>25</c:v>
                </c:pt>
                <c:pt idx="1">
                  <c:v>23</c:v>
                </c:pt>
                <c:pt idx="2">
                  <c:v>19</c:v>
                </c:pt>
              </c:numCache>
            </c:numRef>
          </c:val>
          <c:extLst>
            <c:ext xmlns:c16="http://schemas.microsoft.com/office/drawing/2014/chart" uri="{C3380CC4-5D6E-409C-BE32-E72D297353CC}">
              <c16:uniqueId val="{00000000-6301-4EF0-95C9-74D0106E8D9B}"/>
            </c:ext>
          </c:extLst>
        </c:ser>
        <c:dLbls>
          <c:showLegendKey val="0"/>
          <c:showVal val="0"/>
          <c:showCatName val="0"/>
          <c:showSerName val="0"/>
          <c:showPercent val="0"/>
          <c:showBubbleSize val="0"/>
        </c:dLbls>
        <c:gapWidth val="80"/>
        <c:overlap val="100"/>
        <c:axId val="1632944048"/>
        <c:axId val="1"/>
      </c:barChart>
      <c:catAx>
        <c:axId val="16329440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Arial"/>
                <a:ea typeface="+mn-ea"/>
                <a:cs typeface="+mn-cs"/>
                <a:sym typeface="Arial"/>
              </a:defRPr>
            </a:pPr>
            <a:endParaRPr lang="en-US"/>
          </a:p>
        </c:txPr>
        <c:crossAx val="1632944048"/>
        <c:crosses val="min"/>
        <c:crossBetween val="between"/>
        <c:majorUnit val="1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963756177924214E-2"/>
          <c:y val="9.8173515981735154E-2"/>
          <c:w val="0.88261943986820424"/>
          <c:h val="0.80365296803652964"/>
        </c:manualLayout>
      </c:layout>
      <c:barChart>
        <c:barDir val="col"/>
        <c:grouping val="stacked"/>
        <c:varyColors val="0"/>
        <c:ser>
          <c:idx val="0"/>
          <c:order val="0"/>
          <c:spPr>
            <a:solidFill>
              <a:srgbClr val="162C5B"/>
            </a:solidFill>
            <a:ln>
              <a:noFill/>
            </a:ln>
          </c:spPr>
          <c:invertIfNegative val="0"/>
          <c:dLbls>
            <c:dLbl>
              <c:idx val="0"/>
              <c:layout>
                <c:manualLayout>
                  <c:x val="0"/>
                  <c:y val="-0.36301369863013699"/>
                </c:manualLayout>
              </c:layout>
              <c:numFmt formatCode="#,##0.0;&quot;-&quot;#,##0.0" sourceLinked="0"/>
              <c:spPr>
                <a:noFill/>
                <a:ln>
                  <a:noFill/>
                </a:ln>
              </c:spPr>
              <c:txPr>
                <a:bodyPr wrap="none"/>
                <a:lstStyle/>
                <a:p>
                  <a:pPr>
                    <a:defRPr sz="900" kern="1200">
                      <a:solidFill>
                        <a:schemeClr val="tx1"/>
                      </a:solidFill>
                      <a:latin typeface="Arial"/>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EDB-4FEE-BBDB-37843312FCB7}"/>
                </c:ext>
              </c:extLst>
            </c:dLbl>
            <c:dLbl>
              <c:idx val="1"/>
              <c:layout>
                <c:manualLayout>
                  <c:x val="0"/>
                  <c:y val="-0.18949771689497716"/>
                </c:manualLayout>
              </c:layout>
              <c:numFmt formatCode="#,##0.0;&quot;-&quot;#,##0.0" sourceLinked="0"/>
              <c:spPr>
                <a:noFill/>
                <a:ln>
                  <a:noFill/>
                </a:ln>
              </c:spPr>
              <c:txPr>
                <a:bodyPr wrap="none"/>
                <a:lstStyle/>
                <a:p>
                  <a:pPr>
                    <a:defRPr sz="900" kern="12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EDB-4FEE-BBDB-37843312FCB7}"/>
                </c:ext>
              </c:extLst>
            </c:dLbl>
            <c:dLbl>
              <c:idx val="2"/>
              <c:layout>
                <c:manualLayout>
                  <c:x val="0"/>
                  <c:y val="-0.16438356164383561"/>
                </c:manualLayout>
              </c:layout>
              <c:numFmt formatCode="#,##0.0;&quot;-&quot;#,##0.0" sourceLinked="0"/>
              <c:spPr>
                <a:noFill/>
                <a:ln>
                  <a:noFill/>
                </a:ln>
              </c:spPr>
              <c:txPr>
                <a:bodyPr wrap="none"/>
                <a:lstStyle/>
                <a:p>
                  <a:pPr>
                    <a:defRPr sz="900" kern="12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EDB-4FEE-BBDB-37843312FCB7}"/>
                </c:ext>
              </c:extLst>
            </c:dLbl>
            <c:dLbl>
              <c:idx val="3"/>
              <c:layout>
                <c:manualLayout>
                  <c:x val="0"/>
                  <c:y val="-0.13774733637747336"/>
                </c:manualLayout>
              </c:layout>
              <c:numFmt formatCode="#,##0.0;&quot;-&quot;#,##0.0" sourceLinked="0"/>
              <c:spPr>
                <a:noFill/>
                <a:ln>
                  <a:noFill/>
                </a:ln>
              </c:spPr>
              <c:txPr>
                <a:bodyPr wrap="none"/>
                <a:lstStyle/>
                <a:p>
                  <a:pPr>
                    <a:defRPr sz="900" kern="12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EDB-4FEE-BBDB-37843312FCB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1.5899999999999999</c:v>
                </c:pt>
                <c:pt idx="1">
                  <c:v>0.73000000000000043</c:v>
                </c:pt>
                <c:pt idx="2">
                  <c:v>0.60000000000000142</c:v>
                </c:pt>
                <c:pt idx="3">
                  <c:v>0.46999999999999886</c:v>
                </c:pt>
              </c:numCache>
            </c:numRef>
          </c:val>
          <c:extLst>
            <c:ext xmlns:c16="http://schemas.microsoft.com/office/drawing/2014/chart" uri="{C3380CC4-5D6E-409C-BE32-E72D297353CC}">
              <c16:uniqueId val="{00000004-1EDB-4FEE-BBDB-37843312FCB7}"/>
            </c:ext>
          </c:extLst>
        </c:ser>
        <c:dLbls>
          <c:showLegendKey val="0"/>
          <c:showVal val="0"/>
          <c:showCatName val="0"/>
          <c:showSerName val="0"/>
          <c:showPercent val="0"/>
          <c:showBubbleSize val="0"/>
        </c:dLbls>
        <c:gapWidth val="80"/>
        <c:overlap val="100"/>
        <c:axId val="1687378991"/>
        <c:axId val="1"/>
      </c:barChart>
      <c:catAx>
        <c:axId val="16873789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1687378991"/>
        <c:crosses val="min"/>
        <c:crossBetween val="between"/>
        <c:majorUnit val="0.5"/>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68992248062014"/>
          <c:y val="4.3691484618814086E-2"/>
          <c:w val="0.84011627906976749"/>
          <c:h val="0.91261703076237177"/>
        </c:manualLayout>
      </c:layout>
      <c:lineChart>
        <c:grouping val="standard"/>
        <c:varyColors val="0"/>
        <c:ser>
          <c:idx val="0"/>
          <c:order val="0"/>
          <c:spPr>
            <a:ln w="38100" cmpd="sng" algn="ctr">
              <a:solidFill>
                <a:srgbClr val="162C5B"/>
              </a:solidFill>
              <a:prstDash val="solid"/>
            </a:ln>
          </c:spPr>
          <c:marker>
            <c:symbol val="none"/>
          </c:marker>
          <c:val>
            <c:numRef>
              <c:f>Sheet1!$A$1:$CE$1</c:f>
              <c:numCache>
                <c:formatCode>General</c:formatCode>
                <c:ptCount val="83"/>
                <c:pt idx="0">
                  <c:v>618</c:v>
                </c:pt>
                <c:pt idx="1">
                  <c:v>623</c:v>
                </c:pt>
                <c:pt idx="2">
                  <c:v>613</c:v>
                </c:pt>
                <c:pt idx="3">
                  <c:v>609</c:v>
                </c:pt>
                <c:pt idx="4">
                  <c:v>609</c:v>
                </c:pt>
                <c:pt idx="5">
                  <c:v>607</c:v>
                </c:pt>
                <c:pt idx="6">
                  <c:v>600</c:v>
                </c:pt>
                <c:pt idx="7">
                  <c:v>590</c:v>
                </c:pt>
                <c:pt idx="8">
                  <c:v>589</c:v>
                </c:pt>
                <c:pt idx="9">
                  <c:v>593</c:v>
                </c:pt>
                <c:pt idx="10">
                  <c:v>588</c:v>
                </c:pt>
                <c:pt idx="11">
                  <c:v>591</c:v>
                </c:pt>
                <c:pt idx="12">
                  <c:v>588</c:v>
                </c:pt>
                <c:pt idx="13">
                  <c:v>586</c:v>
                </c:pt>
                <c:pt idx="14">
                  <c:v>575</c:v>
                </c:pt>
                <c:pt idx="15">
                  <c:v>570</c:v>
                </c:pt>
                <c:pt idx="16">
                  <c:v>556</c:v>
                </c:pt>
                <c:pt idx="17">
                  <c:v>552</c:v>
                </c:pt>
                <c:pt idx="18">
                  <c:v>545</c:v>
                </c:pt>
                <c:pt idx="19">
                  <c:v>540</c:v>
                </c:pt>
                <c:pt idx="20">
                  <c:v>537</c:v>
                </c:pt>
                <c:pt idx="21">
                  <c:v>529</c:v>
                </c:pt>
                <c:pt idx="22">
                  <c:v>525</c:v>
                </c:pt>
                <c:pt idx="23">
                  <c:v>525</c:v>
                </c:pt>
                <c:pt idx="24">
                  <c:v>520</c:v>
                </c:pt>
                <c:pt idx="25">
                  <c:v>512</c:v>
                </c:pt>
                <c:pt idx="26">
                  <c:v>513</c:v>
                </c:pt>
                <c:pt idx="27">
                  <c:v>515</c:v>
                </c:pt>
                <c:pt idx="28">
                  <c:v>502</c:v>
                </c:pt>
                <c:pt idx="29">
                  <c:v>497</c:v>
                </c:pt>
                <c:pt idx="30">
                  <c:v>501</c:v>
                </c:pt>
                <c:pt idx="31">
                  <c:v>502</c:v>
                </c:pt>
                <c:pt idx="32">
                  <c:v>504</c:v>
                </c:pt>
                <c:pt idx="33">
                  <c:v>494</c:v>
                </c:pt>
                <c:pt idx="34">
                  <c:v>500</c:v>
                </c:pt>
                <c:pt idx="35">
                  <c:v>503</c:v>
                </c:pt>
                <c:pt idx="36">
                  <c:v>501</c:v>
                </c:pt>
                <c:pt idx="37">
                  <c:v>500</c:v>
                </c:pt>
                <c:pt idx="38">
                  <c:v>501</c:v>
                </c:pt>
                <c:pt idx="39">
                  <c:v>499</c:v>
                </c:pt>
                <c:pt idx="40">
                  <c:v>497</c:v>
                </c:pt>
                <c:pt idx="41">
                  <c:v>499</c:v>
                </c:pt>
                <c:pt idx="42">
                  <c:v>499</c:v>
                </c:pt>
                <c:pt idx="43">
                  <c:v>497</c:v>
                </c:pt>
                <c:pt idx="44">
                  <c:v>504</c:v>
                </c:pt>
                <c:pt idx="45">
                  <c:v>510</c:v>
                </c:pt>
                <c:pt idx="46">
                  <c:v>508</c:v>
                </c:pt>
                <c:pt idx="47">
                  <c:v>506</c:v>
                </c:pt>
                <c:pt idx="48">
                  <c:v>511</c:v>
                </c:pt>
                <c:pt idx="49">
                  <c:v>506</c:v>
                </c:pt>
                <c:pt idx="50">
                  <c:v>496</c:v>
                </c:pt>
                <c:pt idx="51">
                  <c:v>497</c:v>
                </c:pt>
                <c:pt idx="52">
                  <c:v>497</c:v>
                </c:pt>
                <c:pt idx="53">
                  <c:v>492</c:v>
                </c:pt>
                <c:pt idx="54">
                  <c:v>488</c:v>
                </c:pt>
                <c:pt idx="55">
                  <c:v>479</c:v>
                </c:pt>
                <c:pt idx="56">
                  <c:v>479</c:v>
                </c:pt>
                <c:pt idx="57">
                  <c:v>478</c:v>
                </c:pt>
                <c:pt idx="58">
                  <c:v>477</c:v>
                </c:pt>
                <c:pt idx="59">
                  <c:v>482</c:v>
                </c:pt>
                <c:pt idx="60">
                  <c:v>485</c:v>
                </c:pt>
                <c:pt idx="61">
                  <c:v>483</c:v>
                </c:pt>
                <c:pt idx="62">
                  <c:v>483</c:v>
                </c:pt>
                <c:pt idx="63">
                  <c:v>483</c:v>
                </c:pt>
                <c:pt idx="64">
                  <c:v>488</c:v>
                </c:pt>
                <c:pt idx="65">
                  <c:v>488</c:v>
                </c:pt>
                <c:pt idx="66">
                  <c:v>484</c:v>
                </c:pt>
                <c:pt idx="67">
                  <c:v>479</c:v>
                </c:pt>
                <c:pt idx="68">
                  <c:v>481</c:v>
                </c:pt>
                <c:pt idx="69">
                  <c:v>482</c:v>
                </c:pt>
                <c:pt idx="70">
                  <c:v>480</c:v>
                </c:pt>
                <c:pt idx="71">
                  <c:v>479</c:v>
                </c:pt>
                <c:pt idx="72">
                  <c:v>478</c:v>
                </c:pt>
                <c:pt idx="73">
                  <c:v>482</c:v>
                </c:pt>
                <c:pt idx="74">
                  <c:v>482</c:v>
                </c:pt>
                <c:pt idx="75">
                  <c:v>483</c:v>
                </c:pt>
                <c:pt idx="76">
                  <c:v>483</c:v>
                </c:pt>
                <c:pt idx="77">
                  <c:v>480</c:v>
                </c:pt>
                <c:pt idx="78">
                  <c:v>478</c:v>
                </c:pt>
                <c:pt idx="79">
                  <c:v>472</c:v>
                </c:pt>
                <c:pt idx="80">
                  <c:v>479</c:v>
                </c:pt>
                <c:pt idx="81">
                  <c:v>480</c:v>
                </c:pt>
                <c:pt idx="82">
                  <c:v>481</c:v>
                </c:pt>
              </c:numCache>
            </c:numRef>
          </c:val>
          <c:smooth val="0"/>
          <c:extLst>
            <c:ext xmlns:c16="http://schemas.microsoft.com/office/drawing/2014/chart" uri="{C3380CC4-5D6E-409C-BE32-E72D297353CC}">
              <c16:uniqueId val="{00000000-1746-481E-BC88-3B8B968FEEC1}"/>
            </c:ext>
          </c:extLst>
        </c:ser>
        <c:dLbls>
          <c:showLegendKey val="0"/>
          <c:showVal val="0"/>
          <c:showCatName val="0"/>
          <c:showSerName val="0"/>
          <c:showPercent val="0"/>
          <c:showBubbleSize val="0"/>
        </c:dLbls>
        <c:smooth val="0"/>
        <c:axId val="409070720"/>
        <c:axId val="1"/>
      </c:lineChart>
      <c:catAx>
        <c:axId val="4090707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0"/>
          <c:min val="45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Arial"/>
                <a:ea typeface="Arial"/>
                <a:cs typeface="Arial"/>
                <a:sym typeface="Arial"/>
              </a:defRPr>
            </a:pPr>
            <a:endParaRPr lang="en-US"/>
          </a:p>
        </c:txPr>
        <c:crossAx val="409070720"/>
        <c:crosses val="min"/>
        <c:crossBetween val="midCat"/>
        <c:majorUnit val="5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49056603773585"/>
          <c:y val="4.0072039621791983E-2"/>
          <c:w val="0.86921097770154376"/>
          <c:h val="0.91985592075641598"/>
        </c:manualLayout>
      </c:layout>
      <c:lineChart>
        <c:grouping val="standard"/>
        <c:varyColors val="0"/>
        <c:ser>
          <c:idx val="0"/>
          <c:order val="0"/>
          <c:spPr>
            <a:ln w="38100" cmpd="sng" algn="ctr">
              <a:solidFill>
                <a:srgbClr val="162C5B"/>
              </a:solidFill>
              <a:prstDash val="solid"/>
            </a:ln>
          </c:spPr>
          <c:marker>
            <c:symbol val="none"/>
          </c:marker>
          <c:val>
            <c:numRef>
              <c:f>Sheet1!$A$1:$BI$1</c:f>
              <c:numCache>
                <c:formatCode>General</c:formatCode>
                <c:ptCount val="61"/>
                <c:pt idx="0">
                  <c:v>45.715830777430931</c:v>
                </c:pt>
                <c:pt idx="1">
                  <c:v>48.220074267850414</c:v>
                </c:pt>
                <c:pt idx="2">
                  <c:v>51.912449831983807</c:v>
                </c:pt>
                <c:pt idx="3">
                  <c:v>56.105742886702579</c:v>
                </c:pt>
                <c:pt idx="4">
                  <c:v>55.310581345530693</c:v>
                </c:pt>
                <c:pt idx="5">
                  <c:v>55.052170649308309</c:v>
                </c:pt>
                <c:pt idx="6">
                  <c:v>58.417889990975489</c:v>
                </c:pt>
                <c:pt idx="7">
                  <c:v>60.575011624152033</c:v>
                </c:pt>
                <c:pt idx="8">
                  <c:v>63.44233641127726</c:v>
                </c:pt>
                <c:pt idx="9">
                  <c:v>64.410226921048661</c:v>
                </c:pt>
                <c:pt idx="10">
                  <c:v>61.505974980158385</c:v>
                </c:pt>
                <c:pt idx="11">
                  <c:v>59.689922125325559</c:v>
                </c:pt>
                <c:pt idx="12">
                  <c:v>58.163669478926998</c:v>
                </c:pt>
                <c:pt idx="13">
                  <c:v>58.100941049005769</c:v>
                </c:pt>
                <c:pt idx="14">
                  <c:v>59.044324239691726</c:v>
                </c:pt>
                <c:pt idx="15">
                  <c:v>59.493056601598852</c:v>
                </c:pt>
                <c:pt idx="16">
                  <c:v>61.268404791069358</c:v>
                </c:pt>
                <c:pt idx="17">
                  <c:v>62.782367283615073</c:v>
                </c:pt>
                <c:pt idx="18">
                  <c:v>64.636909657592597</c:v>
                </c:pt>
                <c:pt idx="19">
                  <c:v>65.8297929937915</c:v>
                </c:pt>
                <c:pt idx="20">
                  <c:v>66.508516520709691</c:v>
                </c:pt>
                <c:pt idx="21">
                  <c:v>66.762047436931141</c:v>
                </c:pt>
                <c:pt idx="22">
                  <c:v>67.604088000781616</c:v>
                </c:pt>
                <c:pt idx="23">
                  <c:v>67.584050665266773</c:v>
                </c:pt>
                <c:pt idx="24">
                  <c:v>69.188829455719784</c:v>
                </c:pt>
                <c:pt idx="25">
                  <c:v>70.430836758293069</c:v>
                </c:pt>
                <c:pt idx="26">
                  <c:v>71.879439029531298</c:v>
                </c:pt>
                <c:pt idx="27">
                  <c:v>74.100129973142316</c:v>
                </c:pt>
                <c:pt idx="28">
                  <c:v>74.431043007945561</c:v>
                </c:pt>
                <c:pt idx="29">
                  <c:v>75.862926653341802</c:v>
                </c:pt>
                <c:pt idx="30">
                  <c:v>77.032610717699001</c:v>
                </c:pt>
                <c:pt idx="31">
                  <c:v>77.895103037518766</c:v>
                </c:pt>
                <c:pt idx="32">
                  <c:v>78.674811036472732</c:v>
                </c:pt>
                <c:pt idx="33">
                  <c:v>80.335274571002984</c:v>
                </c:pt>
                <c:pt idx="34">
                  <c:v>83.413203174781088</c:v>
                </c:pt>
                <c:pt idx="35">
                  <c:v>84.790307595376703</c:v>
                </c:pt>
                <c:pt idx="36">
                  <c:v>85.909232119121157</c:v>
                </c:pt>
                <c:pt idx="37">
                  <c:v>87.259405667103522</c:v>
                </c:pt>
                <c:pt idx="38">
                  <c:v>86.707648079100764</c:v>
                </c:pt>
                <c:pt idx="39">
                  <c:v>85.545564106345722</c:v>
                </c:pt>
                <c:pt idx="40">
                  <c:v>88.647762872240946</c:v>
                </c:pt>
                <c:pt idx="41">
                  <c:v>89.464646398869405</c:v>
                </c:pt>
                <c:pt idx="42">
                  <c:v>90.703702992430166</c:v>
                </c:pt>
                <c:pt idx="43">
                  <c:v>92.19913592768313</c:v>
                </c:pt>
                <c:pt idx="44">
                  <c:v>93.100374728567928</c:v>
                </c:pt>
                <c:pt idx="45">
                  <c:v>95.083742895104763</c:v>
                </c:pt>
                <c:pt idx="46">
                  <c:v>97.064765291065427</c:v>
                </c:pt>
                <c:pt idx="47">
                  <c:v>99.152468796220646</c:v>
                </c:pt>
                <c:pt idx="48">
                  <c:v>100.57967814394192</c:v>
                </c:pt>
                <c:pt idx="49">
                  <c:v>101.02419865073308</c:v>
                </c:pt>
                <c:pt idx="50">
                  <c:v>92.071021477162361</c:v>
                </c:pt>
                <c:pt idx="51">
                  <c:v>97.517639768847687</c:v>
                </c:pt>
                <c:pt idx="52">
                  <c:v>100.60924207071703</c:v>
                </c:pt>
                <c:pt idx="53">
                  <c:v>102.15</c:v>
                </c:pt>
                <c:pt idx="54">
                  <c:v>103.14</c:v>
                </c:pt>
                <c:pt idx="55">
                  <c:v>104.36</c:v>
                </c:pt>
              </c:numCache>
            </c:numRef>
          </c:val>
          <c:smooth val="0"/>
          <c:extLst>
            <c:ext xmlns:c16="http://schemas.microsoft.com/office/drawing/2014/chart" uri="{C3380CC4-5D6E-409C-BE32-E72D297353CC}">
              <c16:uniqueId val="{00000000-BF42-433A-8188-6BCF710B0205}"/>
            </c:ext>
          </c:extLst>
        </c:ser>
        <c:dLbls>
          <c:showLegendKey val="0"/>
          <c:showVal val="0"/>
          <c:showCatName val="0"/>
          <c:showSerName val="0"/>
          <c:showPercent val="0"/>
          <c:showBubbleSize val="0"/>
        </c:dLbls>
        <c:smooth val="0"/>
        <c:axId val="724452688"/>
        <c:axId val="1"/>
      </c:lineChart>
      <c:catAx>
        <c:axId val="724452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
          <c:min val="4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mn-ea"/>
                <a:cs typeface="+mn-cs"/>
                <a:sym typeface="Arial"/>
              </a:defRPr>
            </a:pPr>
            <a:endParaRPr lang="en-US"/>
          </a:p>
        </c:txPr>
        <c:crossAx val="724452688"/>
        <c:crosses val="min"/>
        <c:crossBetween val="midCat"/>
        <c:majorUnit val="1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96234309623431"/>
          <c:y val="3.9138082673702723E-2"/>
          <c:w val="0.84728033472803344"/>
          <c:h val="0.92172383465259455"/>
        </c:manualLayout>
      </c:layout>
      <c:lineChart>
        <c:grouping val="standard"/>
        <c:varyColors val="0"/>
        <c:ser>
          <c:idx val="0"/>
          <c:order val="0"/>
          <c:spPr>
            <a:ln w="38100" cmpd="sng" algn="ctr">
              <a:solidFill>
                <a:srgbClr val="162C5B"/>
              </a:solidFill>
              <a:prstDash val="solid"/>
            </a:ln>
          </c:spPr>
          <c:marker>
            <c:symbol val="none"/>
          </c:marker>
          <c:val>
            <c:numRef>
              <c:f>Sheet1!$A$1:$TJ$1</c:f>
              <c:numCache>
                <c:formatCode>General</c:formatCode>
                <c:ptCount val="530"/>
                <c:pt idx="0">
                  <c:v>1039.7670000000001</c:v>
                </c:pt>
                <c:pt idx="1">
                  <c:v>1045.154</c:v>
                </c:pt>
                <c:pt idx="2">
                  <c:v>1055.2239999999999</c:v>
                </c:pt>
                <c:pt idx="3">
                  <c:v>1064.097</c:v>
                </c:pt>
                <c:pt idx="4">
                  <c:v>1070.43</c:v>
                </c:pt>
                <c:pt idx="5">
                  <c:v>1074.7560000000001</c:v>
                </c:pt>
                <c:pt idx="6">
                  <c:v>1082.471</c:v>
                </c:pt>
                <c:pt idx="7">
                  <c:v>1090.8979999999999</c:v>
                </c:pt>
                <c:pt idx="8">
                  <c:v>1101.201</c:v>
                </c:pt>
                <c:pt idx="9">
                  <c:v>1106.3779999999999</c:v>
                </c:pt>
                <c:pt idx="10">
                  <c:v>1116</c:v>
                </c:pt>
                <c:pt idx="11">
                  <c:v>1124.1690000000001</c:v>
                </c:pt>
                <c:pt idx="12">
                  <c:v>1128.9349999999999</c:v>
                </c:pt>
                <c:pt idx="13">
                  <c:v>1140.614</c:v>
                </c:pt>
                <c:pt idx="14">
                  <c:v>1141.9059999999999</c:v>
                </c:pt>
                <c:pt idx="15">
                  <c:v>1147.221</c:v>
                </c:pt>
                <c:pt idx="16">
                  <c:v>1149.1289999999999</c:v>
                </c:pt>
                <c:pt idx="17">
                  <c:v>1145.027</c:v>
                </c:pt>
                <c:pt idx="18">
                  <c:v>1142.835</c:v>
                </c:pt>
                <c:pt idx="19">
                  <c:v>1140.4739999999999</c:v>
                </c:pt>
                <c:pt idx="20">
                  <c:v>1138.259</c:v>
                </c:pt>
                <c:pt idx="21">
                  <c:v>1136.81</c:v>
                </c:pt>
                <c:pt idx="22">
                  <c:v>1130.7919999999999</c:v>
                </c:pt>
                <c:pt idx="23">
                  <c:v>1128.7149999999999</c:v>
                </c:pt>
                <c:pt idx="24">
                  <c:v>1124.1310000000001</c:v>
                </c:pt>
                <c:pt idx="25">
                  <c:v>1126.915</c:v>
                </c:pt>
                <c:pt idx="26">
                  <c:v>1127.9369999999999</c:v>
                </c:pt>
                <c:pt idx="27">
                  <c:v>1123.99</c:v>
                </c:pt>
                <c:pt idx="28">
                  <c:v>1126.971</c:v>
                </c:pt>
                <c:pt idx="29">
                  <c:v>1122.7670000000001</c:v>
                </c:pt>
                <c:pt idx="30">
                  <c:v>1118.3599999999999</c:v>
                </c:pt>
                <c:pt idx="31">
                  <c:v>1116.9559999999999</c:v>
                </c:pt>
                <c:pt idx="32">
                  <c:v>1119.575</c:v>
                </c:pt>
                <c:pt idx="33">
                  <c:v>1114.123</c:v>
                </c:pt>
                <c:pt idx="34">
                  <c:v>1118.79</c:v>
                </c:pt>
                <c:pt idx="35">
                  <c:v>1121.192</c:v>
                </c:pt>
                <c:pt idx="36">
                  <c:v>1119.088</c:v>
                </c:pt>
                <c:pt idx="37">
                  <c:v>1117.163</c:v>
                </c:pt>
                <c:pt idx="38">
                  <c:v>1121.116</c:v>
                </c:pt>
                <c:pt idx="39">
                  <c:v>1124.1559999999999</c:v>
                </c:pt>
                <c:pt idx="40">
                  <c:v>1131.7180000000001</c:v>
                </c:pt>
                <c:pt idx="41">
                  <c:v>1139.7449999999999</c:v>
                </c:pt>
                <c:pt idx="42">
                  <c:v>1143.1210000000001</c:v>
                </c:pt>
                <c:pt idx="43">
                  <c:v>1145.9680000000001</c:v>
                </c:pt>
                <c:pt idx="44">
                  <c:v>1149.9480000000001</c:v>
                </c:pt>
                <c:pt idx="45">
                  <c:v>1150.2</c:v>
                </c:pt>
                <c:pt idx="46">
                  <c:v>1151.1600000000001</c:v>
                </c:pt>
                <c:pt idx="47">
                  <c:v>1152.337</c:v>
                </c:pt>
                <c:pt idx="48">
                  <c:v>1148.6759999999999</c:v>
                </c:pt>
                <c:pt idx="49">
                  <c:v>1153.4770000000001</c:v>
                </c:pt>
                <c:pt idx="50">
                  <c:v>1147.5999999999999</c:v>
                </c:pt>
                <c:pt idx="51">
                  <c:v>1150.2260000000001</c:v>
                </c:pt>
                <c:pt idx="52">
                  <c:v>1146.076</c:v>
                </c:pt>
                <c:pt idx="53">
                  <c:v>1146.309</c:v>
                </c:pt>
                <c:pt idx="54">
                  <c:v>1150.287</c:v>
                </c:pt>
                <c:pt idx="55">
                  <c:v>1158.67</c:v>
                </c:pt>
                <c:pt idx="56">
                  <c:v>1166.461</c:v>
                </c:pt>
                <c:pt idx="57">
                  <c:v>1165.7919999999999</c:v>
                </c:pt>
                <c:pt idx="58">
                  <c:v>1167.9390000000001</c:v>
                </c:pt>
                <c:pt idx="59">
                  <c:v>1171.44</c:v>
                </c:pt>
                <c:pt idx="60">
                  <c:v>1181.8140000000001</c:v>
                </c:pt>
                <c:pt idx="61">
                  <c:v>1185.9549999999999</c:v>
                </c:pt>
                <c:pt idx="62">
                  <c:v>1187.2739999999999</c:v>
                </c:pt>
                <c:pt idx="63">
                  <c:v>1196.6310000000001</c:v>
                </c:pt>
                <c:pt idx="64">
                  <c:v>1198.9280000000001</c:v>
                </c:pt>
                <c:pt idx="65">
                  <c:v>1193.71</c:v>
                </c:pt>
                <c:pt idx="66">
                  <c:v>1200.3440000000001</c:v>
                </c:pt>
                <c:pt idx="67">
                  <c:v>1202.424</c:v>
                </c:pt>
                <c:pt idx="68">
                  <c:v>1204.422</c:v>
                </c:pt>
                <c:pt idx="69">
                  <c:v>1207.203</c:v>
                </c:pt>
                <c:pt idx="70">
                  <c:v>1203.5940000000001</c:v>
                </c:pt>
                <c:pt idx="71">
                  <c:v>1204.904</c:v>
                </c:pt>
                <c:pt idx="72">
                  <c:v>1200.6769999999999</c:v>
                </c:pt>
                <c:pt idx="73">
                  <c:v>1199.3109999999999</c:v>
                </c:pt>
                <c:pt idx="74">
                  <c:v>1196.9480000000001</c:v>
                </c:pt>
                <c:pt idx="75">
                  <c:v>1196.0150000000001</c:v>
                </c:pt>
                <c:pt idx="76">
                  <c:v>1195.098</c:v>
                </c:pt>
                <c:pt idx="77">
                  <c:v>1191.0450000000001</c:v>
                </c:pt>
                <c:pt idx="78">
                  <c:v>1188.82</c:v>
                </c:pt>
                <c:pt idx="79">
                  <c:v>1186.2719999999999</c:v>
                </c:pt>
                <c:pt idx="80">
                  <c:v>1183.9290000000001</c:v>
                </c:pt>
                <c:pt idx="81">
                  <c:v>1185.5999999999999</c:v>
                </c:pt>
                <c:pt idx="82">
                  <c:v>1187.0129999999999</c:v>
                </c:pt>
                <c:pt idx="83">
                  <c:v>1188.0650000000001</c:v>
                </c:pt>
                <c:pt idx="84">
                  <c:v>1185.557</c:v>
                </c:pt>
                <c:pt idx="85">
                  <c:v>1188.057</c:v>
                </c:pt>
                <c:pt idx="86">
                  <c:v>1190.3320000000001</c:v>
                </c:pt>
                <c:pt idx="87">
                  <c:v>1175.818</c:v>
                </c:pt>
                <c:pt idx="88">
                  <c:v>1175.259</c:v>
                </c:pt>
                <c:pt idx="89">
                  <c:v>1169.058</c:v>
                </c:pt>
                <c:pt idx="90">
                  <c:v>1167.1759999999999</c:v>
                </c:pt>
                <c:pt idx="91">
                  <c:v>1164.1990000000001</c:v>
                </c:pt>
                <c:pt idx="92">
                  <c:v>1169.048</c:v>
                </c:pt>
                <c:pt idx="93">
                  <c:v>1163.8</c:v>
                </c:pt>
                <c:pt idx="94">
                  <c:v>1163.2470000000001</c:v>
                </c:pt>
                <c:pt idx="95">
                  <c:v>1177.6659999999999</c:v>
                </c:pt>
                <c:pt idx="96">
                  <c:v>1180.097</c:v>
                </c:pt>
                <c:pt idx="97">
                  <c:v>1185.3710000000001</c:v>
                </c:pt>
                <c:pt idx="98">
                  <c:v>1184.115</c:v>
                </c:pt>
                <c:pt idx="99">
                  <c:v>1183.23</c:v>
                </c:pt>
                <c:pt idx="100">
                  <c:v>1180.8399999999999</c:v>
                </c:pt>
                <c:pt idx="101">
                  <c:v>1178.277</c:v>
                </c:pt>
                <c:pt idx="102">
                  <c:v>1180.5319999999999</c:v>
                </c:pt>
                <c:pt idx="103">
                  <c:v>1181.145</c:v>
                </c:pt>
                <c:pt idx="104">
                  <c:v>1174.0940000000001</c:v>
                </c:pt>
                <c:pt idx="105">
                  <c:v>1178.191</c:v>
                </c:pt>
                <c:pt idx="106">
                  <c:v>1180.537</c:v>
                </c:pt>
                <c:pt idx="107">
                  <c:v>1183.377</c:v>
                </c:pt>
                <c:pt idx="108">
                  <c:v>1189.8409999999999</c:v>
                </c:pt>
                <c:pt idx="109">
                  <c:v>1203.67</c:v>
                </c:pt>
                <c:pt idx="110">
                  <c:v>1213.1969999999999</c:v>
                </c:pt>
                <c:pt idx="111">
                  <c:v>1213.761</c:v>
                </c:pt>
                <c:pt idx="112">
                  <c:v>1215.26</c:v>
                </c:pt>
                <c:pt idx="113">
                  <c:v>1223.2180000000001</c:v>
                </c:pt>
                <c:pt idx="114">
                  <c:v>1222.165</c:v>
                </c:pt>
                <c:pt idx="115">
                  <c:v>1226.4929999999999</c:v>
                </c:pt>
                <c:pt idx="116">
                  <c:v>1226.636</c:v>
                </c:pt>
                <c:pt idx="117">
                  <c:v>1227.6780000000001</c:v>
                </c:pt>
                <c:pt idx="118">
                  <c:v>1224.8869999999999</c:v>
                </c:pt>
                <c:pt idx="119">
                  <c:v>1223.654</c:v>
                </c:pt>
                <c:pt idx="120">
                  <c:v>1219.5119999999999</c:v>
                </c:pt>
                <c:pt idx="121">
                  <c:v>1217.1099999999999</c:v>
                </c:pt>
                <c:pt idx="122">
                  <c:v>1211.3119999999999</c:v>
                </c:pt>
                <c:pt idx="123">
                  <c:v>1208.8309999999999</c:v>
                </c:pt>
                <c:pt idx="124">
                  <c:v>1204.001</c:v>
                </c:pt>
                <c:pt idx="125">
                  <c:v>1196.5940000000001</c:v>
                </c:pt>
                <c:pt idx="126">
                  <c:v>1198.2329999999999</c:v>
                </c:pt>
                <c:pt idx="127">
                  <c:v>1196.171</c:v>
                </c:pt>
                <c:pt idx="128">
                  <c:v>1192.9369999999999</c:v>
                </c:pt>
                <c:pt idx="129">
                  <c:v>1191.6489999999999</c:v>
                </c:pt>
                <c:pt idx="130">
                  <c:v>1184.951</c:v>
                </c:pt>
                <c:pt idx="131">
                  <c:v>1174.2370000000001</c:v>
                </c:pt>
                <c:pt idx="132">
                  <c:v>1169.508</c:v>
                </c:pt>
                <c:pt idx="133">
                  <c:v>1162.3</c:v>
                </c:pt>
                <c:pt idx="134">
                  <c:v>1160.7719999999999</c:v>
                </c:pt>
                <c:pt idx="135">
                  <c:v>1154.32</c:v>
                </c:pt>
                <c:pt idx="136">
                  <c:v>1145.375</c:v>
                </c:pt>
                <c:pt idx="137">
                  <c:v>1142.048</c:v>
                </c:pt>
                <c:pt idx="138">
                  <c:v>1136.653</c:v>
                </c:pt>
                <c:pt idx="139">
                  <c:v>1140.953</c:v>
                </c:pt>
                <c:pt idx="140">
                  <c:v>1145.248</c:v>
                </c:pt>
                <c:pt idx="141">
                  <c:v>1148.229</c:v>
                </c:pt>
                <c:pt idx="142">
                  <c:v>1145.587</c:v>
                </c:pt>
                <c:pt idx="143">
                  <c:v>1138.6120000000001</c:v>
                </c:pt>
                <c:pt idx="144">
                  <c:v>1134.665</c:v>
                </c:pt>
                <c:pt idx="145">
                  <c:v>1128.1759999999999</c:v>
                </c:pt>
                <c:pt idx="146">
                  <c:v>1128.7180000000001</c:v>
                </c:pt>
                <c:pt idx="147">
                  <c:v>1125.4929999999999</c:v>
                </c:pt>
                <c:pt idx="148">
                  <c:v>1127.049</c:v>
                </c:pt>
                <c:pt idx="149">
                  <c:v>1128.1969999999999</c:v>
                </c:pt>
                <c:pt idx="150">
                  <c:v>1124.617</c:v>
                </c:pt>
                <c:pt idx="151">
                  <c:v>1118.8240000000001</c:v>
                </c:pt>
                <c:pt idx="152">
                  <c:v>1110.7660000000001</c:v>
                </c:pt>
                <c:pt idx="153">
                  <c:v>1105.8969999999999</c:v>
                </c:pt>
                <c:pt idx="154">
                  <c:v>1099.7850000000001</c:v>
                </c:pt>
                <c:pt idx="155">
                  <c:v>1095.2739999999999</c:v>
                </c:pt>
                <c:pt idx="156">
                  <c:v>1088.211</c:v>
                </c:pt>
                <c:pt idx="157">
                  <c:v>1083.2619999999999</c:v>
                </c:pt>
                <c:pt idx="158">
                  <c:v>1076.8720000000001</c:v>
                </c:pt>
                <c:pt idx="159">
                  <c:v>1076.037</c:v>
                </c:pt>
                <c:pt idx="160">
                  <c:v>1083.0450000000001</c:v>
                </c:pt>
                <c:pt idx="161">
                  <c:v>1085.402</c:v>
                </c:pt>
                <c:pt idx="162">
                  <c:v>1087.663</c:v>
                </c:pt>
                <c:pt idx="163">
                  <c:v>1085.3510000000001</c:v>
                </c:pt>
                <c:pt idx="164">
                  <c:v>1088.779</c:v>
                </c:pt>
                <c:pt idx="165">
                  <c:v>1091.364</c:v>
                </c:pt>
                <c:pt idx="166">
                  <c:v>1096.386</c:v>
                </c:pt>
                <c:pt idx="167">
                  <c:v>1093.7639999999999</c:v>
                </c:pt>
                <c:pt idx="168">
                  <c:v>1095.4069999999999</c:v>
                </c:pt>
                <c:pt idx="169">
                  <c:v>1090.788</c:v>
                </c:pt>
                <c:pt idx="170">
                  <c:v>1094.0940000000001</c:v>
                </c:pt>
                <c:pt idx="171">
                  <c:v>1093.0229999999999</c:v>
                </c:pt>
                <c:pt idx="172">
                  <c:v>1094.4549999999999</c:v>
                </c:pt>
                <c:pt idx="173">
                  <c:v>1100.221</c:v>
                </c:pt>
                <c:pt idx="174">
                  <c:v>1097.3150000000001</c:v>
                </c:pt>
                <c:pt idx="175">
                  <c:v>1094.3910000000001</c:v>
                </c:pt>
                <c:pt idx="176">
                  <c:v>1099.4680000000001</c:v>
                </c:pt>
                <c:pt idx="177">
                  <c:v>1095.289</c:v>
                </c:pt>
                <c:pt idx="178">
                  <c:v>1096.752</c:v>
                </c:pt>
                <c:pt idx="179">
                  <c:v>1092.6089999999999</c:v>
                </c:pt>
                <c:pt idx="180">
                  <c:v>1086.5429999999999</c:v>
                </c:pt>
                <c:pt idx="181">
                  <c:v>1076.652</c:v>
                </c:pt>
                <c:pt idx="182">
                  <c:v>1077.8969999999999</c:v>
                </c:pt>
                <c:pt idx="183">
                  <c:v>1065.2629999999999</c:v>
                </c:pt>
                <c:pt idx="184">
                  <c:v>1071.098</c:v>
                </c:pt>
                <c:pt idx="185">
                  <c:v>1064.951</c:v>
                </c:pt>
                <c:pt idx="186">
                  <c:v>1068.7539999999999</c:v>
                </c:pt>
                <c:pt idx="187">
                  <c:v>1067.402</c:v>
                </c:pt>
                <c:pt idx="188">
                  <c:v>1074.2070000000001</c:v>
                </c:pt>
                <c:pt idx="189">
                  <c:v>1068.3699999999999</c:v>
                </c:pt>
                <c:pt idx="190">
                  <c:v>1065.8040000000001</c:v>
                </c:pt>
                <c:pt idx="191">
                  <c:v>1061.502</c:v>
                </c:pt>
                <c:pt idx="192">
                  <c:v>1056.2049999999999</c:v>
                </c:pt>
                <c:pt idx="193">
                  <c:v>1054.1469999999999</c:v>
                </c:pt>
                <c:pt idx="194">
                  <c:v>1055.999</c:v>
                </c:pt>
                <c:pt idx="195">
                  <c:v>1063.9739999999999</c:v>
                </c:pt>
                <c:pt idx="196">
                  <c:v>1068.655</c:v>
                </c:pt>
                <c:pt idx="197">
                  <c:v>1074.075</c:v>
                </c:pt>
                <c:pt idx="198">
                  <c:v>1079.2629999999999</c:v>
                </c:pt>
                <c:pt idx="199">
                  <c:v>1080.9390000000001</c:v>
                </c:pt>
                <c:pt idx="200">
                  <c:v>1086.4870000000001</c:v>
                </c:pt>
                <c:pt idx="201">
                  <c:v>1095.386</c:v>
                </c:pt>
                <c:pt idx="202">
                  <c:v>1099.4770000000001</c:v>
                </c:pt>
                <c:pt idx="203">
                  <c:v>1101.049</c:v>
                </c:pt>
                <c:pt idx="204">
                  <c:v>1092.723</c:v>
                </c:pt>
                <c:pt idx="205">
                  <c:v>1091.5170000000001</c:v>
                </c:pt>
                <c:pt idx="206">
                  <c:v>1090.5940000000001</c:v>
                </c:pt>
                <c:pt idx="207">
                  <c:v>1090.55</c:v>
                </c:pt>
                <c:pt idx="208">
                  <c:v>1090.557</c:v>
                </c:pt>
                <c:pt idx="209">
                  <c:v>1088.877</c:v>
                </c:pt>
                <c:pt idx="210">
                  <c:v>1086.194</c:v>
                </c:pt>
                <c:pt idx="211">
                  <c:v>1094.164</c:v>
                </c:pt>
                <c:pt idx="212">
                  <c:v>1095.0830000000001</c:v>
                </c:pt>
                <c:pt idx="213">
                  <c:v>1096.346</c:v>
                </c:pt>
                <c:pt idx="214">
                  <c:v>1099.979</c:v>
                </c:pt>
                <c:pt idx="215">
                  <c:v>1103.6510000000001</c:v>
                </c:pt>
                <c:pt idx="216">
                  <c:v>1095.0039999999999</c:v>
                </c:pt>
                <c:pt idx="217">
                  <c:v>1102.06</c:v>
                </c:pt>
                <c:pt idx="218">
                  <c:v>1098.1980000000001</c:v>
                </c:pt>
                <c:pt idx="219">
                  <c:v>1088.6089999999999</c:v>
                </c:pt>
                <c:pt idx="220">
                  <c:v>1091.4090000000001</c:v>
                </c:pt>
                <c:pt idx="221">
                  <c:v>1098.6469999999999</c:v>
                </c:pt>
                <c:pt idx="222">
                  <c:v>1105.6759999999999</c:v>
                </c:pt>
                <c:pt idx="223">
                  <c:v>1104.28</c:v>
                </c:pt>
                <c:pt idx="224">
                  <c:v>1109.759</c:v>
                </c:pt>
                <c:pt idx="225">
                  <c:v>1119.154</c:v>
                </c:pt>
                <c:pt idx="226">
                  <c:v>1114.3209999999999</c:v>
                </c:pt>
                <c:pt idx="227">
                  <c:v>1117.9880000000001</c:v>
                </c:pt>
                <c:pt idx="228">
                  <c:v>1121.5930000000001</c:v>
                </c:pt>
                <c:pt idx="229">
                  <c:v>1121.3109999999999</c:v>
                </c:pt>
                <c:pt idx="230">
                  <c:v>1128.0820000000001</c:v>
                </c:pt>
                <c:pt idx="231">
                  <c:v>1130.288</c:v>
                </c:pt>
                <c:pt idx="232">
                  <c:v>1127.182</c:v>
                </c:pt>
                <c:pt idx="233">
                  <c:v>1114.394</c:v>
                </c:pt>
                <c:pt idx="234">
                  <c:v>1113.309</c:v>
                </c:pt>
                <c:pt idx="235">
                  <c:v>1103.81</c:v>
                </c:pt>
                <c:pt idx="236">
                  <c:v>1100.694</c:v>
                </c:pt>
                <c:pt idx="237">
                  <c:v>1089.8589999999999</c:v>
                </c:pt>
                <c:pt idx="238">
                  <c:v>1081.3630000000001</c:v>
                </c:pt>
                <c:pt idx="239">
                  <c:v>1083.748</c:v>
                </c:pt>
                <c:pt idx="240">
                  <c:v>1085.328</c:v>
                </c:pt>
                <c:pt idx="241">
                  <c:v>1082.596</c:v>
                </c:pt>
                <c:pt idx="242">
                  <c:v>1072.569</c:v>
                </c:pt>
                <c:pt idx="243">
                  <c:v>1067.798</c:v>
                </c:pt>
                <c:pt idx="244">
                  <c:v>1060.886</c:v>
                </c:pt>
                <c:pt idx="245">
                  <c:v>1061.944</c:v>
                </c:pt>
                <c:pt idx="246">
                  <c:v>1064.356</c:v>
                </c:pt>
                <c:pt idx="247">
                  <c:v>1067.46</c:v>
                </c:pt>
                <c:pt idx="248">
                  <c:v>1070.1869999999999</c:v>
                </c:pt>
                <c:pt idx="249">
                  <c:v>1078.1990000000001</c:v>
                </c:pt>
                <c:pt idx="250">
                  <c:v>1075.501</c:v>
                </c:pt>
                <c:pt idx="251">
                  <c:v>1080.5050000000001</c:v>
                </c:pt>
                <c:pt idx="252">
                  <c:v>1087.7339999999999</c:v>
                </c:pt>
                <c:pt idx="253">
                  <c:v>1088.51</c:v>
                </c:pt>
                <c:pt idx="254">
                  <c:v>1087.9169999999999</c:v>
                </c:pt>
                <c:pt idx="255">
                  <c:v>1088.1220000000001</c:v>
                </c:pt>
                <c:pt idx="256">
                  <c:v>1082.2619999999999</c:v>
                </c:pt>
                <c:pt idx="257">
                  <c:v>1082.886</c:v>
                </c:pt>
                <c:pt idx="258">
                  <c:v>1081.8</c:v>
                </c:pt>
                <c:pt idx="259">
                  <c:v>1076.326</c:v>
                </c:pt>
                <c:pt idx="260">
                  <c:v>1064.8630000000001</c:v>
                </c:pt>
                <c:pt idx="261">
                  <c:v>1066.027</c:v>
                </c:pt>
                <c:pt idx="262">
                  <c:v>1063.4780000000001</c:v>
                </c:pt>
                <c:pt idx="263">
                  <c:v>1063.0730000000001</c:v>
                </c:pt>
                <c:pt idx="264">
                  <c:v>1066.6210000000001</c:v>
                </c:pt>
                <c:pt idx="265">
                  <c:v>1069.9760000000001</c:v>
                </c:pt>
                <c:pt idx="266">
                  <c:v>1077.4349999999999</c:v>
                </c:pt>
                <c:pt idx="267">
                  <c:v>1077.8499999999999</c:v>
                </c:pt>
                <c:pt idx="268">
                  <c:v>1078.3019999999999</c:v>
                </c:pt>
                <c:pt idx="269">
                  <c:v>1079.086</c:v>
                </c:pt>
                <c:pt idx="270">
                  <c:v>1086.75</c:v>
                </c:pt>
                <c:pt idx="271">
                  <c:v>1088.704</c:v>
                </c:pt>
                <c:pt idx="272">
                  <c:v>1090.327</c:v>
                </c:pt>
                <c:pt idx="273">
                  <c:v>1104.1600000000001</c:v>
                </c:pt>
                <c:pt idx="274">
                  <c:v>1119.337</c:v>
                </c:pt>
                <c:pt idx="275">
                  <c:v>1138.585</c:v>
                </c:pt>
                <c:pt idx="276">
                  <c:v>1153.607</c:v>
                </c:pt>
                <c:pt idx="277">
                  <c:v>1163.748</c:v>
                </c:pt>
                <c:pt idx="278">
                  <c:v>1170.0540000000001</c:v>
                </c:pt>
                <c:pt idx="279">
                  <c:v>1171.242</c:v>
                </c:pt>
                <c:pt idx="280">
                  <c:v>1168.1420000000001</c:v>
                </c:pt>
                <c:pt idx="281">
                  <c:v>1178.181</c:v>
                </c:pt>
                <c:pt idx="282">
                  <c:v>1180.124</c:v>
                </c:pt>
                <c:pt idx="283">
                  <c:v>1188.0640000000001</c:v>
                </c:pt>
                <c:pt idx="284">
                  <c:v>1191.01</c:v>
                </c:pt>
                <c:pt idx="285">
                  <c:v>1194.443</c:v>
                </c:pt>
                <c:pt idx="286">
                  <c:v>1188.94</c:v>
                </c:pt>
                <c:pt idx="287">
                  <c:v>1195.204</c:v>
                </c:pt>
                <c:pt idx="288">
                  <c:v>1187.837</c:v>
                </c:pt>
                <c:pt idx="289">
                  <c:v>1192.7270000000001</c:v>
                </c:pt>
                <c:pt idx="290">
                  <c:v>1182.116</c:v>
                </c:pt>
                <c:pt idx="291">
                  <c:v>1174.7370000000001</c:v>
                </c:pt>
                <c:pt idx="292">
                  <c:v>1167.9829999999999</c:v>
                </c:pt>
                <c:pt idx="293">
                  <c:v>1163.68</c:v>
                </c:pt>
                <c:pt idx="294">
                  <c:v>1157.2280000000001</c:v>
                </c:pt>
                <c:pt idx="295">
                  <c:v>1146.566</c:v>
                </c:pt>
                <c:pt idx="296">
                  <c:v>1148.2940000000001</c:v>
                </c:pt>
                <c:pt idx="297">
                  <c:v>1141.778</c:v>
                </c:pt>
                <c:pt idx="298">
                  <c:v>1139.3579999999999</c:v>
                </c:pt>
                <c:pt idx="299">
                  <c:v>1135.577</c:v>
                </c:pt>
                <c:pt idx="300">
                  <c:v>1134.933</c:v>
                </c:pt>
                <c:pt idx="301">
                  <c:v>1129.9559999999999</c:v>
                </c:pt>
                <c:pt idx="302">
                  <c:v>1128.1880000000001</c:v>
                </c:pt>
                <c:pt idx="303">
                  <c:v>1131.8499999999999</c:v>
                </c:pt>
                <c:pt idx="304">
                  <c:v>1123.6990000000001</c:v>
                </c:pt>
                <c:pt idx="305">
                  <c:v>1127.412</c:v>
                </c:pt>
                <c:pt idx="306">
                  <c:v>1127.7760000000001</c:v>
                </c:pt>
                <c:pt idx="307">
                  <c:v>1126.9110000000001</c:v>
                </c:pt>
                <c:pt idx="308">
                  <c:v>1126.232</c:v>
                </c:pt>
                <c:pt idx="309">
                  <c:v>1141.316</c:v>
                </c:pt>
                <c:pt idx="310">
                  <c:v>1138.182</c:v>
                </c:pt>
                <c:pt idx="311">
                  <c:v>1137.6189999999999</c:v>
                </c:pt>
                <c:pt idx="312">
                  <c:v>1131.5540000000001</c:v>
                </c:pt>
                <c:pt idx="313">
                  <c:v>1123.5440000000001</c:v>
                </c:pt>
                <c:pt idx="314">
                  <c:v>1120.296</c:v>
                </c:pt>
                <c:pt idx="315">
                  <c:v>1124.6479999999999</c:v>
                </c:pt>
                <c:pt idx="316">
                  <c:v>1114.739</c:v>
                </c:pt>
                <c:pt idx="317">
                  <c:v>1113.7449999999999</c:v>
                </c:pt>
                <c:pt idx="318">
                  <c:v>1106.9349999999999</c:v>
                </c:pt>
                <c:pt idx="319">
                  <c:v>1099.53</c:v>
                </c:pt>
                <c:pt idx="320">
                  <c:v>1100.8150000000001</c:v>
                </c:pt>
                <c:pt idx="321">
                  <c:v>1122.3779999999999</c:v>
                </c:pt>
                <c:pt idx="322">
                  <c:v>1136.1759999999999</c:v>
                </c:pt>
                <c:pt idx="323">
                  <c:v>1138.5719999999999</c:v>
                </c:pt>
                <c:pt idx="324">
                  <c:v>1140.4839999999999</c:v>
                </c:pt>
                <c:pt idx="325">
                  <c:v>1139.6079999999999</c:v>
                </c:pt>
                <c:pt idx="326">
                  <c:v>1136.086</c:v>
                </c:pt>
                <c:pt idx="327">
                  <c:v>1129.0899999999999</c:v>
                </c:pt>
                <c:pt idx="328">
                  <c:v>1128.941</c:v>
                </c:pt>
                <c:pt idx="329">
                  <c:v>1127.5820000000001</c:v>
                </c:pt>
                <c:pt idx="330">
                  <c:v>1118.5440000000001</c:v>
                </c:pt>
                <c:pt idx="331">
                  <c:v>1116.7190000000001</c:v>
                </c:pt>
                <c:pt idx="332">
                  <c:v>1116.1379999999999</c:v>
                </c:pt>
                <c:pt idx="333">
                  <c:v>1112.83</c:v>
                </c:pt>
                <c:pt idx="334">
                  <c:v>1107.1030000000001</c:v>
                </c:pt>
                <c:pt idx="335">
                  <c:v>1100.5129999999999</c:v>
                </c:pt>
                <c:pt idx="336">
                  <c:v>1092.2670000000001</c:v>
                </c:pt>
                <c:pt idx="337">
                  <c:v>1082.9480000000001</c:v>
                </c:pt>
                <c:pt idx="338">
                  <c:v>1074.829</c:v>
                </c:pt>
                <c:pt idx="339">
                  <c:v>1066.78</c:v>
                </c:pt>
                <c:pt idx="340">
                  <c:v>1058.884</c:v>
                </c:pt>
                <c:pt idx="341">
                  <c:v>1060.991</c:v>
                </c:pt>
                <c:pt idx="342">
                  <c:v>1056.902</c:v>
                </c:pt>
                <c:pt idx="343">
                  <c:v>1060.529</c:v>
                </c:pt>
                <c:pt idx="344">
                  <c:v>1060.0809999999999</c:v>
                </c:pt>
                <c:pt idx="345">
                  <c:v>1056.846</c:v>
                </c:pt>
                <c:pt idx="346">
                  <c:v>1053.866</c:v>
                </c:pt>
                <c:pt idx="347">
                  <c:v>1046.6969999999999</c:v>
                </c:pt>
                <c:pt idx="348">
                  <c:v>1045.1690000000001</c:v>
                </c:pt>
                <c:pt idx="349">
                  <c:v>1038.2180000000001</c:v>
                </c:pt>
                <c:pt idx="350">
                  <c:v>1033.5329999999999</c:v>
                </c:pt>
                <c:pt idx="351">
                  <c:v>1037.231</c:v>
                </c:pt>
                <c:pt idx="352">
                  <c:v>1038.6569999999999</c:v>
                </c:pt>
                <c:pt idx="353">
                  <c:v>1043.9449999999999</c:v>
                </c:pt>
                <c:pt idx="354">
                  <c:v>1041.82</c:v>
                </c:pt>
                <c:pt idx="355">
                  <c:v>1044.998</c:v>
                </c:pt>
                <c:pt idx="356">
                  <c:v>1046.643</c:v>
                </c:pt>
                <c:pt idx="357">
                  <c:v>1044.5</c:v>
                </c:pt>
                <c:pt idx="358">
                  <c:v>1039.1500000000001</c:v>
                </c:pt>
                <c:pt idx="359">
                  <c:v>1038.5250000000001</c:v>
                </c:pt>
                <c:pt idx="360">
                  <c:v>1035.6669999999999</c:v>
                </c:pt>
                <c:pt idx="361">
                  <c:v>1033.7370000000001</c:v>
                </c:pt>
                <c:pt idx="362">
                  <c:v>1027.203</c:v>
                </c:pt>
                <c:pt idx="363">
                  <c:v>1019.952</c:v>
                </c:pt>
                <c:pt idx="364">
                  <c:v>1015.023</c:v>
                </c:pt>
                <c:pt idx="365">
                  <c:v>1011.533</c:v>
                </c:pt>
                <c:pt idx="366">
                  <c:v>1006.68</c:v>
                </c:pt>
                <c:pt idx="367">
                  <c:v>1005.847</c:v>
                </c:pt>
                <c:pt idx="368">
                  <c:v>1006.972</c:v>
                </c:pt>
                <c:pt idx="369">
                  <c:v>1004.0549999999999</c:v>
                </c:pt>
                <c:pt idx="370">
                  <c:v>997.90200000000004</c:v>
                </c:pt>
                <c:pt idx="371">
                  <c:v>996.33600000000001</c:v>
                </c:pt>
                <c:pt idx="372">
                  <c:v>998.40599999999995</c:v>
                </c:pt>
                <c:pt idx="373">
                  <c:v>993.44500000000005</c:v>
                </c:pt>
                <c:pt idx="374">
                  <c:v>989.05799999999999</c:v>
                </c:pt>
                <c:pt idx="375">
                  <c:v>991.42</c:v>
                </c:pt>
                <c:pt idx="376">
                  <c:v>984.72199999999998</c:v>
                </c:pt>
                <c:pt idx="377">
                  <c:v>978.27200000000005</c:v>
                </c:pt>
                <c:pt idx="378">
                  <c:v>976.95100000000002</c:v>
                </c:pt>
                <c:pt idx="379">
                  <c:v>982.43399999999997</c:v>
                </c:pt>
                <c:pt idx="380">
                  <c:v>969.71299999999997</c:v>
                </c:pt>
                <c:pt idx="381">
                  <c:v>967.49400000000003</c:v>
                </c:pt>
                <c:pt idx="382">
                  <c:v>965.71199999999999</c:v>
                </c:pt>
                <c:pt idx="383">
                  <c:v>967.20799999999997</c:v>
                </c:pt>
                <c:pt idx="384">
                  <c:v>958.80399999999997</c:v>
                </c:pt>
                <c:pt idx="385">
                  <c:v>951.81399999999996</c:v>
                </c:pt>
                <c:pt idx="386">
                  <c:v>941.32500000000005</c:v>
                </c:pt>
                <c:pt idx="387">
                  <c:v>936.08100000000002</c:v>
                </c:pt>
                <c:pt idx="388">
                  <c:v>930.32600000000002</c:v>
                </c:pt>
                <c:pt idx="389">
                  <c:v>923.14599999999996</c:v>
                </c:pt>
                <c:pt idx="390">
                  <c:v>913.43399999999997</c:v>
                </c:pt>
                <c:pt idx="391">
                  <c:v>915.82799999999997</c:v>
                </c:pt>
                <c:pt idx="392">
                  <c:v>912.20100000000002</c:v>
                </c:pt>
                <c:pt idx="393">
                  <c:v>906.75800000000004</c:v>
                </c:pt>
                <c:pt idx="394">
                  <c:v>896.63099999999997</c:v>
                </c:pt>
                <c:pt idx="395">
                  <c:v>896.40800000000002</c:v>
                </c:pt>
                <c:pt idx="396">
                  <c:v>896.56799999999998</c:v>
                </c:pt>
                <c:pt idx="397">
                  <c:v>886.11</c:v>
                </c:pt>
                <c:pt idx="398">
                  <c:v>874.73699999999997</c:v>
                </c:pt>
                <c:pt idx="399">
                  <c:v>868.34400000000005</c:v>
                </c:pt>
                <c:pt idx="400">
                  <c:v>869.66200000000003</c:v>
                </c:pt>
                <c:pt idx="401">
                  <c:v>863.69</c:v>
                </c:pt>
                <c:pt idx="402">
                  <c:v>857.93200000000002</c:v>
                </c:pt>
                <c:pt idx="403">
                  <c:v>853.14200000000005</c:v>
                </c:pt>
                <c:pt idx="404">
                  <c:v>845.59199999999998</c:v>
                </c:pt>
                <c:pt idx="405">
                  <c:v>847.78099999999995</c:v>
                </c:pt>
                <c:pt idx="406">
                  <c:v>842.49199999999996</c:v>
                </c:pt>
                <c:pt idx="407">
                  <c:v>841.66300000000001</c:v>
                </c:pt>
                <c:pt idx="408">
                  <c:v>836.62199999999996</c:v>
                </c:pt>
                <c:pt idx="409">
                  <c:v>836.97400000000005</c:v>
                </c:pt>
                <c:pt idx="410">
                  <c:v>827.47400000000005</c:v>
                </c:pt>
                <c:pt idx="411">
                  <c:v>822.18299999999999</c:v>
                </c:pt>
                <c:pt idx="412">
                  <c:v>808.2</c:v>
                </c:pt>
                <c:pt idx="413">
                  <c:v>800.91700000000003</c:v>
                </c:pt>
                <c:pt idx="414">
                  <c:v>806.4</c:v>
                </c:pt>
                <c:pt idx="415">
                  <c:v>796.85799999999995</c:v>
                </c:pt>
                <c:pt idx="416">
                  <c:v>794.08</c:v>
                </c:pt>
                <c:pt idx="417">
                  <c:v>793.02599999999995</c:v>
                </c:pt>
                <c:pt idx="418">
                  <c:v>811.18700000000001</c:v>
                </c:pt>
                <c:pt idx="419">
                  <c:v>819.59400000000005</c:v>
                </c:pt>
                <c:pt idx="420">
                  <c:v>820.12699999999995</c:v>
                </c:pt>
                <c:pt idx="421">
                  <c:v>824.26700000000005</c:v>
                </c:pt>
                <c:pt idx="422">
                  <c:v>826.69</c:v>
                </c:pt>
                <c:pt idx="423">
                  <c:v>842.97299999999996</c:v>
                </c:pt>
                <c:pt idx="424">
                  <c:v>850.62</c:v>
                </c:pt>
                <c:pt idx="425">
                  <c:v>851.78599999999994</c:v>
                </c:pt>
                <c:pt idx="426">
                  <c:v>850.09199999999998</c:v>
                </c:pt>
                <c:pt idx="427">
                  <c:v>851.64200000000005</c:v>
                </c:pt>
                <c:pt idx="428">
                  <c:v>852.75900000000001</c:v>
                </c:pt>
                <c:pt idx="429">
                  <c:v>845.27</c:v>
                </c:pt>
                <c:pt idx="430">
                  <c:v>841.12699999999995</c:v>
                </c:pt>
                <c:pt idx="431">
                  <c:v>840.12400000000002</c:v>
                </c:pt>
                <c:pt idx="432">
                  <c:v>833.93100000000004</c:v>
                </c:pt>
                <c:pt idx="433">
                  <c:v>827.85599999999999</c:v>
                </c:pt>
                <c:pt idx="434">
                  <c:v>824.57100000000003</c:v>
                </c:pt>
                <c:pt idx="435">
                  <c:v>824.59799999999996</c:v>
                </c:pt>
                <c:pt idx="436">
                  <c:v>827.21</c:v>
                </c:pt>
                <c:pt idx="437">
                  <c:v>813.12199999999996</c:v>
                </c:pt>
                <c:pt idx="438">
                  <c:v>815.09299999999996</c:v>
                </c:pt>
                <c:pt idx="439">
                  <c:v>812.774</c:v>
                </c:pt>
                <c:pt idx="440">
                  <c:v>818.81100000000004</c:v>
                </c:pt>
                <c:pt idx="441">
                  <c:v>813.26099999999997</c:v>
                </c:pt>
                <c:pt idx="442">
                  <c:v>802.30700000000002</c:v>
                </c:pt>
                <c:pt idx="443">
                  <c:v>799.34100000000001</c:v>
                </c:pt>
                <c:pt idx="444">
                  <c:v>804.88599999999997</c:v>
                </c:pt>
                <c:pt idx="445">
                  <c:v>804.17899999999997</c:v>
                </c:pt>
                <c:pt idx="446">
                  <c:v>803.57899999999995</c:v>
                </c:pt>
                <c:pt idx="447">
                  <c:v>786.53</c:v>
                </c:pt>
                <c:pt idx="448">
                  <c:v>793.37599999999998</c:v>
                </c:pt>
                <c:pt idx="449">
                  <c:v>788.01599999999996</c:v>
                </c:pt>
                <c:pt idx="450">
                  <c:v>782.476</c:v>
                </c:pt>
                <c:pt idx="451">
                  <c:v>772.48599999999999</c:v>
                </c:pt>
                <c:pt idx="452">
                  <c:v>766.97699999999998</c:v>
                </c:pt>
                <c:pt idx="453">
                  <c:v>771.22199999999998</c:v>
                </c:pt>
                <c:pt idx="454">
                  <c:v>769.68600000000004</c:v>
                </c:pt>
                <c:pt idx="455">
                  <c:v>767.26700000000005</c:v>
                </c:pt>
                <c:pt idx="456">
                  <c:v>765.34299999999996</c:v>
                </c:pt>
                <c:pt idx="457">
                  <c:v>775.51300000000003</c:v>
                </c:pt>
                <c:pt idx="458">
                  <c:v>771.02200000000005</c:v>
                </c:pt>
                <c:pt idx="459">
                  <c:v>772.39400000000001</c:v>
                </c:pt>
                <c:pt idx="460">
                  <c:v>773.16700000000003</c:v>
                </c:pt>
                <c:pt idx="461">
                  <c:v>787.03599999999994</c:v>
                </c:pt>
                <c:pt idx="462">
                  <c:v>790.62800000000004</c:v>
                </c:pt>
                <c:pt idx="463">
                  <c:v>799.32799999999997</c:v>
                </c:pt>
                <c:pt idx="464">
                  <c:v>801.25099999999998</c:v>
                </c:pt>
                <c:pt idx="465">
                  <c:v>796.94799999999998</c:v>
                </c:pt>
                <c:pt idx="466">
                  <c:v>792.68399999999997</c:v>
                </c:pt>
                <c:pt idx="467">
                  <c:v>796.22199999999998</c:v>
                </c:pt>
                <c:pt idx="468">
                  <c:v>789.90099999999995</c:v>
                </c:pt>
                <c:pt idx="469">
                  <c:v>785.45299999999997</c:v>
                </c:pt>
                <c:pt idx="470">
                  <c:v>787.39700000000005</c:v>
                </c:pt>
                <c:pt idx="471">
                  <c:v>785.50099999999998</c:v>
                </c:pt>
                <c:pt idx="472">
                  <c:v>777.18799999999999</c:v>
                </c:pt>
                <c:pt idx="473">
                  <c:v>779.31399999999996</c:v>
                </c:pt>
                <c:pt idx="474">
                  <c:v>785.44899999999996</c:v>
                </c:pt>
                <c:pt idx="475">
                  <c:v>798.21299999999997</c:v>
                </c:pt>
                <c:pt idx="476">
                  <c:v>802.47500000000002</c:v>
                </c:pt>
                <c:pt idx="477">
                  <c:v>807.41700000000003</c:v>
                </c:pt>
                <c:pt idx="478">
                  <c:v>809.49</c:v>
                </c:pt>
                <c:pt idx="479">
                  <c:v>808.55</c:v>
                </c:pt>
                <c:pt idx="480">
                  <c:v>807.34799999999996</c:v>
                </c:pt>
                <c:pt idx="481">
                  <c:v>811.25699999999995</c:v>
                </c:pt>
                <c:pt idx="482">
                  <c:v>815.05799999999999</c:v>
                </c:pt>
                <c:pt idx="483">
                  <c:v>821.49400000000003</c:v>
                </c:pt>
                <c:pt idx="484">
                  <c:v>824.87699999999995</c:v>
                </c:pt>
                <c:pt idx="485">
                  <c:v>819.30200000000002</c:v>
                </c:pt>
                <c:pt idx="486">
                  <c:v>827.16099999999994</c:v>
                </c:pt>
                <c:pt idx="487">
                  <c:v>826.74599999999998</c:v>
                </c:pt>
                <c:pt idx="488">
                  <c:v>824.83100000000002</c:v>
                </c:pt>
                <c:pt idx="489">
                  <c:v>827.649</c:v>
                </c:pt>
                <c:pt idx="490">
                  <c:v>823.97799999999995</c:v>
                </c:pt>
                <c:pt idx="491">
                  <c:v>826.10900000000004</c:v>
                </c:pt>
                <c:pt idx="492">
                  <c:v>830.178</c:v>
                </c:pt>
                <c:pt idx="493">
                  <c:v>828.01700000000005</c:v>
                </c:pt>
                <c:pt idx="494">
                  <c:v>832.89300000000003</c:v>
                </c:pt>
                <c:pt idx="495">
                  <c:v>821.13400000000001</c:v>
                </c:pt>
                <c:pt idx="496">
                  <c:v>818.16800000000001</c:v>
                </c:pt>
                <c:pt idx="497">
                  <c:v>813.94799999999998</c:v>
                </c:pt>
                <c:pt idx="498">
                  <c:v>810.89700000000005</c:v>
                </c:pt>
                <c:pt idx="499">
                  <c:v>808.14599999999996</c:v>
                </c:pt>
                <c:pt idx="500">
                  <c:v>805.154</c:v>
                </c:pt>
                <c:pt idx="501">
                  <c:v>807.20500000000004</c:v>
                </c:pt>
                <c:pt idx="502">
                  <c:v>803.19200000000001</c:v>
                </c:pt>
                <c:pt idx="503">
                  <c:v>803.09100000000001</c:v>
                </c:pt>
                <c:pt idx="504">
                  <c:v>797.98199999999997</c:v>
                </c:pt>
                <c:pt idx="505">
                  <c:v>799.09400000000005</c:v>
                </c:pt>
                <c:pt idx="506">
                  <c:v>798.11900000000003</c:v>
                </c:pt>
                <c:pt idx="507">
                  <c:v>794.93499999999995</c:v>
                </c:pt>
                <c:pt idx="508">
                  <c:v>799.48400000000004</c:v>
                </c:pt>
                <c:pt idx="509">
                  <c:v>805.67100000000005</c:v>
                </c:pt>
                <c:pt idx="510">
                  <c:v>804.43200000000002</c:v>
                </c:pt>
                <c:pt idx="511">
                  <c:v>810.66600000000005</c:v>
                </c:pt>
                <c:pt idx="512">
                  <c:v>811.34</c:v>
                </c:pt>
                <c:pt idx="513">
                  <c:v>814.88099999999997</c:v>
                </c:pt>
                <c:pt idx="514">
                  <c:v>817.53700000000003</c:v>
                </c:pt>
                <c:pt idx="515">
                  <c:v>819.48199999999997</c:v>
                </c:pt>
                <c:pt idx="516">
                  <c:v>818.81</c:v>
                </c:pt>
                <c:pt idx="517">
                  <c:v>815.18200000000002</c:v>
                </c:pt>
                <c:pt idx="518">
                  <c:v>814.48099999999999</c:v>
                </c:pt>
                <c:pt idx="519">
                  <c:v>814.06600000000003</c:v>
                </c:pt>
                <c:pt idx="520">
                  <c:v>810.08900000000006</c:v>
                </c:pt>
                <c:pt idx="521">
                  <c:v>809.17100000000005</c:v>
                </c:pt>
                <c:pt idx="522">
                  <c:v>808.45899999999995</c:v>
                </c:pt>
                <c:pt idx="523">
                  <c:v>806.99699999999996</c:v>
                </c:pt>
                <c:pt idx="524">
                  <c:v>806.22900000000004</c:v>
                </c:pt>
                <c:pt idx="525">
                  <c:v>809.94</c:v>
                </c:pt>
                <c:pt idx="526">
                  <c:v>818.85400000000004</c:v>
                </c:pt>
                <c:pt idx="527">
                  <c:v>823.173</c:v>
                </c:pt>
                <c:pt idx="528">
                  <c:v>827.80600000000004</c:v>
                </c:pt>
                <c:pt idx="529">
                  <c:v>825.47400000000005</c:v>
                </c:pt>
              </c:numCache>
            </c:numRef>
          </c:val>
          <c:smooth val="0"/>
          <c:extLst>
            <c:ext xmlns:c16="http://schemas.microsoft.com/office/drawing/2014/chart" uri="{C3380CC4-5D6E-409C-BE32-E72D297353CC}">
              <c16:uniqueId val="{00000000-CE00-456F-A4DA-DE9B13F9D408}"/>
            </c:ext>
          </c:extLst>
        </c:ser>
        <c:dLbls>
          <c:showLegendKey val="0"/>
          <c:showVal val="0"/>
          <c:showCatName val="0"/>
          <c:showSerName val="0"/>
          <c:showPercent val="0"/>
          <c:showBubbleSize val="0"/>
        </c:dLbls>
        <c:smooth val="0"/>
        <c:axId val="1708559984"/>
        <c:axId val="1"/>
      </c:lineChart>
      <c:catAx>
        <c:axId val="17085599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00"/>
          <c:min val="70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1708559984"/>
        <c:crosses val="min"/>
        <c:crossBetween val="between"/>
        <c:majorUnit val="10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440276406712732E-2"/>
          <c:y val="5.9615384615384619E-2"/>
          <c:w val="0.93129318854886478"/>
          <c:h val="0.88076923076923075"/>
        </c:manualLayout>
      </c:layout>
      <c:barChart>
        <c:barDir val="col"/>
        <c:grouping val="stacked"/>
        <c:varyColors val="0"/>
        <c:ser>
          <c:idx val="0"/>
          <c:order val="0"/>
          <c:spPr>
            <a:noFill/>
            <a:ln>
              <a:noFill/>
            </a:ln>
          </c:spPr>
          <c:invertIfNegative val="0"/>
          <c:dPt>
            <c:idx val="0"/>
            <c:invertIfNegative val="0"/>
            <c:bubble3D val="0"/>
            <c:spPr>
              <a:solidFill>
                <a:srgbClr val="152D5B"/>
              </a:solidFill>
              <a:ln>
                <a:noFill/>
              </a:ln>
            </c:spPr>
            <c:extLst>
              <c:ext xmlns:c16="http://schemas.microsoft.com/office/drawing/2014/chart" uri="{C3380CC4-5D6E-409C-BE32-E72D297353CC}">
                <c16:uniqueId val="{00000001-37CD-4CBA-9FEB-22B95A6BD7B9}"/>
              </c:ext>
            </c:extLst>
          </c:dPt>
          <c:dPt>
            <c:idx val="1"/>
            <c:invertIfNegative val="0"/>
            <c:bubble3D val="0"/>
            <c:spPr>
              <a:solidFill>
                <a:srgbClr val="BF0101"/>
              </a:solidFill>
              <a:ln>
                <a:noFill/>
              </a:ln>
            </c:spPr>
            <c:extLst>
              <c:ext xmlns:c16="http://schemas.microsoft.com/office/drawing/2014/chart" uri="{C3380CC4-5D6E-409C-BE32-E72D297353CC}">
                <c16:uniqueId val="{00000003-37CD-4CBA-9FEB-22B95A6BD7B9}"/>
              </c:ext>
            </c:extLst>
          </c:dPt>
          <c:dPt>
            <c:idx val="4"/>
            <c:invertIfNegative val="0"/>
            <c:bubble3D val="0"/>
            <c:spPr>
              <a:solidFill>
                <a:srgbClr val="BF0101"/>
              </a:solidFill>
              <a:ln>
                <a:noFill/>
              </a:ln>
            </c:spPr>
            <c:extLst>
              <c:ext xmlns:c16="http://schemas.microsoft.com/office/drawing/2014/chart" uri="{C3380CC4-5D6E-409C-BE32-E72D297353CC}">
                <c16:uniqueId val="{00000005-37CD-4CBA-9FEB-22B95A6BD7B9}"/>
              </c:ext>
            </c:extLst>
          </c:dPt>
          <c:dPt>
            <c:idx val="7"/>
            <c:invertIfNegative val="0"/>
            <c:bubble3D val="0"/>
            <c:spPr>
              <a:solidFill>
                <a:srgbClr val="BF0101"/>
              </a:solidFill>
              <a:ln>
                <a:noFill/>
              </a:ln>
            </c:spPr>
            <c:extLst>
              <c:ext xmlns:c16="http://schemas.microsoft.com/office/drawing/2014/chart" uri="{C3380CC4-5D6E-409C-BE32-E72D297353CC}">
                <c16:uniqueId val="{00000007-37CD-4CBA-9FEB-22B95A6BD7B9}"/>
              </c:ext>
            </c:extLst>
          </c:dPt>
          <c:dPt>
            <c:idx val="8"/>
            <c:invertIfNegative val="0"/>
            <c:bubble3D val="0"/>
            <c:spPr>
              <a:solidFill>
                <a:srgbClr val="152D5B"/>
              </a:solidFill>
              <a:ln>
                <a:noFill/>
              </a:ln>
            </c:spPr>
            <c:extLst>
              <c:ext xmlns:c16="http://schemas.microsoft.com/office/drawing/2014/chart" uri="{C3380CC4-5D6E-409C-BE32-E72D297353CC}">
                <c16:uniqueId val="{00000009-37CD-4CBA-9FEB-22B95A6BD7B9}"/>
              </c:ext>
            </c:extLst>
          </c:dPt>
          <c:dLbls>
            <c:dLbl>
              <c:idx val="0"/>
              <c:layout>
                <c:manualLayout>
                  <c:x val="0"/>
                  <c:y val="-0.16461538461538461"/>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7CD-4CBA-9FEB-22B95A6BD7B9}"/>
                </c:ext>
              </c:extLst>
            </c:dLbl>
            <c:dLbl>
              <c:idx val="1"/>
              <c:layout>
                <c:manualLayout>
                  <c:x val="0"/>
                  <c:y val="-0.19423076923076923"/>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7CD-4CBA-9FEB-22B95A6BD7B9}"/>
                </c:ext>
              </c:extLst>
            </c:dLbl>
            <c:dLbl>
              <c:idx val="4"/>
              <c:layout>
                <c:manualLayout>
                  <c:x val="0"/>
                  <c:y val="-0.23115384615384615"/>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7CD-4CBA-9FEB-22B95A6BD7B9}"/>
                </c:ext>
              </c:extLst>
            </c:dLbl>
            <c:dLbl>
              <c:idx val="7"/>
              <c:layout>
                <c:manualLayout>
                  <c:x val="0"/>
                  <c:y val="-0.35884615384615387"/>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CD-4CBA-9FEB-22B95A6BD7B9}"/>
                </c:ext>
              </c:extLst>
            </c:dLbl>
            <c:dLbl>
              <c:idx val="8"/>
              <c:layout>
                <c:manualLayout>
                  <c:x val="0"/>
                  <c:y val="-0.35884615384615387"/>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7CD-4CBA-9FEB-22B95A6BD7B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101.9</c:v>
                </c:pt>
                <c:pt idx="1">
                  <c:v>102.3</c:v>
                </c:pt>
                <c:pt idx="2">
                  <c:v>102.3</c:v>
                </c:pt>
                <c:pt idx="3">
                  <c:v>102.8</c:v>
                </c:pt>
                <c:pt idx="4">
                  <c:v>102.79999999999998</c:v>
                </c:pt>
                <c:pt idx="5">
                  <c:v>102.79999999999998</c:v>
                </c:pt>
                <c:pt idx="6">
                  <c:v>103.5</c:v>
                </c:pt>
                <c:pt idx="7">
                  <c:v>104.53999999999999</c:v>
                </c:pt>
                <c:pt idx="8">
                  <c:v>104.54</c:v>
                </c:pt>
              </c:numCache>
            </c:numRef>
          </c:val>
          <c:extLst>
            <c:ext xmlns:c16="http://schemas.microsoft.com/office/drawing/2014/chart" uri="{C3380CC4-5D6E-409C-BE32-E72D297353CC}">
              <c16:uniqueId val="{0000000A-37CD-4CBA-9FEB-22B95A6BD7B9}"/>
            </c:ext>
          </c:extLst>
        </c:ser>
        <c:ser>
          <c:idx val="1"/>
          <c:order val="1"/>
          <c:spPr>
            <a:solidFill>
              <a:srgbClr val="9DB1CF"/>
            </a:solidFill>
            <a:ln>
              <a:noFill/>
            </a:ln>
          </c:spPr>
          <c:invertIfNegative val="0"/>
          <c:dPt>
            <c:idx val="3"/>
            <c:invertIfNegative val="0"/>
            <c:bubble3D val="0"/>
            <c:spPr>
              <a:solidFill>
                <a:srgbClr val="E9A6A7"/>
              </a:solidFill>
              <a:ln>
                <a:noFill/>
              </a:ln>
            </c:spPr>
            <c:extLst>
              <c:ext xmlns:c16="http://schemas.microsoft.com/office/drawing/2014/chart" uri="{C3380CC4-5D6E-409C-BE32-E72D297353CC}">
                <c16:uniqueId val="{0000000C-37CD-4CBA-9FEB-22B95A6BD7B9}"/>
              </c:ext>
            </c:extLst>
          </c:dPt>
          <c:dPt>
            <c:idx val="6"/>
            <c:invertIfNegative val="0"/>
            <c:bubble3D val="0"/>
            <c:spPr>
              <a:solidFill>
                <a:srgbClr val="4DA72E"/>
              </a:solidFill>
              <a:ln>
                <a:noFill/>
              </a:ln>
            </c:spPr>
            <c:extLst>
              <c:ext xmlns:c16="http://schemas.microsoft.com/office/drawing/2014/chart" uri="{C3380CC4-5D6E-409C-BE32-E72D297353CC}">
                <c16:uniqueId val="{0000000E-37CD-4CBA-9FEB-22B95A6BD7B9}"/>
              </c:ext>
            </c:extLst>
          </c:dPt>
          <c:dLbls>
            <c:dLbl>
              <c:idx val="2"/>
              <c:layout>
                <c:manualLayout>
                  <c:x val="0"/>
                  <c:y val="-1.153846153846154E-3"/>
                </c:manualLayout>
              </c:layout>
              <c:numFmt formatCode="#,##0.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37CD-4CBA-9FEB-22B95A6BD7B9}"/>
                </c:ext>
              </c:extLst>
            </c:dLbl>
            <c:dLbl>
              <c:idx val="5"/>
              <c:layout>
                <c:manualLayout>
                  <c:x val="0"/>
                  <c:y val="-1.153846153846154E-3"/>
                </c:manualLayout>
              </c:layout>
              <c:numFmt formatCode="#,##0.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37CD-4CBA-9FEB-22B95A6BD7B9}"/>
                </c:ext>
              </c:extLst>
            </c:dLbl>
            <c:dLbl>
              <c:idx val="6"/>
              <c:layout>
                <c:manualLayout>
                  <c:x val="0"/>
                  <c:y val="-1.153846153846154E-3"/>
                </c:manualLayout>
              </c:layout>
              <c:numFmt formatCode="#,##0.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37CD-4CBA-9FEB-22B95A6BD7B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2">
                  <c:v>0.70000000000000284</c:v>
                </c:pt>
                <c:pt idx="3">
                  <c:v>0.20000000000000284</c:v>
                </c:pt>
                <c:pt idx="5">
                  <c:v>0.70000000000000284</c:v>
                </c:pt>
                <c:pt idx="6">
                  <c:v>1.0400000000000063</c:v>
                </c:pt>
              </c:numCache>
            </c:numRef>
          </c:val>
          <c:extLst>
            <c:ext xmlns:c16="http://schemas.microsoft.com/office/drawing/2014/chart" uri="{C3380CC4-5D6E-409C-BE32-E72D297353CC}">
              <c16:uniqueId val="{00000011-37CD-4CBA-9FEB-22B95A6BD7B9}"/>
            </c:ext>
          </c:extLst>
        </c:ser>
        <c:dLbls>
          <c:showLegendKey val="0"/>
          <c:showVal val="0"/>
          <c:showCatName val="0"/>
          <c:showSerName val="0"/>
          <c:showPercent val="0"/>
          <c:showBubbleSize val="0"/>
        </c:dLbls>
        <c:gapWidth val="80"/>
        <c:overlap val="100"/>
        <c:axId val="1558219904"/>
        <c:axId val="1"/>
      </c:barChart>
      <c:catAx>
        <c:axId val="15582199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6"/>
          <c:min val="10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defRPr>
            </a:pPr>
            <a:endParaRPr lang="en-US"/>
          </a:p>
        </c:txPr>
        <c:crossAx val="1558219904"/>
        <c:crosses val="min"/>
        <c:crossBetween val="between"/>
        <c:majorUnit val="1"/>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99435028248588E-2"/>
          <c:y val="4.1867954911433171E-2"/>
          <c:w val="0.97740112994350281"/>
          <c:h val="0.91626409017713362"/>
        </c:manualLayout>
      </c:layout>
      <c:lineChart>
        <c:grouping val="standard"/>
        <c:varyColors val="0"/>
        <c:ser>
          <c:idx val="0"/>
          <c:order val="0"/>
          <c:spPr>
            <a:ln w="38100" cmpd="sng" algn="ctr">
              <a:solidFill>
                <a:srgbClr val="162C5B"/>
              </a:solidFill>
              <a:prstDash val="solid"/>
            </a:ln>
          </c:spPr>
          <c:marker>
            <c:symbol val="none"/>
          </c:marker>
          <c:val>
            <c:numRef>
              <c:f>Sheet1!$A$1:$AEQ$1</c:f>
              <c:numCache>
                <c:formatCode>General</c:formatCode>
                <c:ptCount val="823"/>
                <c:pt idx="0">
                  <c:v>75.849999999999994</c:v>
                </c:pt>
                <c:pt idx="1">
                  <c:v>76.739999999999995</c:v>
                </c:pt>
                <c:pt idx="2">
                  <c:v>77.47</c:v>
                </c:pt>
                <c:pt idx="3">
                  <c:v>78.88</c:v>
                </c:pt>
                <c:pt idx="4">
                  <c:v>78.44</c:v>
                </c:pt>
                <c:pt idx="5">
                  <c:v>77.7</c:v>
                </c:pt>
                <c:pt idx="6">
                  <c:v>80.67</c:v>
                </c:pt>
                <c:pt idx="7">
                  <c:v>82.02</c:v>
                </c:pt>
                <c:pt idx="8">
                  <c:v>81.62</c:v>
                </c:pt>
                <c:pt idx="9">
                  <c:v>83.3</c:v>
                </c:pt>
                <c:pt idx="10">
                  <c:v>83.83</c:v>
                </c:pt>
                <c:pt idx="11">
                  <c:v>83.69</c:v>
                </c:pt>
                <c:pt idx="12">
                  <c:v>84.83</c:v>
                </c:pt>
                <c:pt idx="13">
                  <c:v>85.8</c:v>
                </c:pt>
                <c:pt idx="14">
                  <c:v>85.55</c:v>
                </c:pt>
                <c:pt idx="15">
                  <c:v>84.14</c:v>
                </c:pt>
                <c:pt idx="16">
                  <c:v>82.41</c:v>
                </c:pt>
                <c:pt idx="17">
                  <c:v>84.37</c:v>
                </c:pt>
                <c:pt idx="18">
                  <c:v>85.96</c:v>
                </c:pt>
                <c:pt idx="19">
                  <c:v>85.29</c:v>
                </c:pt>
                <c:pt idx="20">
                  <c:v>85.43</c:v>
                </c:pt>
                <c:pt idx="21">
                  <c:v>86.49</c:v>
                </c:pt>
                <c:pt idx="22">
                  <c:v>86.46</c:v>
                </c:pt>
                <c:pt idx="23">
                  <c:v>86.69</c:v>
                </c:pt>
                <c:pt idx="24">
                  <c:v>88.45</c:v>
                </c:pt>
                <c:pt idx="25">
                  <c:v>90.33</c:v>
                </c:pt>
                <c:pt idx="26">
                  <c:v>89.77</c:v>
                </c:pt>
                <c:pt idx="27">
                  <c:v>87.9</c:v>
                </c:pt>
                <c:pt idx="28">
                  <c:v>88.53</c:v>
                </c:pt>
                <c:pt idx="29">
                  <c:v>88.56</c:v>
                </c:pt>
                <c:pt idx="30">
                  <c:v>91.42</c:v>
                </c:pt>
                <c:pt idx="31">
                  <c:v>93.5</c:v>
                </c:pt>
                <c:pt idx="32">
                  <c:v>90.21</c:v>
                </c:pt>
                <c:pt idx="33">
                  <c:v>91.83</c:v>
                </c:pt>
                <c:pt idx="34">
                  <c:v>90.04</c:v>
                </c:pt>
                <c:pt idx="35">
                  <c:v>90.21</c:v>
                </c:pt>
                <c:pt idx="36">
                  <c:v>91.62</c:v>
                </c:pt>
                <c:pt idx="37">
                  <c:v>92.65</c:v>
                </c:pt>
                <c:pt idx="38">
                  <c:v>91.91</c:v>
                </c:pt>
                <c:pt idx="39">
                  <c:v>90.69</c:v>
                </c:pt>
                <c:pt idx="40">
                  <c:v>90.94</c:v>
                </c:pt>
                <c:pt idx="41">
                  <c:v>89.89</c:v>
                </c:pt>
                <c:pt idx="42">
                  <c:v>93.5</c:v>
                </c:pt>
                <c:pt idx="43">
                  <c:v>100.21</c:v>
                </c:pt>
                <c:pt idx="44">
                  <c:v>107.06</c:v>
                </c:pt>
                <c:pt idx="45">
                  <c:v>104.61</c:v>
                </c:pt>
                <c:pt idx="46">
                  <c:v>112.11</c:v>
                </c:pt>
                <c:pt idx="47">
                  <c:v>115.8</c:v>
                </c:pt>
                <c:pt idx="48">
                  <c:v>119.65</c:v>
                </c:pt>
                <c:pt idx="49">
                  <c:v>105.05</c:v>
                </c:pt>
                <c:pt idx="50">
                  <c:v>102.99</c:v>
                </c:pt>
                <c:pt idx="51">
                  <c:v>106.3</c:v>
                </c:pt>
                <c:pt idx="52">
                  <c:v>101.18</c:v>
                </c:pt>
                <c:pt idx="53">
                  <c:v>94.79</c:v>
                </c:pt>
                <c:pt idx="54">
                  <c:v>93.59</c:v>
                </c:pt>
                <c:pt idx="55">
                  <c:v>101.65</c:v>
                </c:pt>
                <c:pt idx="56">
                  <c:v>103.09</c:v>
                </c:pt>
                <c:pt idx="57">
                  <c:v>109.97</c:v>
                </c:pt>
                <c:pt idx="58">
                  <c:v>109.27</c:v>
                </c:pt>
                <c:pt idx="59">
                  <c:v>111.99</c:v>
                </c:pt>
                <c:pt idx="60">
                  <c:v>109.43</c:v>
                </c:pt>
                <c:pt idx="61">
                  <c:v>111.06</c:v>
                </c:pt>
                <c:pt idx="62">
                  <c:v>103.42</c:v>
                </c:pt>
                <c:pt idx="63">
                  <c:v>102.05</c:v>
                </c:pt>
                <c:pt idx="64">
                  <c:v>105.68</c:v>
                </c:pt>
                <c:pt idx="65">
                  <c:v>98.52</c:v>
                </c:pt>
                <c:pt idx="66">
                  <c:v>97.9</c:v>
                </c:pt>
                <c:pt idx="67">
                  <c:v>101.84</c:v>
                </c:pt>
                <c:pt idx="68">
                  <c:v>100.68</c:v>
                </c:pt>
                <c:pt idx="69">
                  <c:v>95.41</c:v>
                </c:pt>
                <c:pt idx="70">
                  <c:v>95.51</c:v>
                </c:pt>
                <c:pt idx="71">
                  <c:v>97.73</c:v>
                </c:pt>
                <c:pt idx="72">
                  <c:v>93.92</c:v>
                </c:pt>
                <c:pt idx="73">
                  <c:v>100.15</c:v>
                </c:pt>
                <c:pt idx="74">
                  <c:v>103.79</c:v>
                </c:pt>
                <c:pt idx="75">
                  <c:v>106.38</c:v>
                </c:pt>
                <c:pt idx="76">
                  <c:v>107.61</c:v>
                </c:pt>
                <c:pt idx="77">
                  <c:v>102.05</c:v>
                </c:pt>
                <c:pt idx="78">
                  <c:v>102.19</c:v>
                </c:pt>
                <c:pt idx="79">
                  <c:v>102.96</c:v>
                </c:pt>
                <c:pt idx="80">
                  <c:v>101.05</c:v>
                </c:pt>
                <c:pt idx="81">
                  <c:v>97.67</c:v>
                </c:pt>
                <c:pt idx="82">
                  <c:v>100.41</c:v>
                </c:pt>
                <c:pt idx="83">
                  <c:v>100.68</c:v>
                </c:pt>
                <c:pt idx="84">
                  <c:v>103.47</c:v>
                </c:pt>
                <c:pt idx="85">
                  <c:v>102.94</c:v>
                </c:pt>
                <c:pt idx="86">
                  <c:v>103.42</c:v>
                </c:pt>
                <c:pt idx="87">
                  <c:v>100.9</c:v>
                </c:pt>
                <c:pt idx="88">
                  <c:v>106.22</c:v>
                </c:pt>
                <c:pt idx="89">
                  <c:v>106.74</c:v>
                </c:pt>
                <c:pt idx="90">
                  <c:v>108.33</c:v>
                </c:pt>
                <c:pt idx="91">
                  <c:v>101.77</c:v>
                </c:pt>
                <c:pt idx="92">
                  <c:v>98.45</c:v>
                </c:pt>
                <c:pt idx="93">
                  <c:v>104.03</c:v>
                </c:pt>
                <c:pt idx="94">
                  <c:v>104.4</c:v>
                </c:pt>
                <c:pt idx="95">
                  <c:v>108.63</c:v>
                </c:pt>
                <c:pt idx="96">
                  <c:v>111.82</c:v>
                </c:pt>
                <c:pt idx="97">
                  <c:v>109.63</c:v>
                </c:pt>
                <c:pt idx="98">
                  <c:v>107.04</c:v>
                </c:pt>
                <c:pt idx="99">
                  <c:v>109.89</c:v>
                </c:pt>
                <c:pt idx="100">
                  <c:v>110.28</c:v>
                </c:pt>
                <c:pt idx="101">
                  <c:v>107.54</c:v>
                </c:pt>
                <c:pt idx="102">
                  <c:v>107.2</c:v>
                </c:pt>
                <c:pt idx="103">
                  <c:v>107.75</c:v>
                </c:pt>
                <c:pt idx="104">
                  <c:v>111.25</c:v>
                </c:pt>
                <c:pt idx="105">
                  <c:v>112.23</c:v>
                </c:pt>
                <c:pt idx="106">
                  <c:v>115.61</c:v>
                </c:pt>
                <c:pt idx="107">
                  <c:v>117.61</c:v>
                </c:pt>
                <c:pt idx="108">
                  <c:v>111.91</c:v>
                </c:pt>
                <c:pt idx="109">
                  <c:v>112.72</c:v>
                </c:pt>
                <c:pt idx="110">
                  <c:v>114.3</c:v>
                </c:pt>
                <c:pt idx="111">
                  <c:v>116.23</c:v>
                </c:pt>
                <c:pt idx="112">
                  <c:v>116.06</c:v>
                </c:pt>
                <c:pt idx="113">
                  <c:v>117.1</c:v>
                </c:pt>
                <c:pt idx="114">
                  <c:v>119.78</c:v>
                </c:pt>
                <c:pt idx="115">
                  <c:v>119.09</c:v>
                </c:pt>
                <c:pt idx="116">
                  <c:v>118.12</c:v>
                </c:pt>
                <c:pt idx="117">
                  <c:v>118.25</c:v>
                </c:pt>
                <c:pt idx="118">
                  <c:v>116.26</c:v>
                </c:pt>
                <c:pt idx="119">
                  <c:v>113.09</c:v>
                </c:pt>
                <c:pt idx="120">
                  <c:v>115.25</c:v>
                </c:pt>
                <c:pt idx="121">
                  <c:v>107.99</c:v>
                </c:pt>
                <c:pt idx="122">
                  <c:v>108.94</c:v>
                </c:pt>
                <c:pt idx="123">
                  <c:v>108.84</c:v>
                </c:pt>
                <c:pt idx="124">
                  <c:v>109.52</c:v>
                </c:pt>
                <c:pt idx="125">
                  <c:v>103.99</c:v>
                </c:pt>
                <c:pt idx="126">
                  <c:v>101.58</c:v>
                </c:pt>
                <c:pt idx="127">
                  <c:v>104.45</c:v>
                </c:pt>
                <c:pt idx="128">
                  <c:v>106.38</c:v>
                </c:pt>
                <c:pt idx="129">
                  <c:v>108.89</c:v>
                </c:pt>
                <c:pt idx="130">
                  <c:v>107.01</c:v>
                </c:pt>
                <c:pt idx="131">
                  <c:v>103.1</c:v>
                </c:pt>
                <c:pt idx="132">
                  <c:v>105.39</c:v>
                </c:pt>
                <c:pt idx="133">
                  <c:v>108.19</c:v>
                </c:pt>
                <c:pt idx="134">
                  <c:v>110.4</c:v>
                </c:pt>
                <c:pt idx="135">
                  <c:v>96.52</c:v>
                </c:pt>
                <c:pt idx="136">
                  <c:v>94.98</c:v>
                </c:pt>
                <c:pt idx="137">
                  <c:v>99.25</c:v>
                </c:pt>
                <c:pt idx="138">
                  <c:v>101.53</c:v>
                </c:pt>
                <c:pt idx="139">
                  <c:v>101.21</c:v>
                </c:pt>
                <c:pt idx="140">
                  <c:v>93.31</c:v>
                </c:pt>
                <c:pt idx="141">
                  <c:v>93.83</c:v>
                </c:pt>
                <c:pt idx="142">
                  <c:v>92.83</c:v>
                </c:pt>
                <c:pt idx="143">
                  <c:v>94.57</c:v>
                </c:pt>
                <c:pt idx="144">
                  <c:v>99.42</c:v>
                </c:pt>
                <c:pt idx="145">
                  <c:v>100.74</c:v>
                </c:pt>
                <c:pt idx="146">
                  <c:v>99.88</c:v>
                </c:pt>
                <c:pt idx="147">
                  <c:v>93.78</c:v>
                </c:pt>
                <c:pt idx="148">
                  <c:v>92.43</c:v>
                </c:pt>
                <c:pt idx="149">
                  <c:v>94.42</c:v>
                </c:pt>
                <c:pt idx="150">
                  <c:v>92.88</c:v>
                </c:pt>
                <c:pt idx="151">
                  <c:v>95.29</c:v>
                </c:pt>
                <c:pt idx="152">
                  <c:v>94.65</c:v>
                </c:pt>
                <c:pt idx="153">
                  <c:v>96.75</c:v>
                </c:pt>
                <c:pt idx="154">
                  <c:v>92.39</c:v>
                </c:pt>
                <c:pt idx="155">
                  <c:v>93.22</c:v>
                </c:pt>
                <c:pt idx="156">
                  <c:v>89.74</c:v>
                </c:pt>
                <c:pt idx="157">
                  <c:v>87.56</c:v>
                </c:pt>
                <c:pt idx="158">
                  <c:v>88.08</c:v>
                </c:pt>
                <c:pt idx="159">
                  <c:v>89.93</c:v>
                </c:pt>
                <c:pt idx="160">
                  <c:v>89.67</c:v>
                </c:pt>
                <c:pt idx="161">
                  <c:v>91.2</c:v>
                </c:pt>
                <c:pt idx="162">
                  <c:v>93.53</c:v>
                </c:pt>
                <c:pt idx="163">
                  <c:v>91.46</c:v>
                </c:pt>
                <c:pt idx="164">
                  <c:v>88.85</c:v>
                </c:pt>
                <c:pt idx="165">
                  <c:v>86.16</c:v>
                </c:pt>
                <c:pt idx="166">
                  <c:v>87.69</c:v>
                </c:pt>
                <c:pt idx="167">
                  <c:v>90.11</c:v>
                </c:pt>
                <c:pt idx="168">
                  <c:v>90.44</c:v>
                </c:pt>
                <c:pt idx="169">
                  <c:v>90.36</c:v>
                </c:pt>
                <c:pt idx="170">
                  <c:v>93.25</c:v>
                </c:pt>
                <c:pt idx="171">
                  <c:v>94.4</c:v>
                </c:pt>
                <c:pt idx="172">
                  <c:v>92.19</c:v>
                </c:pt>
                <c:pt idx="173">
                  <c:v>92.39</c:v>
                </c:pt>
                <c:pt idx="174">
                  <c:v>96.19</c:v>
                </c:pt>
                <c:pt idx="175">
                  <c:v>91.17</c:v>
                </c:pt>
                <c:pt idx="176">
                  <c:v>89.03</c:v>
                </c:pt>
                <c:pt idx="177">
                  <c:v>86.22</c:v>
                </c:pt>
                <c:pt idx="178">
                  <c:v>86.48</c:v>
                </c:pt>
                <c:pt idx="179">
                  <c:v>88.25</c:v>
                </c:pt>
                <c:pt idx="180">
                  <c:v>88.96</c:v>
                </c:pt>
                <c:pt idx="181">
                  <c:v>86.51</c:v>
                </c:pt>
                <c:pt idx="182">
                  <c:v>81.63</c:v>
                </c:pt>
                <c:pt idx="183">
                  <c:v>83.07</c:v>
                </c:pt>
                <c:pt idx="184">
                  <c:v>86.36</c:v>
                </c:pt>
                <c:pt idx="185">
                  <c:v>87.41</c:v>
                </c:pt>
                <c:pt idx="186">
                  <c:v>86.89</c:v>
                </c:pt>
                <c:pt idx="187">
                  <c:v>88.05</c:v>
                </c:pt>
                <c:pt idx="188">
                  <c:v>84.65</c:v>
                </c:pt>
                <c:pt idx="189">
                  <c:v>84.76</c:v>
                </c:pt>
                <c:pt idx="190">
                  <c:v>85.36</c:v>
                </c:pt>
                <c:pt idx="191">
                  <c:v>83.94</c:v>
                </c:pt>
                <c:pt idx="192">
                  <c:v>82.43</c:v>
                </c:pt>
                <c:pt idx="193">
                  <c:v>83.03</c:v>
                </c:pt>
                <c:pt idx="194">
                  <c:v>78.25</c:v>
                </c:pt>
                <c:pt idx="195">
                  <c:v>76.180000000000007</c:v>
                </c:pt>
                <c:pt idx="196">
                  <c:v>77.81</c:v>
                </c:pt>
                <c:pt idx="197">
                  <c:v>81.239999999999995</c:v>
                </c:pt>
                <c:pt idx="198">
                  <c:v>80.42</c:v>
                </c:pt>
                <c:pt idx="199">
                  <c:v>78.72</c:v>
                </c:pt>
                <c:pt idx="200">
                  <c:v>82.7</c:v>
                </c:pt>
                <c:pt idx="201">
                  <c:v>85.5</c:v>
                </c:pt>
                <c:pt idx="202">
                  <c:v>86.84</c:v>
                </c:pt>
                <c:pt idx="203">
                  <c:v>87.59</c:v>
                </c:pt>
                <c:pt idx="204">
                  <c:v>91.35</c:v>
                </c:pt>
                <c:pt idx="205">
                  <c:v>89.84</c:v>
                </c:pt>
                <c:pt idx="206">
                  <c:v>87.97</c:v>
                </c:pt>
                <c:pt idx="207">
                  <c:v>86.06</c:v>
                </c:pt>
                <c:pt idx="208">
                  <c:v>87.95</c:v>
                </c:pt>
                <c:pt idx="209">
                  <c:v>84.65</c:v>
                </c:pt>
                <c:pt idx="210">
                  <c:v>84.53</c:v>
                </c:pt>
                <c:pt idx="211">
                  <c:v>82.07</c:v>
                </c:pt>
                <c:pt idx="212">
                  <c:v>84.52</c:v>
                </c:pt>
                <c:pt idx="213">
                  <c:v>84.51</c:v>
                </c:pt>
                <c:pt idx="214">
                  <c:v>83.95</c:v>
                </c:pt>
                <c:pt idx="215">
                  <c:v>83.59</c:v>
                </c:pt>
                <c:pt idx="216">
                  <c:v>84.31</c:v>
                </c:pt>
                <c:pt idx="217">
                  <c:v>86.68</c:v>
                </c:pt>
                <c:pt idx="218">
                  <c:v>87.83</c:v>
                </c:pt>
                <c:pt idx="219">
                  <c:v>86.61</c:v>
                </c:pt>
                <c:pt idx="220">
                  <c:v>85.4</c:v>
                </c:pt>
                <c:pt idx="221">
                  <c:v>87.19</c:v>
                </c:pt>
                <c:pt idx="222">
                  <c:v>88.86</c:v>
                </c:pt>
                <c:pt idx="223">
                  <c:v>87.18</c:v>
                </c:pt>
                <c:pt idx="224">
                  <c:v>91.45</c:v>
                </c:pt>
                <c:pt idx="225">
                  <c:v>90.73</c:v>
                </c:pt>
                <c:pt idx="226">
                  <c:v>88</c:v>
                </c:pt>
                <c:pt idx="227">
                  <c:v>85</c:v>
                </c:pt>
                <c:pt idx="228">
                  <c:v>85.66</c:v>
                </c:pt>
                <c:pt idx="229">
                  <c:v>88.16</c:v>
                </c:pt>
                <c:pt idx="230">
                  <c:v>85.16</c:v>
                </c:pt>
                <c:pt idx="231">
                  <c:v>86.25</c:v>
                </c:pt>
                <c:pt idx="232">
                  <c:v>85</c:v>
                </c:pt>
                <c:pt idx="233">
                  <c:v>81.400000000000006</c:v>
                </c:pt>
                <c:pt idx="234">
                  <c:v>80.11</c:v>
                </c:pt>
                <c:pt idx="235">
                  <c:v>80.040000000000006</c:v>
                </c:pt>
                <c:pt idx="236">
                  <c:v>80.73</c:v>
                </c:pt>
                <c:pt idx="237">
                  <c:v>78.069999999999993</c:v>
                </c:pt>
                <c:pt idx="238">
                  <c:v>77.95</c:v>
                </c:pt>
                <c:pt idx="239">
                  <c:v>76.430000000000007</c:v>
                </c:pt>
                <c:pt idx="240">
                  <c:v>77.33</c:v>
                </c:pt>
                <c:pt idx="241">
                  <c:v>78.28</c:v>
                </c:pt>
                <c:pt idx="242">
                  <c:v>80.66</c:v>
                </c:pt>
                <c:pt idx="243">
                  <c:v>81.14</c:v>
                </c:pt>
                <c:pt idx="244">
                  <c:v>80.05</c:v>
                </c:pt>
                <c:pt idx="245">
                  <c:v>77.08</c:v>
                </c:pt>
                <c:pt idx="246">
                  <c:v>74.459999999999994</c:v>
                </c:pt>
                <c:pt idx="247">
                  <c:v>72.28</c:v>
                </c:pt>
                <c:pt idx="248">
                  <c:v>71.58</c:v>
                </c:pt>
                <c:pt idx="249">
                  <c:v>71.209999999999994</c:v>
                </c:pt>
                <c:pt idx="250">
                  <c:v>73.28</c:v>
                </c:pt>
                <c:pt idx="251">
                  <c:v>75.44</c:v>
                </c:pt>
                <c:pt idx="252">
                  <c:v>77.31</c:v>
                </c:pt>
                <c:pt idx="253">
                  <c:v>76.150000000000006</c:v>
                </c:pt>
                <c:pt idx="254">
                  <c:v>74.459999999999994</c:v>
                </c:pt>
                <c:pt idx="255">
                  <c:v>75.38</c:v>
                </c:pt>
                <c:pt idx="256">
                  <c:v>76.23</c:v>
                </c:pt>
                <c:pt idx="257">
                  <c:v>78.239999999999995</c:v>
                </c:pt>
                <c:pt idx="258">
                  <c:v>77.42</c:v>
                </c:pt>
                <c:pt idx="259">
                  <c:v>79.64</c:v>
                </c:pt>
                <c:pt idx="260">
                  <c:v>80.97</c:v>
                </c:pt>
                <c:pt idx="261">
                  <c:v>79.64</c:v>
                </c:pt>
                <c:pt idx="262">
                  <c:v>79.08</c:v>
                </c:pt>
                <c:pt idx="263">
                  <c:v>78.5</c:v>
                </c:pt>
                <c:pt idx="264">
                  <c:v>80.45</c:v>
                </c:pt>
                <c:pt idx="265">
                  <c:v>80.47</c:v>
                </c:pt>
                <c:pt idx="266">
                  <c:v>77.12</c:v>
                </c:pt>
                <c:pt idx="267">
                  <c:v>73.099999999999994</c:v>
                </c:pt>
                <c:pt idx="268">
                  <c:v>73.92</c:v>
                </c:pt>
                <c:pt idx="269">
                  <c:v>74.040000000000006</c:v>
                </c:pt>
                <c:pt idx="270">
                  <c:v>74.92</c:v>
                </c:pt>
                <c:pt idx="271">
                  <c:v>75.37</c:v>
                </c:pt>
                <c:pt idx="272">
                  <c:v>77.680000000000007</c:v>
                </c:pt>
                <c:pt idx="273">
                  <c:v>78.650000000000006</c:v>
                </c:pt>
                <c:pt idx="274">
                  <c:v>80.11</c:v>
                </c:pt>
                <c:pt idx="275">
                  <c:v>79.78</c:v>
                </c:pt>
                <c:pt idx="276">
                  <c:v>79.040000000000006</c:v>
                </c:pt>
                <c:pt idx="277">
                  <c:v>80.45</c:v>
                </c:pt>
                <c:pt idx="278">
                  <c:v>79.8</c:v>
                </c:pt>
                <c:pt idx="279">
                  <c:v>80.61</c:v>
                </c:pt>
                <c:pt idx="280">
                  <c:v>81.64</c:v>
                </c:pt>
                <c:pt idx="281">
                  <c:v>81.93</c:v>
                </c:pt>
                <c:pt idx="282">
                  <c:v>80.44</c:v>
                </c:pt>
                <c:pt idx="283">
                  <c:v>80.44</c:v>
                </c:pt>
                <c:pt idx="284">
                  <c:v>81.28</c:v>
                </c:pt>
                <c:pt idx="285">
                  <c:v>79.959999999999994</c:v>
                </c:pt>
                <c:pt idx="286">
                  <c:v>78.180000000000007</c:v>
                </c:pt>
                <c:pt idx="287">
                  <c:v>79.17</c:v>
                </c:pt>
                <c:pt idx="288">
                  <c:v>76.73</c:v>
                </c:pt>
                <c:pt idx="289">
                  <c:v>76.2</c:v>
                </c:pt>
                <c:pt idx="290">
                  <c:v>73.739999999999995</c:v>
                </c:pt>
                <c:pt idx="291">
                  <c:v>74.47</c:v>
                </c:pt>
                <c:pt idx="292">
                  <c:v>77.39</c:v>
                </c:pt>
                <c:pt idx="293">
                  <c:v>78.69</c:v>
                </c:pt>
                <c:pt idx="294">
                  <c:v>78.27</c:v>
                </c:pt>
                <c:pt idx="295">
                  <c:v>79.92</c:v>
                </c:pt>
                <c:pt idx="296">
                  <c:v>80.33</c:v>
                </c:pt>
                <c:pt idx="297">
                  <c:v>79.239999999999995</c:v>
                </c:pt>
                <c:pt idx="298">
                  <c:v>78.83</c:v>
                </c:pt>
                <c:pt idx="299">
                  <c:v>78.739999999999995</c:v>
                </c:pt>
                <c:pt idx="300">
                  <c:v>76.55</c:v>
                </c:pt>
                <c:pt idx="301">
                  <c:v>76.67</c:v>
                </c:pt>
                <c:pt idx="302">
                  <c:v>77.3</c:v>
                </c:pt>
                <c:pt idx="303">
                  <c:v>76.36</c:v>
                </c:pt>
                <c:pt idx="304">
                  <c:v>74.19</c:v>
                </c:pt>
                <c:pt idx="305">
                  <c:v>75.599999999999994</c:v>
                </c:pt>
                <c:pt idx="306">
                  <c:v>76.47</c:v>
                </c:pt>
                <c:pt idx="307">
                  <c:v>75.81</c:v>
                </c:pt>
                <c:pt idx="308">
                  <c:v>77.19</c:v>
                </c:pt>
                <c:pt idx="309">
                  <c:v>77.83</c:v>
                </c:pt>
                <c:pt idx="310">
                  <c:v>78.31</c:v>
                </c:pt>
                <c:pt idx="311">
                  <c:v>79.790000000000006</c:v>
                </c:pt>
                <c:pt idx="312">
                  <c:v>80.56</c:v>
                </c:pt>
                <c:pt idx="313">
                  <c:v>77.72</c:v>
                </c:pt>
                <c:pt idx="314">
                  <c:v>76.81</c:v>
                </c:pt>
                <c:pt idx="315">
                  <c:v>75.84</c:v>
                </c:pt>
                <c:pt idx="316">
                  <c:v>76.78</c:v>
                </c:pt>
                <c:pt idx="317">
                  <c:v>74.91</c:v>
                </c:pt>
                <c:pt idx="318">
                  <c:v>71.489999999999995</c:v>
                </c:pt>
                <c:pt idx="319">
                  <c:v>67.739999999999995</c:v>
                </c:pt>
                <c:pt idx="320">
                  <c:v>68.52</c:v>
                </c:pt>
                <c:pt idx="321">
                  <c:v>66.930000000000007</c:v>
                </c:pt>
                <c:pt idx="322">
                  <c:v>67.819999999999993</c:v>
                </c:pt>
                <c:pt idx="323">
                  <c:v>69.67</c:v>
                </c:pt>
                <c:pt idx="324">
                  <c:v>71.02</c:v>
                </c:pt>
                <c:pt idx="325">
                  <c:v>70.12</c:v>
                </c:pt>
                <c:pt idx="326">
                  <c:v>69.41</c:v>
                </c:pt>
                <c:pt idx="327">
                  <c:v>72.930000000000007</c:v>
                </c:pt>
                <c:pt idx="328">
                  <c:v>73.34</c:v>
                </c:pt>
                <c:pt idx="329">
                  <c:v>73.12</c:v>
                </c:pt>
                <c:pt idx="330">
                  <c:v>74.489999999999995</c:v>
                </c:pt>
                <c:pt idx="331">
                  <c:v>75.8</c:v>
                </c:pt>
                <c:pt idx="332">
                  <c:v>80.44</c:v>
                </c:pt>
                <c:pt idx="333">
                  <c:v>80.72</c:v>
                </c:pt>
                <c:pt idx="334">
                  <c:v>80.63</c:v>
                </c:pt>
                <c:pt idx="335">
                  <c:v>80.680000000000007</c:v>
                </c:pt>
                <c:pt idx="336">
                  <c:v>79.77</c:v>
                </c:pt>
                <c:pt idx="337">
                  <c:v>81.489999999999995</c:v>
                </c:pt>
                <c:pt idx="338">
                  <c:v>83.09</c:v>
                </c:pt>
                <c:pt idx="339">
                  <c:v>82.04</c:v>
                </c:pt>
                <c:pt idx="340">
                  <c:v>82.43</c:v>
                </c:pt>
                <c:pt idx="341">
                  <c:v>80.83</c:v>
                </c:pt>
                <c:pt idx="342">
                  <c:v>80.900000000000006</c:v>
                </c:pt>
                <c:pt idx="343">
                  <c:v>79.239999999999995</c:v>
                </c:pt>
                <c:pt idx="344">
                  <c:v>77.37</c:v>
                </c:pt>
                <c:pt idx="345">
                  <c:v>77.709999999999994</c:v>
                </c:pt>
                <c:pt idx="346">
                  <c:v>78.599999999999994</c:v>
                </c:pt>
                <c:pt idx="347">
                  <c:v>76.87</c:v>
                </c:pt>
                <c:pt idx="348">
                  <c:v>74.19</c:v>
                </c:pt>
                <c:pt idx="349">
                  <c:v>74.58</c:v>
                </c:pt>
                <c:pt idx="350">
                  <c:v>76.61</c:v>
                </c:pt>
                <c:pt idx="351">
                  <c:v>75.510000000000005</c:v>
                </c:pt>
                <c:pt idx="352">
                  <c:v>71.55</c:v>
                </c:pt>
                <c:pt idx="353">
                  <c:v>68.55</c:v>
                </c:pt>
                <c:pt idx="354">
                  <c:v>68.510000000000005</c:v>
                </c:pt>
                <c:pt idx="355">
                  <c:v>71.27</c:v>
                </c:pt>
                <c:pt idx="356">
                  <c:v>73.069999999999993</c:v>
                </c:pt>
                <c:pt idx="357">
                  <c:v>73.62</c:v>
                </c:pt>
                <c:pt idx="358">
                  <c:v>72.52</c:v>
                </c:pt>
                <c:pt idx="359">
                  <c:v>70.88</c:v>
                </c:pt>
                <c:pt idx="360">
                  <c:v>70.02</c:v>
                </c:pt>
                <c:pt idx="361">
                  <c:v>71.09</c:v>
                </c:pt>
                <c:pt idx="362">
                  <c:v>70.84</c:v>
                </c:pt>
                <c:pt idx="363">
                  <c:v>72.89</c:v>
                </c:pt>
                <c:pt idx="364">
                  <c:v>71.94</c:v>
                </c:pt>
                <c:pt idx="365">
                  <c:v>71.69</c:v>
                </c:pt>
                <c:pt idx="366">
                  <c:v>72.05</c:v>
                </c:pt>
                <c:pt idx="367">
                  <c:v>72.849999999999994</c:v>
                </c:pt>
                <c:pt idx="368">
                  <c:v>74.290000000000006</c:v>
                </c:pt>
                <c:pt idx="369">
                  <c:v>71.930000000000007</c:v>
                </c:pt>
                <c:pt idx="370">
                  <c:v>72.760000000000005</c:v>
                </c:pt>
                <c:pt idx="371">
                  <c:v>73.22</c:v>
                </c:pt>
                <c:pt idx="372">
                  <c:v>72.87</c:v>
                </c:pt>
                <c:pt idx="373">
                  <c:v>69.599999999999994</c:v>
                </c:pt>
                <c:pt idx="374">
                  <c:v>68.239999999999995</c:v>
                </c:pt>
                <c:pt idx="375">
                  <c:v>70.2</c:v>
                </c:pt>
                <c:pt idx="376">
                  <c:v>71.84</c:v>
                </c:pt>
                <c:pt idx="377">
                  <c:v>72.260000000000005</c:v>
                </c:pt>
                <c:pt idx="378">
                  <c:v>71.849999999999994</c:v>
                </c:pt>
                <c:pt idx="379">
                  <c:v>72.64</c:v>
                </c:pt>
                <c:pt idx="380">
                  <c:v>71.44</c:v>
                </c:pt>
                <c:pt idx="381">
                  <c:v>70.33</c:v>
                </c:pt>
                <c:pt idx="382">
                  <c:v>67.290000000000006</c:v>
                </c:pt>
                <c:pt idx="383">
                  <c:v>69.58</c:v>
                </c:pt>
                <c:pt idx="384">
                  <c:v>68.459999999999994</c:v>
                </c:pt>
                <c:pt idx="385">
                  <c:v>70.81</c:v>
                </c:pt>
                <c:pt idx="386">
                  <c:v>71.930000000000007</c:v>
                </c:pt>
                <c:pt idx="387">
                  <c:v>71.47</c:v>
                </c:pt>
                <c:pt idx="388">
                  <c:v>71.31</c:v>
                </c:pt>
                <c:pt idx="389">
                  <c:v>71.19</c:v>
                </c:pt>
                <c:pt idx="390">
                  <c:v>72.52</c:v>
                </c:pt>
                <c:pt idx="391">
                  <c:v>69.63</c:v>
                </c:pt>
                <c:pt idx="392">
                  <c:v>69.319999999999993</c:v>
                </c:pt>
                <c:pt idx="393">
                  <c:v>69.540000000000006</c:v>
                </c:pt>
                <c:pt idx="394">
                  <c:v>67.900000000000006</c:v>
                </c:pt>
                <c:pt idx="395">
                  <c:v>69.73</c:v>
                </c:pt>
                <c:pt idx="396">
                  <c:v>70.02</c:v>
                </c:pt>
                <c:pt idx="397">
                  <c:v>70.78</c:v>
                </c:pt>
                <c:pt idx="398">
                  <c:v>69.91</c:v>
                </c:pt>
                <c:pt idx="399">
                  <c:v>71.06</c:v>
                </c:pt>
                <c:pt idx="400">
                  <c:v>71.88</c:v>
                </c:pt>
                <c:pt idx="401">
                  <c:v>71.790000000000006</c:v>
                </c:pt>
                <c:pt idx="402">
                  <c:v>73.77</c:v>
                </c:pt>
                <c:pt idx="403">
                  <c:v>72.95</c:v>
                </c:pt>
                <c:pt idx="404">
                  <c:v>74.709999999999994</c:v>
                </c:pt>
                <c:pt idx="405">
                  <c:v>75.540000000000006</c:v>
                </c:pt>
                <c:pt idx="406">
                  <c:v>76.760000000000005</c:v>
                </c:pt>
                <c:pt idx="407">
                  <c:v>75.319999999999993</c:v>
                </c:pt>
                <c:pt idx="408">
                  <c:v>74.08</c:v>
                </c:pt>
                <c:pt idx="409">
                  <c:v>75.66</c:v>
                </c:pt>
                <c:pt idx="410">
                  <c:v>75.290000000000006</c:v>
                </c:pt>
                <c:pt idx="411">
                  <c:v>75.650000000000006</c:v>
                </c:pt>
                <c:pt idx="412">
                  <c:v>76.78</c:v>
                </c:pt>
                <c:pt idx="413">
                  <c:v>78.400000000000006</c:v>
                </c:pt>
                <c:pt idx="414">
                  <c:v>79.2</c:v>
                </c:pt>
                <c:pt idx="415">
                  <c:v>78.400000000000006</c:v>
                </c:pt>
                <c:pt idx="416">
                  <c:v>79.63</c:v>
                </c:pt>
                <c:pt idx="417">
                  <c:v>80.180000000000007</c:v>
                </c:pt>
                <c:pt idx="418">
                  <c:v>81.319999999999993</c:v>
                </c:pt>
                <c:pt idx="419">
                  <c:v>80.92</c:v>
                </c:pt>
                <c:pt idx="420">
                  <c:v>79.13</c:v>
                </c:pt>
                <c:pt idx="421">
                  <c:v>81.08</c:v>
                </c:pt>
                <c:pt idx="422">
                  <c:v>82.27</c:v>
                </c:pt>
                <c:pt idx="423">
                  <c:v>81.489999999999995</c:v>
                </c:pt>
                <c:pt idx="424">
                  <c:v>82.36</c:v>
                </c:pt>
                <c:pt idx="425">
                  <c:v>83.69</c:v>
                </c:pt>
                <c:pt idx="426">
                  <c:v>82.29</c:v>
                </c:pt>
                <c:pt idx="427">
                  <c:v>82.57</c:v>
                </c:pt>
                <c:pt idx="428">
                  <c:v>81.92</c:v>
                </c:pt>
                <c:pt idx="429">
                  <c:v>80.5</c:v>
                </c:pt>
                <c:pt idx="430">
                  <c:v>79.02</c:v>
                </c:pt>
                <c:pt idx="431">
                  <c:v>79.900000000000006</c:v>
                </c:pt>
                <c:pt idx="432">
                  <c:v>80.66</c:v>
                </c:pt>
                <c:pt idx="433">
                  <c:v>80.12</c:v>
                </c:pt>
                <c:pt idx="434">
                  <c:v>79.64</c:v>
                </c:pt>
                <c:pt idx="435">
                  <c:v>78.59</c:v>
                </c:pt>
                <c:pt idx="436">
                  <c:v>78.66</c:v>
                </c:pt>
                <c:pt idx="437">
                  <c:v>79.489999999999995</c:v>
                </c:pt>
                <c:pt idx="438">
                  <c:v>79.67</c:v>
                </c:pt>
                <c:pt idx="439">
                  <c:v>80.680000000000007</c:v>
                </c:pt>
                <c:pt idx="440">
                  <c:v>81.12</c:v>
                </c:pt>
                <c:pt idx="441">
                  <c:v>82.96</c:v>
                </c:pt>
                <c:pt idx="442">
                  <c:v>84.75</c:v>
                </c:pt>
                <c:pt idx="443">
                  <c:v>85.85</c:v>
                </c:pt>
                <c:pt idx="444">
                  <c:v>85.82</c:v>
                </c:pt>
                <c:pt idx="445">
                  <c:v>86.01</c:v>
                </c:pt>
                <c:pt idx="446">
                  <c:v>86.79</c:v>
                </c:pt>
                <c:pt idx="447">
                  <c:v>86.15</c:v>
                </c:pt>
                <c:pt idx="448">
                  <c:v>86.81</c:v>
                </c:pt>
                <c:pt idx="449">
                  <c:v>86.66</c:v>
                </c:pt>
                <c:pt idx="450">
                  <c:v>88.16</c:v>
                </c:pt>
                <c:pt idx="451">
                  <c:v>87.88</c:v>
                </c:pt>
                <c:pt idx="452">
                  <c:v>89.61</c:v>
                </c:pt>
                <c:pt idx="453">
                  <c:v>90.02</c:v>
                </c:pt>
                <c:pt idx="454">
                  <c:v>90.58</c:v>
                </c:pt>
                <c:pt idx="455">
                  <c:v>90.48</c:v>
                </c:pt>
                <c:pt idx="456">
                  <c:v>89.66</c:v>
                </c:pt>
                <c:pt idx="457">
                  <c:v>88.32</c:v>
                </c:pt>
                <c:pt idx="458">
                  <c:v>88.35</c:v>
                </c:pt>
                <c:pt idx="459">
                  <c:v>88.17</c:v>
                </c:pt>
                <c:pt idx="460">
                  <c:v>88.78</c:v>
                </c:pt>
                <c:pt idx="461">
                  <c:v>91.3</c:v>
                </c:pt>
                <c:pt idx="462">
                  <c:v>89.59</c:v>
                </c:pt>
                <c:pt idx="463">
                  <c:v>88.8</c:v>
                </c:pt>
                <c:pt idx="464">
                  <c:v>87.17</c:v>
                </c:pt>
                <c:pt idx="465">
                  <c:v>87.44</c:v>
                </c:pt>
                <c:pt idx="466">
                  <c:v>82.55</c:v>
                </c:pt>
                <c:pt idx="467">
                  <c:v>80.81</c:v>
                </c:pt>
                <c:pt idx="468">
                  <c:v>81.28</c:v>
                </c:pt>
                <c:pt idx="469">
                  <c:v>84.6</c:v>
                </c:pt>
                <c:pt idx="470">
                  <c:v>84.13</c:v>
                </c:pt>
                <c:pt idx="471">
                  <c:v>82.07</c:v>
                </c:pt>
                <c:pt idx="472">
                  <c:v>81.8</c:v>
                </c:pt>
                <c:pt idx="473">
                  <c:v>86.35</c:v>
                </c:pt>
                <c:pt idx="474">
                  <c:v>85.26</c:v>
                </c:pt>
                <c:pt idx="475">
                  <c:v>85.44</c:v>
                </c:pt>
                <c:pt idx="476">
                  <c:v>87.27</c:v>
                </c:pt>
                <c:pt idx="477">
                  <c:v>88.37</c:v>
                </c:pt>
                <c:pt idx="478">
                  <c:v>88.08</c:v>
                </c:pt>
                <c:pt idx="479">
                  <c:v>84.42</c:v>
                </c:pt>
                <c:pt idx="480">
                  <c:v>82.97</c:v>
                </c:pt>
                <c:pt idx="481">
                  <c:v>84.69</c:v>
                </c:pt>
                <c:pt idx="482">
                  <c:v>82.54</c:v>
                </c:pt>
                <c:pt idx="483">
                  <c:v>84.7</c:v>
                </c:pt>
                <c:pt idx="484">
                  <c:v>81.680000000000007</c:v>
                </c:pt>
                <c:pt idx="485">
                  <c:v>80.5</c:v>
                </c:pt>
                <c:pt idx="486">
                  <c:v>80.099999999999994</c:v>
                </c:pt>
                <c:pt idx="487">
                  <c:v>82.16</c:v>
                </c:pt>
                <c:pt idx="488">
                  <c:v>80.23</c:v>
                </c:pt>
                <c:pt idx="489">
                  <c:v>80.599999999999994</c:v>
                </c:pt>
                <c:pt idx="490">
                  <c:v>77.209999999999994</c:v>
                </c:pt>
                <c:pt idx="491">
                  <c:v>75.31</c:v>
                </c:pt>
                <c:pt idx="492">
                  <c:v>75.75</c:v>
                </c:pt>
                <c:pt idx="493">
                  <c:v>77.150000000000006</c:v>
                </c:pt>
                <c:pt idx="494">
                  <c:v>78.19</c:v>
                </c:pt>
                <c:pt idx="495">
                  <c:v>78.17</c:v>
                </c:pt>
                <c:pt idx="496">
                  <c:v>76.790000000000006</c:v>
                </c:pt>
                <c:pt idx="497">
                  <c:v>73.09</c:v>
                </c:pt>
                <c:pt idx="498">
                  <c:v>76.040000000000006</c:v>
                </c:pt>
                <c:pt idx="499">
                  <c:v>77.83</c:v>
                </c:pt>
                <c:pt idx="500">
                  <c:v>77.92</c:v>
                </c:pt>
                <c:pt idx="501">
                  <c:v>77.25</c:v>
                </c:pt>
                <c:pt idx="502">
                  <c:v>76.34</c:v>
                </c:pt>
                <c:pt idx="503">
                  <c:v>75.77</c:v>
                </c:pt>
                <c:pt idx="504">
                  <c:v>75.09</c:v>
                </c:pt>
                <c:pt idx="505">
                  <c:v>76.59</c:v>
                </c:pt>
                <c:pt idx="506">
                  <c:v>77.989999999999995</c:v>
                </c:pt>
                <c:pt idx="507">
                  <c:v>76.05</c:v>
                </c:pt>
                <c:pt idx="508">
                  <c:v>74.25</c:v>
                </c:pt>
                <c:pt idx="509">
                  <c:v>73.319999999999993</c:v>
                </c:pt>
                <c:pt idx="510">
                  <c:v>72.53</c:v>
                </c:pt>
                <c:pt idx="511">
                  <c:v>69.650000000000006</c:v>
                </c:pt>
                <c:pt idx="512">
                  <c:v>69.59</c:v>
                </c:pt>
                <c:pt idx="513">
                  <c:v>71.44</c:v>
                </c:pt>
                <c:pt idx="514">
                  <c:v>71.56</c:v>
                </c:pt>
                <c:pt idx="515">
                  <c:v>68.849999999999994</c:v>
                </c:pt>
                <c:pt idx="516">
                  <c:v>69.72</c:v>
                </c:pt>
                <c:pt idx="517">
                  <c:v>71.91</c:v>
                </c:pt>
                <c:pt idx="518">
                  <c:v>71.78</c:v>
                </c:pt>
                <c:pt idx="519">
                  <c:v>72.819999999999993</c:v>
                </c:pt>
                <c:pt idx="520">
                  <c:v>73.94</c:v>
                </c:pt>
                <c:pt idx="521">
                  <c:v>74.45</c:v>
                </c:pt>
                <c:pt idx="522">
                  <c:v>74.06</c:v>
                </c:pt>
                <c:pt idx="523">
                  <c:v>73.73</c:v>
                </c:pt>
                <c:pt idx="524">
                  <c:v>73.790000000000006</c:v>
                </c:pt>
                <c:pt idx="525">
                  <c:v>75.709999999999994</c:v>
                </c:pt>
                <c:pt idx="526">
                  <c:v>74.34</c:v>
                </c:pt>
                <c:pt idx="527">
                  <c:v>71.97</c:v>
                </c:pt>
                <c:pt idx="528">
                  <c:v>71.84</c:v>
                </c:pt>
                <c:pt idx="529">
                  <c:v>71.97</c:v>
                </c:pt>
                <c:pt idx="530">
                  <c:v>70.62</c:v>
                </c:pt>
                <c:pt idx="531">
                  <c:v>72.89</c:v>
                </c:pt>
                <c:pt idx="532">
                  <c:v>72.36</c:v>
                </c:pt>
                <c:pt idx="533">
                  <c:v>73.86</c:v>
                </c:pt>
                <c:pt idx="534">
                  <c:v>70.92</c:v>
                </c:pt>
                <c:pt idx="535">
                  <c:v>72.290000000000006</c:v>
                </c:pt>
                <c:pt idx="536">
                  <c:v>71.44</c:v>
                </c:pt>
                <c:pt idx="537">
                  <c:v>72.09</c:v>
                </c:pt>
                <c:pt idx="538">
                  <c:v>72.790000000000006</c:v>
                </c:pt>
                <c:pt idx="539">
                  <c:v>72.790000000000006</c:v>
                </c:pt>
                <c:pt idx="540">
                  <c:v>72.52</c:v>
                </c:pt>
                <c:pt idx="541">
                  <c:v>72.48</c:v>
                </c:pt>
                <c:pt idx="542">
                  <c:v>73.95</c:v>
                </c:pt>
                <c:pt idx="543">
                  <c:v>73.25</c:v>
                </c:pt>
                <c:pt idx="544">
                  <c:v>74.760000000000005</c:v>
                </c:pt>
                <c:pt idx="545">
                  <c:v>74.27</c:v>
                </c:pt>
                <c:pt idx="546">
                  <c:v>74.98</c:v>
                </c:pt>
                <c:pt idx="547">
                  <c:v>77.19</c:v>
                </c:pt>
                <c:pt idx="548">
                  <c:v>77.86</c:v>
                </c:pt>
                <c:pt idx="549">
                  <c:v>76.67</c:v>
                </c:pt>
                <c:pt idx="550">
                  <c:v>77.650000000000006</c:v>
                </c:pt>
                <c:pt idx="551">
                  <c:v>75.709999999999994</c:v>
                </c:pt>
                <c:pt idx="552">
                  <c:v>73.790000000000006</c:v>
                </c:pt>
                <c:pt idx="553">
                  <c:v>72.3</c:v>
                </c:pt>
                <c:pt idx="554">
                  <c:v>72.849999999999994</c:v>
                </c:pt>
                <c:pt idx="555">
                  <c:v>73.37</c:v>
                </c:pt>
                <c:pt idx="556">
                  <c:v>73.91</c:v>
                </c:pt>
                <c:pt idx="557">
                  <c:v>76.19</c:v>
                </c:pt>
                <c:pt idx="558">
                  <c:v>76.77</c:v>
                </c:pt>
                <c:pt idx="559">
                  <c:v>76.819999999999993</c:v>
                </c:pt>
                <c:pt idx="560">
                  <c:v>77.56</c:v>
                </c:pt>
                <c:pt idx="561">
                  <c:v>76.36</c:v>
                </c:pt>
                <c:pt idx="562">
                  <c:v>77.59</c:v>
                </c:pt>
                <c:pt idx="563">
                  <c:v>78.459999999999994</c:v>
                </c:pt>
                <c:pt idx="564">
                  <c:v>78.11</c:v>
                </c:pt>
                <c:pt idx="565">
                  <c:v>77.040000000000006</c:v>
                </c:pt>
                <c:pt idx="566">
                  <c:v>77.31</c:v>
                </c:pt>
                <c:pt idx="567">
                  <c:v>77.930000000000007</c:v>
                </c:pt>
                <c:pt idx="568">
                  <c:v>76.08</c:v>
                </c:pt>
                <c:pt idx="569">
                  <c:v>77.09</c:v>
                </c:pt>
                <c:pt idx="570">
                  <c:v>78.23</c:v>
                </c:pt>
                <c:pt idx="571">
                  <c:v>77.83</c:v>
                </c:pt>
                <c:pt idx="572">
                  <c:v>77.45</c:v>
                </c:pt>
                <c:pt idx="573">
                  <c:v>79.09</c:v>
                </c:pt>
                <c:pt idx="574">
                  <c:v>78.17</c:v>
                </c:pt>
                <c:pt idx="575">
                  <c:v>77.41</c:v>
                </c:pt>
                <c:pt idx="576">
                  <c:v>78.41</c:v>
                </c:pt>
                <c:pt idx="577">
                  <c:v>78.319999999999993</c:v>
                </c:pt>
                <c:pt idx="578">
                  <c:v>77.5</c:v>
                </c:pt>
                <c:pt idx="579">
                  <c:v>77.53</c:v>
                </c:pt>
                <c:pt idx="580">
                  <c:v>77.25</c:v>
                </c:pt>
                <c:pt idx="581">
                  <c:v>79.3</c:v>
                </c:pt>
                <c:pt idx="582">
                  <c:v>80.739999999999995</c:v>
                </c:pt>
                <c:pt idx="583">
                  <c:v>80.58</c:v>
                </c:pt>
                <c:pt idx="584">
                  <c:v>82.16</c:v>
                </c:pt>
                <c:pt idx="585">
                  <c:v>82.73</c:v>
                </c:pt>
                <c:pt idx="586">
                  <c:v>81.27</c:v>
                </c:pt>
                <c:pt idx="587">
                  <c:v>80.64</c:v>
                </c:pt>
                <c:pt idx="588">
                  <c:v>80.17</c:v>
                </c:pt>
                <c:pt idx="589">
                  <c:v>81.38</c:v>
                </c:pt>
                <c:pt idx="590">
                  <c:v>81.040000000000006</c:v>
                </c:pt>
                <c:pt idx="591">
                  <c:v>80.78</c:v>
                </c:pt>
                <c:pt idx="592">
                  <c:v>82.42</c:v>
                </c:pt>
                <c:pt idx="593">
                  <c:v>82.82</c:v>
                </c:pt>
                <c:pt idx="594">
                  <c:v>84.22</c:v>
                </c:pt>
                <c:pt idx="595">
                  <c:v>84.61</c:v>
                </c:pt>
                <c:pt idx="596">
                  <c:v>85.81</c:v>
                </c:pt>
                <c:pt idx="597">
                  <c:v>86.1</c:v>
                </c:pt>
                <c:pt idx="598">
                  <c:v>85.53</c:v>
                </c:pt>
                <c:pt idx="599">
                  <c:v>84.46</c:v>
                </c:pt>
                <c:pt idx="600">
                  <c:v>85.44</c:v>
                </c:pt>
                <c:pt idx="601">
                  <c:v>84.45</c:v>
                </c:pt>
                <c:pt idx="602">
                  <c:v>85.08</c:v>
                </c:pt>
                <c:pt idx="603">
                  <c:v>84.86</c:v>
                </c:pt>
                <c:pt idx="604">
                  <c:v>84.83</c:v>
                </c:pt>
                <c:pt idx="605">
                  <c:v>82.15</c:v>
                </c:pt>
                <c:pt idx="606">
                  <c:v>82.1</c:v>
                </c:pt>
                <c:pt idx="607">
                  <c:v>82.22</c:v>
                </c:pt>
                <c:pt idx="608">
                  <c:v>81.900000000000006</c:v>
                </c:pt>
                <c:pt idx="609">
                  <c:v>82.56</c:v>
                </c:pt>
                <c:pt idx="610">
                  <c:v>82.09</c:v>
                </c:pt>
                <c:pt idx="611">
                  <c:v>82.75</c:v>
                </c:pt>
                <c:pt idx="612">
                  <c:v>83.13</c:v>
                </c:pt>
                <c:pt idx="613">
                  <c:v>82.03</c:v>
                </c:pt>
                <c:pt idx="614">
                  <c:v>81.28</c:v>
                </c:pt>
                <c:pt idx="615">
                  <c:v>78.44</c:v>
                </c:pt>
                <c:pt idx="616">
                  <c:v>78.48</c:v>
                </c:pt>
                <c:pt idx="617">
                  <c:v>77.760000000000005</c:v>
                </c:pt>
                <c:pt idx="618">
                  <c:v>78.14</c:v>
                </c:pt>
                <c:pt idx="619">
                  <c:v>78.06</c:v>
                </c:pt>
                <c:pt idx="620">
                  <c:v>78.56</c:v>
                </c:pt>
                <c:pt idx="621">
                  <c:v>78.8</c:v>
                </c:pt>
                <c:pt idx="622">
                  <c:v>77.84</c:v>
                </c:pt>
                <c:pt idx="623">
                  <c:v>78.599999999999994</c:v>
                </c:pt>
                <c:pt idx="624">
                  <c:v>77.650000000000006</c:v>
                </c:pt>
                <c:pt idx="625">
                  <c:v>78.16</c:v>
                </c:pt>
                <c:pt idx="626">
                  <c:v>78.739999999999995</c:v>
                </c:pt>
                <c:pt idx="627">
                  <c:v>79.58</c:v>
                </c:pt>
                <c:pt idx="628">
                  <c:v>79.3</c:v>
                </c:pt>
                <c:pt idx="629">
                  <c:v>78.66</c:v>
                </c:pt>
                <c:pt idx="630">
                  <c:v>77.150000000000006</c:v>
                </c:pt>
                <c:pt idx="631">
                  <c:v>76.459999999999994</c:v>
                </c:pt>
                <c:pt idx="632">
                  <c:v>77.23</c:v>
                </c:pt>
                <c:pt idx="633">
                  <c:v>78.650000000000006</c:v>
                </c:pt>
                <c:pt idx="634">
                  <c:v>79.349999999999994</c:v>
                </c:pt>
                <c:pt idx="635">
                  <c:v>78.8</c:v>
                </c:pt>
                <c:pt idx="636">
                  <c:v>77.540000000000006</c:v>
                </c:pt>
                <c:pt idx="637">
                  <c:v>76.73</c:v>
                </c:pt>
                <c:pt idx="638">
                  <c:v>74.09</c:v>
                </c:pt>
                <c:pt idx="639">
                  <c:v>73.06</c:v>
                </c:pt>
                <c:pt idx="640">
                  <c:v>73.819999999999993</c:v>
                </c:pt>
                <c:pt idx="641">
                  <c:v>75.239999999999995</c:v>
                </c:pt>
                <c:pt idx="642">
                  <c:v>75.22</c:v>
                </c:pt>
                <c:pt idx="643">
                  <c:v>77.33</c:v>
                </c:pt>
                <c:pt idx="644">
                  <c:v>77.55</c:v>
                </c:pt>
                <c:pt idx="645">
                  <c:v>78.150000000000006</c:v>
                </c:pt>
                <c:pt idx="646">
                  <c:v>78.260000000000005</c:v>
                </c:pt>
                <c:pt idx="647">
                  <c:v>78.05</c:v>
                </c:pt>
                <c:pt idx="648">
                  <c:v>79.72</c:v>
                </c:pt>
                <c:pt idx="649">
                  <c:v>80.709999999999994</c:v>
                </c:pt>
                <c:pt idx="650">
                  <c:v>80.59</c:v>
                </c:pt>
                <c:pt idx="651">
                  <c:v>81.290000000000006</c:v>
                </c:pt>
                <c:pt idx="652">
                  <c:v>79.959999999999994</c:v>
                </c:pt>
                <c:pt idx="653">
                  <c:v>80.86</c:v>
                </c:pt>
                <c:pt idx="654">
                  <c:v>80.069999999999993</c:v>
                </c:pt>
                <c:pt idx="655">
                  <c:v>80.19</c:v>
                </c:pt>
                <c:pt idx="656">
                  <c:v>80.83</c:v>
                </c:pt>
                <c:pt idx="657">
                  <c:v>80.64</c:v>
                </c:pt>
                <c:pt idx="658">
                  <c:v>82.32</c:v>
                </c:pt>
                <c:pt idx="659">
                  <c:v>81.91</c:v>
                </c:pt>
                <c:pt idx="660">
                  <c:v>83.02</c:v>
                </c:pt>
                <c:pt idx="661">
                  <c:v>83.94</c:v>
                </c:pt>
                <c:pt idx="662">
                  <c:v>82.26</c:v>
                </c:pt>
                <c:pt idx="663">
                  <c:v>81.52</c:v>
                </c:pt>
                <c:pt idx="664">
                  <c:v>80.56</c:v>
                </c:pt>
                <c:pt idx="665">
                  <c:v>81.069999999999993</c:v>
                </c:pt>
                <c:pt idx="666">
                  <c:v>81.38</c:v>
                </c:pt>
                <c:pt idx="667">
                  <c:v>81.02</c:v>
                </c:pt>
                <c:pt idx="668">
                  <c:v>80.84</c:v>
                </c:pt>
                <c:pt idx="669">
                  <c:v>79.709999999999994</c:v>
                </c:pt>
                <c:pt idx="670">
                  <c:v>81.44</c:v>
                </c:pt>
                <c:pt idx="671">
                  <c:v>81.3</c:v>
                </c:pt>
                <c:pt idx="672">
                  <c:v>78.64</c:v>
                </c:pt>
                <c:pt idx="673">
                  <c:v>78.400000000000006</c:v>
                </c:pt>
                <c:pt idx="674">
                  <c:v>75.92</c:v>
                </c:pt>
                <c:pt idx="675">
                  <c:v>76.58</c:v>
                </c:pt>
                <c:pt idx="676">
                  <c:v>77.11</c:v>
                </c:pt>
                <c:pt idx="677">
                  <c:v>76</c:v>
                </c:pt>
                <c:pt idx="678">
                  <c:v>74.8</c:v>
                </c:pt>
                <c:pt idx="679">
                  <c:v>73.88</c:v>
                </c:pt>
                <c:pt idx="680">
                  <c:v>76.84</c:v>
                </c:pt>
                <c:pt idx="681">
                  <c:v>75.400000000000006</c:v>
                </c:pt>
                <c:pt idx="682">
                  <c:v>72.59</c:v>
                </c:pt>
                <c:pt idx="683">
                  <c:v>72.2</c:v>
                </c:pt>
                <c:pt idx="684">
                  <c:v>72.34</c:v>
                </c:pt>
                <c:pt idx="685">
                  <c:v>74.17</c:v>
                </c:pt>
                <c:pt idx="686">
                  <c:v>75.040000000000006</c:v>
                </c:pt>
                <c:pt idx="687">
                  <c:v>75.61</c:v>
                </c:pt>
                <c:pt idx="688">
                  <c:v>78.459999999999994</c:v>
                </c:pt>
                <c:pt idx="689">
                  <c:v>76.8</c:v>
                </c:pt>
                <c:pt idx="690">
                  <c:v>75.84</c:v>
                </c:pt>
                <c:pt idx="691">
                  <c:v>76.989999999999995</c:v>
                </c:pt>
                <c:pt idx="692">
                  <c:v>75.540000000000006</c:v>
                </c:pt>
                <c:pt idx="693">
                  <c:v>73.66</c:v>
                </c:pt>
                <c:pt idx="694">
                  <c:v>73.17</c:v>
                </c:pt>
                <c:pt idx="695">
                  <c:v>71.3</c:v>
                </c:pt>
                <c:pt idx="696">
                  <c:v>72.28</c:v>
                </c:pt>
                <c:pt idx="697">
                  <c:v>73.930000000000007</c:v>
                </c:pt>
                <c:pt idx="698">
                  <c:v>76.17</c:v>
                </c:pt>
                <c:pt idx="699">
                  <c:v>74.459999999999994</c:v>
                </c:pt>
                <c:pt idx="700">
                  <c:v>73.44</c:v>
                </c:pt>
                <c:pt idx="701">
                  <c:v>74.67</c:v>
                </c:pt>
                <c:pt idx="702">
                  <c:v>72.650000000000006</c:v>
                </c:pt>
                <c:pt idx="703">
                  <c:v>72.98</c:v>
                </c:pt>
                <c:pt idx="704">
                  <c:v>73.78</c:v>
                </c:pt>
                <c:pt idx="705">
                  <c:v>69.59</c:v>
                </c:pt>
                <c:pt idx="706">
                  <c:v>68.52</c:v>
                </c:pt>
                <c:pt idx="707">
                  <c:v>68.5</c:v>
                </c:pt>
                <c:pt idx="708">
                  <c:v>66.98</c:v>
                </c:pt>
                <c:pt idx="709">
                  <c:v>67.91</c:v>
                </c:pt>
                <c:pt idx="710">
                  <c:v>65.14</c:v>
                </c:pt>
                <c:pt idx="711">
                  <c:v>66.599999999999994</c:v>
                </c:pt>
                <c:pt idx="712">
                  <c:v>68.150000000000006</c:v>
                </c:pt>
                <c:pt idx="713">
                  <c:v>67.75</c:v>
                </c:pt>
                <c:pt idx="714">
                  <c:v>69.02</c:v>
                </c:pt>
                <c:pt idx="715">
                  <c:v>69.959999999999994</c:v>
                </c:pt>
                <c:pt idx="716">
                  <c:v>69.88</c:v>
                </c:pt>
                <c:pt idx="717">
                  <c:v>71.16</c:v>
                </c:pt>
                <c:pt idx="718">
                  <c:v>71</c:v>
                </c:pt>
                <c:pt idx="719">
                  <c:v>69.61</c:v>
                </c:pt>
                <c:pt idx="720">
                  <c:v>70.84</c:v>
                </c:pt>
                <c:pt idx="721">
                  <c:v>69.13</c:v>
                </c:pt>
                <c:pt idx="722">
                  <c:v>67.19</c:v>
                </c:pt>
                <c:pt idx="723">
                  <c:v>67.67</c:v>
                </c:pt>
                <c:pt idx="724">
                  <c:v>67.77</c:v>
                </c:pt>
                <c:pt idx="725">
                  <c:v>69.39</c:v>
                </c:pt>
                <c:pt idx="726">
                  <c:v>69.69</c:v>
                </c:pt>
                <c:pt idx="727">
                  <c:v>73.17</c:v>
                </c:pt>
                <c:pt idx="728">
                  <c:v>73.680000000000007</c:v>
                </c:pt>
                <c:pt idx="729">
                  <c:v>76.47</c:v>
                </c:pt>
                <c:pt idx="730">
                  <c:v>72.98</c:v>
                </c:pt>
                <c:pt idx="731">
                  <c:v>72.59</c:v>
                </c:pt>
                <c:pt idx="732">
                  <c:v>75.11</c:v>
                </c:pt>
                <c:pt idx="733">
                  <c:v>74.849999999999994</c:v>
                </c:pt>
                <c:pt idx="734">
                  <c:v>73.239999999999995</c:v>
                </c:pt>
                <c:pt idx="735">
                  <c:v>70.010000000000005</c:v>
                </c:pt>
                <c:pt idx="736">
                  <c:v>69.819999999999993</c:v>
                </c:pt>
                <c:pt idx="737">
                  <c:v>70.09</c:v>
                </c:pt>
                <c:pt idx="738">
                  <c:v>68.69</c:v>
                </c:pt>
                <c:pt idx="739">
                  <c:v>70.040000000000006</c:v>
                </c:pt>
                <c:pt idx="740">
                  <c:v>71.739999999999995</c:v>
                </c:pt>
                <c:pt idx="741">
                  <c:v>70.37</c:v>
                </c:pt>
                <c:pt idx="742">
                  <c:v>69.84</c:v>
                </c:pt>
                <c:pt idx="743">
                  <c:v>71.349999999999994</c:v>
                </c:pt>
                <c:pt idx="744">
                  <c:v>66.98</c:v>
                </c:pt>
                <c:pt idx="745">
                  <c:v>66.81</c:v>
                </c:pt>
                <c:pt idx="746">
                  <c:v>68.180000000000007</c:v>
                </c:pt>
                <c:pt idx="747">
                  <c:v>68.81</c:v>
                </c:pt>
                <c:pt idx="748">
                  <c:v>69.08</c:v>
                </c:pt>
                <c:pt idx="749">
                  <c:v>71.03</c:v>
                </c:pt>
                <c:pt idx="750">
                  <c:v>71.56</c:v>
                </c:pt>
                <c:pt idx="751">
                  <c:v>71.239999999999995</c:v>
                </c:pt>
                <c:pt idx="752">
                  <c:v>71.959999999999994</c:v>
                </c:pt>
                <c:pt idx="753">
                  <c:v>70.11</c:v>
                </c:pt>
                <c:pt idx="754">
                  <c:v>67.92</c:v>
                </c:pt>
                <c:pt idx="755">
                  <c:v>67.97</c:v>
                </c:pt>
                <c:pt idx="756">
                  <c:v>68.260000000000005</c:v>
                </c:pt>
                <c:pt idx="757">
                  <c:v>68.53</c:v>
                </c:pt>
                <c:pt idx="758">
                  <c:v>66.92</c:v>
                </c:pt>
                <c:pt idx="759">
                  <c:v>69.17</c:v>
                </c:pt>
                <c:pt idx="760">
                  <c:v>69.239999999999995</c:v>
                </c:pt>
                <c:pt idx="761">
                  <c:v>68.75</c:v>
                </c:pt>
                <c:pt idx="762">
                  <c:v>69.77</c:v>
                </c:pt>
                <c:pt idx="763">
                  <c:v>70.77</c:v>
                </c:pt>
                <c:pt idx="764">
                  <c:v>68.58</c:v>
                </c:pt>
                <c:pt idx="765">
                  <c:v>68.44</c:v>
                </c:pt>
                <c:pt idx="766">
                  <c:v>68.349999999999994</c:v>
                </c:pt>
                <c:pt idx="767">
                  <c:v>67.72</c:v>
                </c:pt>
                <c:pt idx="768">
                  <c:v>67.84</c:v>
                </c:pt>
                <c:pt idx="769">
                  <c:v>69.540000000000006</c:v>
                </c:pt>
                <c:pt idx="770">
                  <c:v>68.19</c:v>
                </c:pt>
                <c:pt idx="771">
                  <c:v>67.959999999999994</c:v>
                </c:pt>
                <c:pt idx="772">
                  <c:v>66.98</c:v>
                </c:pt>
                <c:pt idx="773">
                  <c:v>68.09</c:v>
                </c:pt>
                <c:pt idx="774">
                  <c:v>68.27</c:v>
                </c:pt>
                <c:pt idx="775">
                  <c:v>69.87</c:v>
                </c:pt>
                <c:pt idx="776">
                  <c:v>69.66</c:v>
                </c:pt>
                <c:pt idx="777">
                  <c:v>70.819999999999993</c:v>
                </c:pt>
                <c:pt idx="778">
                  <c:v>70.290000000000006</c:v>
                </c:pt>
                <c:pt idx="779">
                  <c:v>69.650000000000006</c:v>
                </c:pt>
                <c:pt idx="780">
                  <c:v>70.02</c:v>
                </c:pt>
                <c:pt idx="781">
                  <c:v>69.38</c:v>
                </c:pt>
                <c:pt idx="782">
                  <c:v>69.02</c:v>
                </c:pt>
                <c:pt idx="783">
                  <c:v>68.81</c:v>
                </c:pt>
                <c:pt idx="784">
                  <c:v>69.64</c:v>
                </c:pt>
                <c:pt idx="785">
                  <c:v>69.23</c:v>
                </c:pt>
                <c:pt idx="786">
                  <c:v>70.180000000000007</c:v>
                </c:pt>
                <c:pt idx="787">
                  <c:v>70.53</c:v>
                </c:pt>
                <c:pt idx="788">
                  <c:v>71.25</c:v>
                </c:pt>
                <c:pt idx="789">
                  <c:v>72.5</c:v>
                </c:pt>
                <c:pt idx="790">
                  <c:v>73.209999999999994</c:v>
                </c:pt>
                <c:pt idx="791">
                  <c:v>72.92</c:v>
                </c:pt>
                <c:pt idx="792">
                  <c:v>73.569999999999993</c:v>
                </c:pt>
                <c:pt idx="793">
                  <c:v>72.67</c:v>
                </c:pt>
                <c:pt idx="794">
                  <c:v>73.239999999999995</c:v>
                </c:pt>
                <c:pt idx="795">
                  <c:v>75.75</c:v>
                </c:pt>
                <c:pt idx="796">
                  <c:v>77.3</c:v>
                </c:pt>
                <c:pt idx="797">
                  <c:v>76.37</c:v>
                </c:pt>
                <c:pt idx="798">
                  <c:v>78.709999999999994</c:v>
                </c:pt>
                <c:pt idx="799">
                  <c:v>78.680000000000007</c:v>
                </c:pt>
                <c:pt idx="800">
                  <c:v>77.88</c:v>
                </c:pt>
                <c:pt idx="801">
                  <c:v>75.89</c:v>
                </c:pt>
                <c:pt idx="802">
                  <c:v>75.44</c:v>
                </c:pt>
                <c:pt idx="803">
                  <c:v>74.62</c:v>
                </c:pt>
                <c:pt idx="804">
                  <c:v>74.66</c:v>
                </c:pt>
                <c:pt idx="805">
                  <c:v>73.17</c:v>
                </c:pt>
                <c:pt idx="806">
                  <c:v>73.77</c:v>
                </c:pt>
                <c:pt idx="807">
                  <c:v>72.62</c:v>
                </c:pt>
                <c:pt idx="808">
                  <c:v>72.73</c:v>
                </c:pt>
                <c:pt idx="809">
                  <c:v>72.53</c:v>
                </c:pt>
                <c:pt idx="810">
                  <c:v>73.16</c:v>
                </c:pt>
                <c:pt idx="811">
                  <c:v>72.7</c:v>
                </c:pt>
                <c:pt idx="812">
                  <c:v>71.03</c:v>
                </c:pt>
                <c:pt idx="813">
                  <c:v>70.61</c:v>
                </c:pt>
                <c:pt idx="814">
                  <c:v>71</c:v>
                </c:pt>
                <c:pt idx="815">
                  <c:v>72.010000000000005</c:v>
                </c:pt>
                <c:pt idx="816">
                  <c:v>73.08</c:v>
                </c:pt>
                <c:pt idx="817">
                  <c:v>71.239999999999995</c:v>
                </c:pt>
                <c:pt idx="818">
                  <c:v>71.14</c:v>
                </c:pt>
                <c:pt idx="819">
                  <c:v>70.709999999999994</c:v>
                </c:pt>
                <c:pt idx="820">
                  <c:v>71.83</c:v>
                </c:pt>
                <c:pt idx="821">
                  <c:v>72.099999999999994</c:v>
                </c:pt>
                <c:pt idx="822">
                  <c:v>72.48</c:v>
                </c:pt>
              </c:numCache>
            </c:numRef>
          </c:val>
          <c:smooth val="0"/>
          <c:extLst>
            <c:ext xmlns:c16="http://schemas.microsoft.com/office/drawing/2014/chart" uri="{C3380CC4-5D6E-409C-BE32-E72D297353CC}">
              <c16:uniqueId val="{00000000-3FCD-4B68-A40C-EA8842CA149A}"/>
            </c:ext>
          </c:extLst>
        </c:ser>
        <c:dLbls>
          <c:showLegendKey val="0"/>
          <c:showVal val="0"/>
          <c:showCatName val="0"/>
          <c:showSerName val="0"/>
          <c:showPercent val="0"/>
          <c:showBubbleSize val="0"/>
        </c:dLbls>
        <c:smooth val="0"/>
        <c:axId val="714948464"/>
        <c:axId val="1"/>
      </c:lineChart>
      <c:catAx>
        <c:axId val="7149484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
          <c:min val="6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50" kern="1200">
                <a:latin typeface="Arial"/>
                <a:ea typeface="+mn-ea"/>
                <a:cs typeface="+mn-cs"/>
                <a:sym typeface="Arial"/>
              </a:defRPr>
            </a:pPr>
            <a:endParaRPr lang="en-US"/>
          </a:p>
        </c:txPr>
        <c:crossAx val="714948464"/>
        <c:crosses val="min"/>
        <c:crossBetween val="midCat"/>
        <c:majorUnit val="2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67366579177602"/>
          <c:y val="4.3648847474252087E-2"/>
          <c:w val="0.86657917760279968"/>
          <c:h val="0.91270230505149585"/>
        </c:manualLayout>
      </c:layout>
      <c:lineChart>
        <c:grouping val="standard"/>
        <c:varyColors val="0"/>
        <c:ser>
          <c:idx val="0"/>
          <c:order val="0"/>
          <c:spPr>
            <a:ln w="28575" cmpd="sng" algn="ctr">
              <a:solidFill>
                <a:srgbClr val="162C5B"/>
              </a:solidFill>
              <a:prstDash val="solid"/>
            </a:ln>
          </c:spPr>
          <c:marker>
            <c:symbol val="none"/>
          </c:marker>
          <c:val>
            <c:numRef>
              <c:f>Sheet1!$A$1:$AJ$1</c:f>
              <c:numCache>
                <c:formatCode>General</c:formatCode>
                <c:ptCount val="36"/>
                <c:pt idx="0">
                  <c:v>95.189354839000003</c:v>
                </c:pt>
                <c:pt idx="1">
                  <c:v>96.099785714000006</c:v>
                </c:pt>
                <c:pt idx="2">
                  <c:v>97.676806451999994</c:v>
                </c:pt>
                <c:pt idx="3">
                  <c:v>98.637933333000007</c:v>
                </c:pt>
                <c:pt idx="4">
                  <c:v>98.706225806000006</c:v>
                </c:pt>
                <c:pt idx="5">
                  <c:v>99.000966667</c:v>
                </c:pt>
                <c:pt idx="6">
                  <c:v>99.790580645000006</c:v>
                </c:pt>
                <c:pt idx="7">
                  <c:v>100.43803226</c:v>
                </c:pt>
                <c:pt idx="8">
                  <c:v>101.9952</c:v>
                </c:pt>
                <c:pt idx="9">
                  <c:v>101.81396774</c:v>
                </c:pt>
                <c:pt idx="10">
                  <c:v>101.9417</c:v>
                </c:pt>
                <c:pt idx="11">
                  <c:v>100.47758064999999</c:v>
                </c:pt>
                <c:pt idx="12">
                  <c:v>102.04648387</c:v>
                </c:pt>
                <c:pt idx="13">
                  <c:v>101.78489286</c:v>
                </c:pt>
                <c:pt idx="14">
                  <c:v>103.21383871</c:v>
                </c:pt>
                <c:pt idx="15">
                  <c:v>102.29973333</c:v>
                </c:pt>
                <c:pt idx="16">
                  <c:v>103.49554839</c:v>
                </c:pt>
                <c:pt idx="17">
                  <c:v>103.1194</c:v>
                </c:pt>
                <c:pt idx="18">
                  <c:v>103.33883871</c:v>
                </c:pt>
                <c:pt idx="19">
                  <c:v>104.05980645</c:v>
                </c:pt>
                <c:pt idx="20">
                  <c:v>104.18313333</c:v>
                </c:pt>
                <c:pt idx="21">
                  <c:v>104.06154839</c:v>
                </c:pt>
                <c:pt idx="22">
                  <c:v>105.5497</c:v>
                </c:pt>
                <c:pt idx="23">
                  <c:v>105.54935484000001</c:v>
                </c:pt>
                <c:pt idx="24">
                  <c:v>103.52364516</c:v>
                </c:pt>
                <c:pt idx="25">
                  <c:v>105.93551724</c:v>
                </c:pt>
                <c:pt idx="26">
                  <c:v>102.63890323</c:v>
                </c:pt>
                <c:pt idx="27">
                  <c:v>101.69896667</c:v>
                </c:pt>
                <c:pt idx="28">
                  <c:v>101.54225805999999</c:v>
                </c:pt>
                <c:pt idx="29">
                  <c:v>102.80206667</c:v>
                </c:pt>
                <c:pt idx="30">
                  <c:v>104.17729032</c:v>
                </c:pt>
                <c:pt idx="31">
                  <c:v>103.10461290000001</c:v>
                </c:pt>
                <c:pt idx="32">
                  <c:v>101.87446667</c:v>
                </c:pt>
                <c:pt idx="33">
                  <c:v>102.97283871</c:v>
                </c:pt>
                <c:pt idx="34">
                  <c:v>102.7193</c:v>
                </c:pt>
                <c:pt idx="35">
                  <c:v>104.5954</c:v>
                </c:pt>
              </c:numCache>
            </c:numRef>
          </c:val>
          <c:smooth val="0"/>
          <c:extLst>
            <c:ext xmlns:c16="http://schemas.microsoft.com/office/drawing/2014/chart" uri="{C3380CC4-5D6E-409C-BE32-E72D297353CC}">
              <c16:uniqueId val="{00000000-AB92-453A-A988-E085B687CDB2}"/>
            </c:ext>
          </c:extLst>
        </c:ser>
        <c:dLbls>
          <c:showLegendKey val="0"/>
          <c:showVal val="0"/>
          <c:showCatName val="0"/>
          <c:showSerName val="0"/>
          <c:showPercent val="0"/>
          <c:showBubbleSize val="0"/>
        </c:dLbls>
        <c:smooth val="0"/>
        <c:axId val="820832304"/>
        <c:axId val="1"/>
      </c:lineChart>
      <c:catAx>
        <c:axId val="8208323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
          <c:min val="9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Arial"/>
                <a:cs typeface="Arial"/>
                <a:sym typeface="Arial"/>
              </a:defRPr>
            </a:pPr>
            <a:endParaRPr lang="en-US"/>
          </a:p>
        </c:txPr>
        <c:crossAx val="820832304"/>
        <c:crosses val="min"/>
        <c:crossBetween val="midCat"/>
        <c:majorUnit val="5"/>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15798390512495"/>
          <c:y val="4.3820777941900542E-2"/>
          <c:w val="0.87081745023295209"/>
          <c:h val="0.91235844411619893"/>
        </c:manualLayout>
      </c:layout>
      <c:lineChart>
        <c:grouping val="standard"/>
        <c:varyColors val="0"/>
        <c:ser>
          <c:idx val="0"/>
          <c:order val="0"/>
          <c:spPr>
            <a:ln w="28575" cmpd="sng" algn="ctr">
              <a:solidFill>
                <a:srgbClr val="162C5B"/>
              </a:solidFill>
              <a:prstDash val="solid"/>
            </a:ln>
          </c:spPr>
          <c:marker>
            <c:symbol val="none"/>
          </c:marker>
          <c:val>
            <c:numRef>
              <c:f>Sheet1!$A$1:$P$1</c:f>
              <c:numCache>
                <c:formatCode>General</c:formatCode>
                <c:ptCount val="16"/>
                <c:pt idx="0">
                  <c:v>72.079452054794515</c:v>
                </c:pt>
                <c:pt idx="1">
                  <c:v>73.350684931506862</c:v>
                </c:pt>
                <c:pt idx="2">
                  <c:v>74.68767123287671</c:v>
                </c:pt>
                <c:pt idx="3">
                  <c:v>84.542465753424651</c:v>
                </c:pt>
                <c:pt idx="4">
                  <c:v>90.542465753424651</c:v>
                </c:pt>
                <c:pt idx="5">
                  <c:v>91.334246575342462</c:v>
                </c:pt>
                <c:pt idx="6">
                  <c:v>94.495890410958907</c:v>
                </c:pt>
                <c:pt idx="7">
                  <c:v>99.106849315068501</c:v>
                </c:pt>
                <c:pt idx="8">
                  <c:v>102.1917808219178</c:v>
                </c:pt>
                <c:pt idx="9">
                  <c:v>103.25479452054795</c:v>
                </c:pt>
              </c:numCache>
            </c:numRef>
          </c:val>
          <c:smooth val="0"/>
          <c:extLst>
            <c:ext xmlns:c16="http://schemas.microsoft.com/office/drawing/2014/chart" uri="{C3380CC4-5D6E-409C-BE32-E72D297353CC}">
              <c16:uniqueId val="{00000000-C66B-40B1-BB38-545D52954A84}"/>
            </c:ext>
          </c:extLst>
        </c:ser>
        <c:ser>
          <c:idx val="1"/>
          <c:order val="1"/>
          <c:spPr>
            <a:ln w="28575" cmpd="sng" algn="ctr">
              <a:solidFill>
                <a:srgbClr val="BF0100"/>
              </a:solidFill>
              <a:prstDash val="solid"/>
            </a:ln>
          </c:spPr>
          <c:marker>
            <c:symbol val="none"/>
          </c:marker>
          <c:val>
            <c:numRef>
              <c:f>Sheet1!$A$2:$P$2</c:f>
              <c:numCache>
                <c:formatCode>General</c:formatCode>
                <c:ptCount val="16"/>
                <c:pt idx="0">
                  <c:v>74.150684931506845</c:v>
                </c:pt>
                <c:pt idx="1">
                  <c:v>72.854794520547941</c:v>
                </c:pt>
                <c:pt idx="2">
                  <c:v>74.906849315068499</c:v>
                </c:pt>
                <c:pt idx="3">
                  <c:v>84.31232876712329</c:v>
                </c:pt>
                <c:pt idx="4">
                  <c:v>92.873972602739727</c:v>
                </c:pt>
                <c:pt idx="5">
                  <c:v>92.632876712328766</c:v>
                </c:pt>
                <c:pt idx="6">
                  <c:v>94.6</c:v>
                </c:pt>
                <c:pt idx="7">
                  <c:v>99.328767123287676</c:v>
                </c:pt>
                <c:pt idx="8">
                  <c:v>103.56986301369864</c:v>
                </c:pt>
                <c:pt idx="9">
                  <c:v>103</c:v>
                </c:pt>
              </c:numCache>
            </c:numRef>
          </c:val>
          <c:smooth val="0"/>
          <c:extLst>
            <c:ext xmlns:c16="http://schemas.microsoft.com/office/drawing/2014/chart" uri="{C3380CC4-5D6E-409C-BE32-E72D297353CC}">
              <c16:uniqueId val="{00000001-C66B-40B1-BB38-545D52954A84}"/>
            </c:ext>
          </c:extLst>
        </c:ser>
        <c:ser>
          <c:idx val="2"/>
          <c:order val="2"/>
          <c:spPr>
            <a:ln w="28575" cmpd="sng" algn="ctr">
              <a:solidFill>
                <a:srgbClr val="9DB1CF"/>
              </a:solidFill>
              <a:prstDash val="solid"/>
            </a:ln>
          </c:spPr>
          <c:marker>
            <c:symbol val="none"/>
          </c:marker>
          <c:val>
            <c:numRef>
              <c:f>Sheet1!$A$3:$P$3</c:f>
              <c:numCache>
                <c:formatCode>General</c:formatCode>
                <c:ptCount val="16"/>
                <c:pt idx="9">
                  <c:v>103</c:v>
                </c:pt>
                <c:pt idx="10">
                  <c:v>106</c:v>
                </c:pt>
                <c:pt idx="11">
                  <c:v>109</c:v>
                </c:pt>
                <c:pt idx="12">
                  <c:v>115</c:v>
                </c:pt>
                <c:pt idx="13">
                  <c:v>121</c:v>
                </c:pt>
                <c:pt idx="14">
                  <c:v>127</c:v>
                </c:pt>
                <c:pt idx="15">
                  <c:v>133</c:v>
                </c:pt>
              </c:numCache>
            </c:numRef>
          </c:val>
          <c:smooth val="0"/>
          <c:extLst>
            <c:ext xmlns:c16="http://schemas.microsoft.com/office/drawing/2014/chart" uri="{C3380CC4-5D6E-409C-BE32-E72D297353CC}">
              <c16:uniqueId val="{00000002-C66B-40B1-BB38-545D52954A84}"/>
            </c:ext>
          </c:extLst>
        </c:ser>
        <c:dLbls>
          <c:showLegendKey val="0"/>
          <c:showVal val="0"/>
          <c:showCatName val="0"/>
          <c:showSerName val="0"/>
          <c:showPercent val="0"/>
          <c:showBubbleSize val="0"/>
        </c:dLbls>
        <c:smooth val="0"/>
        <c:axId val="820101232"/>
        <c:axId val="1"/>
      </c:lineChart>
      <c:catAx>
        <c:axId val="8201012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0"/>
          <c:min val="7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900" kern="1200">
                <a:solidFill>
                  <a:schemeClr val="tx1"/>
                </a:solidFill>
                <a:latin typeface="Arial"/>
                <a:ea typeface="+mn-ea"/>
                <a:cs typeface="+mn-cs"/>
                <a:sym typeface="Arial"/>
              </a:defRPr>
            </a:pPr>
            <a:endParaRPr lang="en-US"/>
          </a:p>
        </c:txPr>
        <c:crossAx val="820101232"/>
        <c:crosses val="min"/>
        <c:crossBetween val="midCat"/>
        <c:majorUnit val="10"/>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30BD6-E422-4DBC-BA01-2E923A900BD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B551E-228A-4737-97FC-60F8CDA47C9D}" type="slidenum">
              <a:rPr lang="en-US" smtClean="0"/>
              <a:t>‹#›</a:t>
            </a:fld>
            <a:endParaRPr lang="en-US"/>
          </a:p>
        </p:txBody>
      </p:sp>
    </p:spTree>
    <p:extLst>
      <p:ext uri="{BB962C8B-B14F-4D97-AF65-F5344CB8AC3E}">
        <p14:creationId xmlns:p14="http://schemas.microsoft.com/office/powerpoint/2010/main" val="136927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FF72-EA27-F0B9-C240-96A761E43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D9D577-B596-A976-8815-02EA41FF57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467B1B-BAA4-5D9D-EB04-097715BB419F}"/>
              </a:ext>
            </a:extLst>
          </p:cNvPr>
          <p:cNvSpPr>
            <a:spLocks noGrp="1"/>
          </p:cNvSpPr>
          <p:nvPr>
            <p:ph type="dt" sz="half" idx="10"/>
          </p:nvPr>
        </p:nvSpPr>
        <p:spPr/>
        <p:txBody>
          <a:bodyPr/>
          <a:lstStyle/>
          <a:p>
            <a:fld id="{1EAF3224-D9E2-43BC-816A-0C7C428136D1}" type="datetime1">
              <a:rPr lang="en-US" smtClean="0"/>
              <a:t>3/5/2025</a:t>
            </a:fld>
            <a:endParaRPr lang="en-US"/>
          </a:p>
        </p:txBody>
      </p:sp>
      <p:sp>
        <p:nvSpPr>
          <p:cNvPr id="5" name="Footer Placeholder 4">
            <a:extLst>
              <a:ext uri="{FF2B5EF4-FFF2-40B4-BE49-F238E27FC236}">
                <a16:creationId xmlns:a16="http://schemas.microsoft.com/office/drawing/2014/main" id="{3870DD8A-7951-02B9-3AE7-3984365FD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E17E7-3B6D-8CA1-45DA-04CEDAFCF5E1}"/>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329688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D78E-7CEC-1E49-D08B-F2A5DD97FD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F2E77-3CC8-DF8E-B5BA-DD76EEE4E6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3402D-F4E2-058E-B4BD-AA2599FF5D3A}"/>
              </a:ext>
            </a:extLst>
          </p:cNvPr>
          <p:cNvSpPr>
            <a:spLocks noGrp="1"/>
          </p:cNvSpPr>
          <p:nvPr>
            <p:ph type="dt" sz="half" idx="10"/>
          </p:nvPr>
        </p:nvSpPr>
        <p:spPr/>
        <p:txBody>
          <a:bodyPr/>
          <a:lstStyle/>
          <a:p>
            <a:fld id="{814A5CF5-1734-4FE6-8B8D-89D4F5B2496C}" type="datetime1">
              <a:rPr lang="en-US" smtClean="0"/>
              <a:t>3/5/2025</a:t>
            </a:fld>
            <a:endParaRPr lang="en-US"/>
          </a:p>
        </p:txBody>
      </p:sp>
      <p:sp>
        <p:nvSpPr>
          <p:cNvPr id="5" name="Footer Placeholder 4">
            <a:extLst>
              <a:ext uri="{FF2B5EF4-FFF2-40B4-BE49-F238E27FC236}">
                <a16:creationId xmlns:a16="http://schemas.microsoft.com/office/drawing/2014/main" id="{DC08E744-5B98-A6FD-CA4E-CDE4F980A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C5803-E2F4-E7C9-63D7-CAC54EFBF1D0}"/>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192042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D20CC9-CBA0-C2DB-D303-FCC8A98FA6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FA7BD1-9436-6F80-998B-D7A7D95FF6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CFEA7-7317-45DF-EF52-BF0C6091E02A}"/>
              </a:ext>
            </a:extLst>
          </p:cNvPr>
          <p:cNvSpPr>
            <a:spLocks noGrp="1"/>
          </p:cNvSpPr>
          <p:nvPr>
            <p:ph type="dt" sz="half" idx="10"/>
          </p:nvPr>
        </p:nvSpPr>
        <p:spPr/>
        <p:txBody>
          <a:bodyPr/>
          <a:lstStyle/>
          <a:p>
            <a:fld id="{534AE725-20F5-448B-B08A-BD51B49CB881}" type="datetime1">
              <a:rPr lang="en-US" smtClean="0"/>
              <a:t>3/5/2025</a:t>
            </a:fld>
            <a:endParaRPr lang="en-US"/>
          </a:p>
        </p:txBody>
      </p:sp>
      <p:sp>
        <p:nvSpPr>
          <p:cNvPr id="5" name="Footer Placeholder 4">
            <a:extLst>
              <a:ext uri="{FF2B5EF4-FFF2-40B4-BE49-F238E27FC236}">
                <a16:creationId xmlns:a16="http://schemas.microsoft.com/office/drawing/2014/main" id="{8A52F9A2-A959-2784-9ED1-501D0993C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477FB-060C-AA88-23D3-B8A959EBBF47}"/>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9938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2A9-A877-58CB-6832-33845548B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8F76F-6A36-8E79-E8F8-3B13E125A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11C12-C0C2-787F-E460-1A8B33295EF8}"/>
              </a:ext>
            </a:extLst>
          </p:cNvPr>
          <p:cNvSpPr>
            <a:spLocks noGrp="1"/>
          </p:cNvSpPr>
          <p:nvPr>
            <p:ph type="dt" sz="half" idx="10"/>
          </p:nvPr>
        </p:nvSpPr>
        <p:spPr/>
        <p:txBody>
          <a:bodyPr/>
          <a:lstStyle/>
          <a:p>
            <a:fld id="{1F9F1BEC-94EE-4AC4-9EE6-55AE7439116D}" type="datetime1">
              <a:rPr lang="en-US" smtClean="0"/>
              <a:t>3/5/2025</a:t>
            </a:fld>
            <a:endParaRPr lang="en-US"/>
          </a:p>
        </p:txBody>
      </p:sp>
      <p:sp>
        <p:nvSpPr>
          <p:cNvPr id="5" name="Footer Placeholder 4">
            <a:extLst>
              <a:ext uri="{FF2B5EF4-FFF2-40B4-BE49-F238E27FC236}">
                <a16:creationId xmlns:a16="http://schemas.microsoft.com/office/drawing/2014/main" id="{541DD336-5423-7C3C-24D9-B6A7D7DF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47DAB-E4A0-D72F-80F9-044C26CE140D}"/>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377137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5667-A84B-1BDA-BE29-D56199882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85458C-2E17-9D24-153A-4C2F299C3B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71ECA-6F0B-B18F-4131-8E81634121C1}"/>
              </a:ext>
            </a:extLst>
          </p:cNvPr>
          <p:cNvSpPr>
            <a:spLocks noGrp="1"/>
          </p:cNvSpPr>
          <p:nvPr>
            <p:ph type="dt" sz="half" idx="10"/>
          </p:nvPr>
        </p:nvSpPr>
        <p:spPr/>
        <p:txBody>
          <a:bodyPr/>
          <a:lstStyle/>
          <a:p>
            <a:fld id="{FA8C4FCC-95D4-4665-8508-557747AA3FF6}" type="datetime1">
              <a:rPr lang="en-US" smtClean="0"/>
              <a:t>3/5/2025</a:t>
            </a:fld>
            <a:endParaRPr lang="en-US"/>
          </a:p>
        </p:txBody>
      </p:sp>
      <p:sp>
        <p:nvSpPr>
          <p:cNvPr id="5" name="Footer Placeholder 4">
            <a:extLst>
              <a:ext uri="{FF2B5EF4-FFF2-40B4-BE49-F238E27FC236}">
                <a16:creationId xmlns:a16="http://schemas.microsoft.com/office/drawing/2014/main" id="{0B585C78-1347-E9EA-8790-CFB00E0A2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7A9B2-F687-D391-849D-E08F13ACCDEF}"/>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384373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59DCB-D327-23E2-52D9-8E170C6B2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F2E8C-6FDA-5A3D-0B2F-2A6E3CD12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12D45D-37EC-1E70-6CD2-7C249B9EEF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91262-5CCC-FAFC-C439-2FE284B4DAF4}"/>
              </a:ext>
            </a:extLst>
          </p:cNvPr>
          <p:cNvSpPr>
            <a:spLocks noGrp="1"/>
          </p:cNvSpPr>
          <p:nvPr>
            <p:ph type="dt" sz="half" idx="10"/>
          </p:nvPr>
        </p:nvSpPr>
        <p:spPr/>
        <p:txBody>
          <a:bodyPr/>
          <a:lstStyle/>
          <a:p>
            <a:fld id="{B887A910-71AF-4A4B-9DC2-41479AF77E89}" type="datetime1">
              <a:rPr lang="en-US" smtClean="0"/>
              <a:t>3/5/2025</a:t>
            </a:fld>
            <a:endParaRPr lang="en-US"/>
          </a:p>
        </p:txBody>
      </p:sp>
      <p:sp>
        <p:nvSpPr>
          <p:cNvPr id="6" name="Footer Placeholder 5">
            <a:extLst>
              <a:ext uri="{FF2B5EF4-FFF2-40B4-BE49-F238E27FC236}">
                <a16:creationId xmlns:a16="http://schemas.microsoft.com/office/drawing/2014/main" id="{1B9D895F-82C0-D1B6-EDDE-120ADE0B1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80118-79ED-1C6A-6E70-7813D5CA6312}"/>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336367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C979-12BB-F22A-6EE2-BC7534431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126BA6-F4F4-7DA9-66C1-DB18AF399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E07E74-B198-E3FF-F901-E66DAFFC51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8A1EE-707A-D27D-88F7-B9A6FF66A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09340-50D7-95CB-7352-6EEBCD832A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232945-B52C-82FD-87E5-0C1B5DCB6F61}"/>
              </a:ext>
            </a:extLst>
          </p:cNvPr>
          <p:cNvSpPr>
            <a:spLocks noGrp="1"/>
          </p:cNvSpPr>
          <p:nvPr>
            <p:ph type="dt" sz="half" idx="10"/>
          </p:nvPr>
        </p:nvSpPr>
        <p:spPr/>
        <p:txBody>
          <a:bodyPr/>
          <a:lstStyle/>
          <a:p>
            <a:fld id="{709158B5-28B1-4467-95E2-1176A497084F}" type="datetime1">
              <a:rPr lang="en-US" smtClean="0"/>
              <a:t>3/5/2025</a:t>
            </a:fld>
            <a:endParaRPr lang="en-US"/>
          </a:p>
        </p:txBody>
      </p:sp>
      <p:sp>
        <p:nvSpPr>
          <p:cNvPr id="8" name="Footer Placeholder 7">
            <a:extLst>
              <a:ext uri="{FF2B5EF4-FFF2-40B4-BE49-F238E27FC236}">
                <a16:creationId xmlns:a16="http://schemas.microsoft.com/office/drawing/2014/main" id="{5A6A2CC5-0A28-9A46-20FC-8B3767B10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246238-B21E-F5A2-EF43-8199AA225547}"/>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21403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6BA2-E11C-E06E-6B05-CC093345F9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61B31-4582-8688-9EDF-0E0ADED651A9}"/>
              </a:ext>
            </a:extLst>
          </p:cNvPr>
          <p:cNvSpPr>
            <a:spLocks noGrp="1"/>
          </p:cNvSpPr>
          <p:nvPr>
            <p:ph type="dt" sz="half" idx="10"/>
          </p:nvPr>
        </p:nvSpPr>
        <p:spPr/>
        <p:txBody>
          <a:bodyPr/>
          <a:lstStyle/>
          <a:p>
            <a:fld id="{4AED18AF-65BA-4366-9E44-39761FB56E0A}" type="datetime1">
              <a:rPr lang="en-US" smtClean="0"/>
              <a:t>3/5/2025</a:t>
            </a:fld>
            <a:endParaRPr lang="en-US"/>
          </a:p>
        </p:txBody>
      </p:sp>
      <p:sp>
        <p:nvSpPr>
          <p:cNvPr id="4" name="Footer Placeholder 3">
            <a:extLst>
              <a:ext uri="{FF2B5EF4-FFF2-40B4-BE49-F238E27FC236}">
                <a16:creationId xmlns:a16="http://schemas.microsoft.com/office/drawing/2014/main" id="{02B74396-3045-8B87-F934-E33CBE9ABD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47D6E-9EA6-3AED-2325-918BA5FAE43C}"/>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62316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EB2A8-9A01-E363-F105-45BEC5973299}"/>
              </a:ext>
            </a:extLst>
          </p:cNvPr>
          <p:cNvSpPr>
            <a:spLocks noGrp="1"/>
          </p:cNvSpPr>
          <p:nvPr>
            <p:ph type="dt" sz="half" idx="10"/>
          </p:nvPr>
        </p:nvSpPr>
        <p:spPr/>
        <p:txBody>
          <a:bodyPr/>
          <a:lstStyle/>
          <a:p>
            <a:fld id="{3F8D2A21-EE24-4322-BDC0-2D5DC3860F59}" type="datetime1">
              <a:rPr lang="en-US" smtClean="0"/>
              <a:t>3/5/2025</a:t>
            </a:fld>
            <a:endParaRPr lang="en-US"/>
          </a:p>
        </p:txBody>
      </p:sp>
      <p:sp>
        <p:nvSpPr>
          <p:cNvPr id="3" name="Footer Placeholder 2">
            <a:extLst>
              <a:ext uri="{FF2B5EF4-FFF2-40B4-BE49-F238E27FC236}">
                <a16:creationId xmlns:a16="http://schemas.microsoft.com/office/drawing/2014/main" id="{9B031129-B5A7-8209-5A99-4FDCE2DC24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EE3AE3-E272-441C-5E56-4B2E03BFE064}"/>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123185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B159-9F79-DE77-7454-9B4CDDE94C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91E18-AD23-D3F9-D51D-9DD2AB629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65E4E7-5275-1528-4ED0-4CFEC9B96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C0576-A597-FE0E-7A25-1E97E1EDA096}"/>
              </a:ext>
            </a:extLst>
          </p:cNvPr>
          <p:cNvSpPr>
            <a:spLocks noGrp="1"/>
          </p:cNvSpPr>
          <p:nvPr>
            <p:ph type="dt" sz="half" idx="10"/>
          </p:nvPr>
        </p:nvSpPr>
        <p:spPr/>
        <p:txBody>
          <a:bodyPr/>
          <a:lstStyle/>
          <a:p>
            <a:fld id="{9519767D-291F-4E61-8041-C13224875848}" type="datetime1">
              <a:rPr lang="en-US" smtClean="0"/>
              <a:t>3/5/2025</a:t>
            </a:fld>
            <a:endParaRPr lang="en-US"/>
          </a:p>
        </p:txBody>
      </p:sp>
      <p:sp>
        <p:nvSpPr>
          <p:cNvPr id="6" name="Footer Placeholder 5">
            <a:extLst>
              <a:ext uri="{FF2B5EF4-FFF2-40B4-BE49-F238E27FC236}">
                <a16:creationId xmlns:a16="http://schemas.microsoft.com/office/drawing/2014/main" id="{1C95AA7F-E9BB-8A5A-DE0E-36EE24EC91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D8D3E-D816-45C5-25EC-02D0F8B4F581}"/>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1655964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9EFE-5E2A-3E17-FA19-1A8D9066B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60EE12-A2DA-9D97-6A6B-C7059B771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4347E-3B47-69B2-06DD-73848BB49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4D7CB-5EAA-7C5F-57EF-D7161F0A46DE}"/>
              </a:ext>
            </a:extLst>
          </p:cNvPr>
          <p:cNvSpPr>
            <a:spLocks noGrp="1"/>
          </p:cNvSpPr>
          <p:nvPr>
            <p:ph type="dt" sz="half" idx="10"/>
          </p:nvPr>
        </p:nvSpPr>
        <p:spPr/>
        <p:txBody>
          <a:bodyPr/>
          <a:lstStyle/>
          <a:p>
            <a:fld id="{78D0AE04-BCB4-4387-B0F4-6345A56211E0}" type="datetime1">
              <a:rPr lang="en-US" smtClean="0"/>
              <a:t>3/5/2025</a:t>
            </a:fld>
            <a:endParaRPr lang="en-US"/>
          </a:p>
        </p:txBody>
      </p:sp>
      <p:sp>
        <p:nvSpPr>
          <p:cNvPr id="6" name="Footer Placeholder 5">
            <a:extLst>
              <a:ext uri="{FF2B5EF4-FFF2-40B4-BE49-F238E27FC236}">
                <a16:creationId xmlns:a16="http://schemas.microsoft.com/office/drawing/2014/main" id="{DCDC002D-022A-2A76-D06C-64AD31161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35296-A54F-6470-4B34-45E2EB9C0BCB}"/>
              </a:ext>
            </a:extLst>
          </p:cNvPr>
          <p:cNvSpPr>
            <a:spLocks noGrp="1"/>
          </p:cNvSpPr>
          <p:nvPr>
            <p:ph type="sldNum" sz="quarter" idx="12"/>
          </p:nvPr>
        </p:nvSpPr>
        <p:spPr/>
        <p:txBody>
          <a:bodyPr/>
          <a:lstStyle/>
          <a:p>
            <a:fld id="{AFE505E4-644A-4B21-BE61-EBC5DDE0F968}" type="slidenum">
              <a:rPr lang="en-US" smtClean="0"/>
              <a:t>‹#›</a:t>
            </a:fld>
            <a:endParaRPr lang="en-US"/>
          </a:p>
        </p:txBody>
      </p:sp>
    </p:spTree>
    <p:extLst>
      <p:ext uri="{BB962C8B-B14F-4D97-AF65-F5344CB8AC3E}">
        <p14:creationId xmlns:p14="http://schemas.microsoft.com/office/powerpoint/2010/main" val="163802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8B0BDB-11FF-851A-73C7-F4DDE343F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05AEAF-7EA3-E540-2A28-C3297B541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E68D-88F9-3352-4543-F5448681E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AE3EBC-04B2-4B9C-B5C4-B9AA123EA934}" type="datetime1">
              <a:rPr lang="en-US" smtClean="0"/>
              <a:t>3/5/2025</a:t>
            </a:fld>
            <a:endParaRPr lang="en-US"/>
          </a:p>
        </p:txBody>
      </p:sp>
      <p:sp>
        <p:nvSpPr>
          <p:cNvPr id="5" name="Footer Placeholder 4">
            <a:extLst>
              <a:ext uri="{FF2B5EF4-FFF2-40B4-BE49-F238E27FC236}">
                <a16:creationId xmlns:a16="http://schemas.microsoft.com/office/drawing/2014/main" id="{793D0C7C-DDE7-6CDB-C39C-0D6383504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0DA945-B1FD-CD8C-4928-590F9D1C7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E505E4-644A-4B21-BE61-EBC5DDE0F968}" type="slidenum">
              <a:rPr lang="en-US" smtClean="0"/>
              <a:t>‹#›</a:t>
            </a:fld>
            <a:endParaRPr lang="en-US"/>
          </a:p>
        </p:txBody>
      </p:sp>
    </p:spTree>
    <p:extLst>
      <p:ext uri="{BB962C8B-B14F-4D97-AF65-F5344CB8AC3E}">
        <p14:creationId xmlns:p14="http://schemas.microsoft.com/office/powerpoint/2010/main" val="1261828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chart" Target="../charts/chart5.xml"/><Relationship Id="rId3" Type="http://schemas.openxmlformats.org/officeDocument/2006/relationships/tags" Target="../tags/tag21.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image" Target="../media/image8.png"/><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chart" Target="../charts/chart4.xml"/><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image" Target="../media/image3.png"/><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chart" Target="../charts/chart6.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tags" Target="../tags/tag67.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8.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chart" Target="../charts/chart7.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3.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5.xml"/><Relationship Id="rId5" Type="http://schemas.openxmlformats.org/officeDocument/2006/relationships/tags" Target="../tags/tag72.xml"/><Relationship Id="rId15" Type="http://schemas.openxmlformats.org/officeDocument/2006/relationships/image" Target="../media/image8.png"/><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hyperlink" Target="https://www.linkedin.com/in/zachary-oliva/" TargetMode="External"/><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tags" Target="../tags/tag103.xml"/><Relationship Id="rId3" Type="http://schemas.openxmlformats.org/officeDocument/2006/relationships/tags" Target="../tags/tag80.xml"/><Relationship Id="rId21" Type="http://schemas.openxmlformats.org/officeDocument/2006/relationships/tags" Target="../tags/tag98.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tags" Target="../tags/tag102.xml"/><Relationship Id="rId2" Type="http://schemas.openxmlformats.org/officeDocument/2006/relationships/tags" Target="../tags/tag79.xml"/><Relationship Id="rId16" Type="http://schemas.openxmlformats.org/officeDocument/2006/relationships/tags" Target="../tags/tag93.xml"/><Relationship Id="rId20" Type="http://schemas.openxmlformats.org/officeDocument/2006/relationships/tags" Target="../tags/tag97.xml"/><Relationship Id="rId29" Type="http://schemas.openxmlformats.org/officeDocument/2006/relationships/chart" Target="../charts/chart8.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tags" Target="../tags/tag101.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image" Target="../media/image3.png"/><Relationship Id="rId10" Type="http://schemas.openxmlformats.org/officeDocument/2006/relationships/tags" Target="../tags/tag87.xml"/><Relationship Id="rId19" Type="http://schemas.openxmlformats.org/officeDocument/2006/relationships/tags" Target="../tags/tag96.xml"/><Relationship Id="rId31" Type="http://schemas.openxmlformats.org/officeDocument/2006/relationships/image" Target="../media/image8.pn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slideLayout" Target="../slideLayouts/slideLayout5.xml"/><Relationship Id="rId30"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tags" Target="../tags/tag129.xml"/><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29" Type="http://schemas.openxmlformats.org/officeDocument/2006/relationships/image" Target="../media/image3.png"/><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tags" Target="../tags/tag127.xml"/><Relationship Id="rId32" Type="http://schemas.openxmlformats.org/officeDocument/2006/relationships/image" Target="../media/image8.png"/><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slideLayout" Target="../slideLayouts/slideLayout5.xml"/><Relationship Id="rId10" Type="http://schemas.openxmlformats.org/officeDocument/2006/relationships/tags" Target="../tags/tag113.xml"/><Relationship Id="rId19" Type="http://schemas.openxmlformats.org/officeDocument/2006/relationships/tags" Target="../tags/tag122.xml"/><Relationship Id="rId31" Type="http://schemas.openxmlformats.org/officeDocument/2006/relationships/chart" Target="../charts/chart11.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8.png"/><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chart" Target="../charts/chart1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3.png"/><Relationship Id="rId5" Type="http://schemas.openxmlformats.org/officeDocument/2006/relationships/tags" Target="../tags/tag135.xml"/><Relationship Id="rId15" Type="http://schemas.openxmlformats.org/officeDocument/2006/relationships/image" Target="../media/image8.png"/><Relationship Id="rId10" Type="http://schemas.openxmlformats.org/officeDocument/2006/relationships/slideLayout" Target="../slideLayouts/slideLayout5.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chart" Target="../charts/chart13.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image" Target="../media/image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Layout" Target="../slideLayouts/slideLayout5.xml"/><Relationship Id="rId5" Type="http://schemas.openxmlformats.org/officeDocument/2006/relationships/tags" Target="../tags/tag144.xml"/><Relationship Id="rId15" Type="http://schemas.openxmlformats.org/officeDocument/2006/relationships/image" Target="../media/image8.png"/><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hyperlink" Target="https://www.linkedin.com/in/josh-young-60422a1/"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tags" Target="../tags/tag176.xml"/><Relationship Id="rId3" Type="http://schemas.openxmlformats.org/officeDocument/2006/relationships/tags" Target="../tags/tag153.xml"/><Relationship Id="rId21" Type="http://schemas.openxmlformats.org/officeDocument/2006/relationships/tags" Target="../tags/tag171.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tags" Target="../tags/tag175.xml"/><Relationship Id="rId33" Type="http://schemas.openxmlformats.org/officeDocument/2006/relationships/image" Target="../media/image8.png"/><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tags" Target="../tags/tag170.xml"/><Relationship Id="rId29" Type="http://schemas.openxmlformats.org/officeDocument/2006/relationships/tags" Target="../tags/tag179.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tags" Target="../tags/tag174.xml"/><Relationship Id="rId32" Type="http://schemas.openxmlformats.org/officeDocument/2006/relationships/chart" Target="../charts/chart16.xml"/><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tags" Target="../tags/tag173.xml"/><Relationship Id="rId28" Type="http://schemas.openxmlformats.org/officeDocument/2006/relationships/tags" Target="../tags/tag178.xml"/><Relationship Id="rId10" Type="http://schemas.openxmlformats.org/officeDocument/2006/relationships/tags" Target="../tags/tag160.xml"/><Relationship Id="rId19" Type="http://schemas.openxmlformats.org/officeDocument/2006/relationships/tags" Target="../tags/tag169.xml"/><Relationship Id="rId31" Type="http://schemas.openxmlformats.org/officeDocument/2006/relationships/image" Target="../media/image3.pn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 Id="rId27" Type="http://schemas.openxmlformats.org/officeDocument/2006/relationships/tags" Target="../tags/tag177.xml"/><Relationship Id="rId30" Type="http://schemas.openxmlformats.org/officeDocument/2006/relationships/slideLayout" Target="../slideLayouts/slideLayout5.xml"/><Relationship Id="rId8" Type="http://schemas.openxmlformats.org/officeDocument/2006/relationships/tags" Target="../tags/tag15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slideLayout" Target="../slideLayouts/slideLayout5.xml"/><Relationship Id="rId18" Type="http://schemas.openxmlformats.org/officeDocument/2006/relationships/image" Target="../media/image8.png"/><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image" Target="../media/image23.png"/><Relationship Id="rId2" Type="http://schemas.openxmlformats.org/officeDocument/2006/relationships/tags" Target="../tags/tag181.xml"/><Relationship Id="rId16" Type="http://schemas.openxmlformats.org/officeDocument/2006/relationships/chart" Target="../charts/chart18.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chart" Target="../charts/chart17.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chart" Target="../charts/chart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chart" Target="../charts/chart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3.png"/><Relationship Id="rId10" Type="http://schemas.openxmlformats.org/officeDocument/2006/relationships/tags" Target="../tags/tag10.xml"/><Relationship Id="rId19" Type="http://schemas.openxmlformats.org/officeDocument/2006/relationships/image" Target="../media/image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6.xml"/><Relationship Id="rId7" Type="http://schemas.openxmlformats.org/officeDocument/2006/relationships/chart" Target="../charts/chart3.xml"/><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5.xml"/><Relationship Id="rId11" Type="http://schemas.openxmlformats.org/officeDocument/2006/relationships/image" Target="../media/image3.png"/><Relationship Id="rId5" Type="http://schemas.openxmlformats.org/officeDocument/2006/relationships/tags" Target="../tags/tag18.xml"/><Relationship Id="rId10" Type="http://schemas.openxmlformats.org/officeDocument/2006/relationships/image" Target="../media/image14.png"/><Relationship Id="rId4" Type="http://schemas.openxmlformats.org/officeDocument/2006/relationships/tags" Target="../tags/tag17.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erson in a suit and tie&#10;&#10;AI-generated content may be incorrect.">
            <a:extLst>
              <a:ext uri="{FF2B5EF4-FFF2-40B4-BE49-F238E27FC236}">
                <a16:creationId xmlns:a16="http://schemas.microsoft.com/office/drawing/2014/main" id="{C06ECFA7-9443-E076-C6E7-5E2DB6F3E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4F3CB6-A9BF-3800-66DB-E2B8743B4158}"/>
              </a:ext>
            </a:extLst>
          </p:cNvPr>
          <p:cNvSpPr>
            <a:spLocks noGrp="1"/>
          </p:cNvSpPr>
          <p:nvPr>
            <p:ph type="ctrTitle"/>
          </p:nvPr>
        </p:nvSpPr>
        <p:spPr>
          <a:xfrm>
            <a:off x="600075" y="1619734"/>
            <a:ext cx="9144000" cy="2387600"/>
          </a:xfrm>
        </p:spPr>
        <p:txBody>
          <a:bodyPr/>
          <a:lstStyle/>
          <a:p>
            <a:pPr algn="l"/>
            <a:r>
              <a:rPr lang="en-US" b="1" dirty="0">
                <a:solidFill>
                  <a:schemeClr val="bg1"/>
                </a:solidFill>
                <a:latin typeface="Brother 1816" pitchFamily="50" charset="0"/>
              </a:rPr>
              <a:t>2025 Oil Market</a:t>
            </a:r>
            <a:br>
              <a:rPr lang="en-US" b="1" dirty="0">
                <a:solidFill>
                  <a:schemeClr val="bg1"/>
                </a:solidFill>
                <a:latin typeface="Brother 1816" pitchFamily="50" charset="0"/>
              </a:rPr>
            </a:br>
            <a:r>
              <a:rPr lang="en-US" b="1" dirty="0">
                <a:solidFill>
                  <a:schemeClr val="bg1"/>
                </a:solidFill>
                <a:latin typeface="Brother 1816" pitchFamily="50" charset="0"/>
              </a:rPr>
              <a:t>Outlook</a:t>
            </a:r>
          </a:p>
        </p:txBody>
      </p:sp>
      <p:sp>
        <p:nvSpPr>
          <p:cNvPr id="3" name="Subtitle 2">
            <a:extLst>
              <a:ext uri="{FF2B5EF4-FFF2-40B4-BE49-F238E27FC236}">
                <a16:creationId xmlns:a16="http://schemas.microsoft.com/office/drawing/2014/main" id="{F3D5F7C1-6324-3C71-DCD6-4D4158AFFE38}"/>
              </a:ext>
            </a:extLst>
          </p:cNvPr>
          <p:cNvSpPr>
            <a:spLocks noGrp="1"/>
          </p:cNvSpPr>
          <p:nvPr>
            <p:ph type="subTitle" idx="1"/>
          </p:nvPr>
        </p:nvSpPr>
        <p:spPr>
          <a:xfrm>
            <a:off x="600075" y="5067300"/>
            <a:ext cx="9144000" cy="1104900"/>
          </a:xfrm>
        </p:spPr>
        <p:txBody>
          <a:bodyPr>
            <a:normAutofit/>
          </a:bodyPr>
          <a:lstStyle/>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Speakers:</a:t>
            </a:r>
            <a:br>
              <a:rPr lang="en-US" dirty="0">
                <a:solidFill>
                  <a:schemeClr val="bg1"/>
                </a:solidFill>
                <a:latin typeface="Lato" panose="020F0502020204030203" pitchFamily="34" charset="0"/>
                <a:ea typeface="Lato" panose="020F0502020204030203" pitchFamily="34" charset="0"/>
                <a:cs typeface="Lato" panose="020F0502020204030203" pitchFamily="34" charset="0"/>
              </a:rPr>
            </a:br>
            <a:r>
              <a:rPr lang="en-US" dirty="0">
                <a:solidFill>
                  <a:schemeClr val="bg1"/>
                </a:solidFill>
                <a:latin typeface="Lato" panose="020F0502020204030203" pitchFamily="34" charset="0"/>
                <a:ea typeface="Lato" panose="020F0502020204030203" pitchFamily="34" charset="0"/>
                <a:cs typeface="Lato" panose="020F0502020204030203" pitchFamily="34" charset="0"/>
              </a:rPr>
              <a:t>Zack Oliva | Co-owner, Oliva Gibbs</a:t>
            </a:r>
            <a:br>
              <a:rPr lang="en-US" dirty="0">
                <a:solidFill>
                  <a:schemeClr val="bg1"/>
                </a:solidFill>
                <a:latin typeface="Lato" panose="020F0502020204030203" pitchFamily="34" charset="0"/>
                <a:ea typeface="Lato" panose="020F0502020204030203" pitchFamily="34" charset="0"/>
                <a:cs typeface="Lato" panose="020F0502020204030203" pitchFamily="34" charset="0"/>
              </a:rPr>
            </a:br>
            <a:r>
              <a:rPr lang="en-US" dirty="0">
                <a:solidFill>
                  <a:schemeClr val="bg1"/>
                </a:solidFill>
                <a:latin typeface="Lato" panose="020F0502020204030203" pitchFamily="34" charset="0"/>
                <a:ea typeface="Lato" panose="020F0502020204030203" pitchFamily="34" charset="0"/>
                <a:cs typeface="Lato" panose="020F0502020204030203" pitchFamily="34" charset="0"/>
              </a:rPr>
              <a:t>Josh Young | Founder, Bison Interests</a:t>
            </a:r>
          </a:p>
        </p:txBody>
      </p:sp>
      <p:sp>
        <p:nvSpPr>
          <p:cNvPr id="15" name="Rectangle 14">
            <a:extLst>
              <a:ext uri="{FF2B5EF4-FFF2-40B4-BE49-F238E27FC236}">
                <a16:creationId xmlns:a16="http://schemas.microsoft.com/office/drawing/2014/main" id="{08AE5E1D-1069-8CAA-A573-962567C7B684}"/>
              </a:ext>
            </a:extLst>
          </p:cNvPr>
          <p:cNvSpPr/>
          <p:nvPr/>
        </p:nvSpPr>
        <p:spPr>
          <a:xfrm>
            <a:off x="600074" y="685799"/>
            <a:ext cx="923926" cy="933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red letters&#10;&#10;AI-generated content may be incorrect.">
            <a:extLst>
              <a:ext uri="{FF2B5EF4-FFF2-40B4-BE49-F238E27FC236}">
                <a16:creationId xmlns:a16="http://schemas.microsoft.com/office/drawing/2014/main" id="{C53D6817-2EDC-9EEB-020D-F15774FC2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4" y="685799"/>
            <a:ext cx="2847975" cy="933935"/>
          </a:xfrm>
          <a:prstGeom prst="rect">
            <a:avLst/>
          </a:prstGeom>
        </p:spPr>
      </p:pic>
      <p:sp>
        <p:nvSpPr>
          <p:cNvPr id="16" name="Subtitle 2">
            <a:extLst>
              <a:ext uri="{FF2B5EF4-FFF2-40B4-BE49-F238E27FC236}">
                <a16:creationId xmlns:a16="http://schemas.microsoft.com/office/drawing/2014/main" id="{DC6A5336-D511-0F7C-2807-3FB1D38DEF84}"/>
              </a:ext>
            </a:extLst>
          </p:cNvPr>
          <p:cNvSpPr txBox="1">
            <a:spLocks/>
          </p:cNvSpPr>
          <p:nvPr/>
        </p:nvSpPr>
        <p:spPr>
          <a:xfrm>
            <a:off x="600074" y="4026384"/>
            <a:ext cx="9144000" cy="488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with Bison Interests</a:t>
            </a:r>
          </a:p>
        </p:txBody>
      </p:sp>
    </p:spTree>
    <p:extLst>
      <p:ext uri="{BB962C8B-B14F-4D97-AF65-F5344CB8AC3E}">
        <p14:creationId xmlns:p14="http://schemas.microsoft.com/office/powerpoint/2010/main" val="58049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8D70D-3BAB-39F6-74E7-22C7283D7901}"/>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F0004161-BBE0-DDD6-A51B-00F0DCEDDC3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EC0AD2C5-164B-F4CE-181A-46A599FB61C3}"/>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007A069B-BBD5-CF2D-B646-436B8B6A5FDB}"/>
              </a:ext>
            </a:extLst>
          </p:cNvPr>
          <p:cNvSpPr txBox="1"/>
          <p:nvPr/>
        </p:nvSpPr>
        <p:spPr>
          <a:xfrm>
            <a:off x="609395" y="1002067"/>
            <a:ext cx="4810329" cy="116140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Rising Demand vs. Low Inventories</a:t>
            </a:r>
          </a:p>
        </p:txBody>
      </p:sp>
      <p:sp>
        <p:nvSpPr>
          <p:cNvPr id="10" name="Подзаголовок 2">
            <a:extLst>
              <a:ext uri="{FF2B5EF4-FFF2-40B4-BE49-F238E27FC236}">
                <a16:creationId xmlns:a16="http://schemas.microsoft.com/office/drawing/2014/main" id="{76090895-C2A7-CB3D-FBB0-DAA81F6485C3}"/>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Tight oil inventories leave the market vulnerable to supply shocks </a:t>
            </a:r>
            <a:r>
              <a:rPr lang="en-US" sz="1200" dirty="0">
                <a:latin typeface="Lato" panose="020F0502020204030203" pitchFamily="34" charset="0"/>
                <a:ea typeface="Lato" panose="020F0502020204030203" pitchFamily="34" charset="0"/>
                <a:cs typeface="Lato" panose="020F0502020204030203" pitchFamily="34" charset="0"/>
              </a:rPr>
              <a:t>and increase price volatility.</a:t>
            </a:r>
          </a:p>
        </p:txBody>
      </p:sp>
      <p:sp>
        <p:nvSpPr>
          <p:cNvPr id="27" name="Slide Number Placeholder 18">
            <a:extLst>
              <a:ext uri="{FF2B5EF4-FFF2-40B4-BE49-F238E27FC236}">
                <a16:creationId xmlns:a16="http://schemas.microsoft.com/office/drawing/2014/main" id="{66535096-4970-AEC2-E1FF-DF92D452AA1A}"/>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10</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C6B9CDC1-0940-C6F9-803B-56E752C53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A5B5E02B-9689-B996-EA7C-71043BAB1696}"/>
              </a:ext>
            </a:extLst>
          </p:cNvPr>
          <p:cNvSpPr txBox="1">
            <a:spLocks/>
          </p:cNvSpPr>
          <p:nvPr/>
        </p:nvSpPr>
        <p:spPr>
          <a:xfrm>
            <a:off x="595490" y="3096961"/>
            <a:ext cx="4600454" cy="2141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Recent underinvestment inn oil production, coupled with rising demand and near two-decade low inventories, suggests a tightening market.</a:t>
            </a:r>
          </a:p>
        </p:txBody>
      </p:sp>
      <p:sp>
        <p:nvSpPr>
          <p:cNvPr id="22" name="Подзаголовок 2">
            <a:extLst>
              <a:ext uri="{FF2B5EF4-FFF2-40B4-BE49-F238E27FC236}">
                <a16:creationId xmlns:a16="http://schemas.microsoft.com/office/drawing/2014/main" id="{7C652199-B5AF-1751-E9EE-E15E233EE253}"/>
              </a:ext>
            </a:extLst>
          </p:cNvPr>
          <p:cNvSpPr txBox="1">
            <a:spLocks/>
          </p:cNvSpPr>
          <p:nvPr/>
        </p:nvSpPr>
        <p:spPr>
          <a:xfrm>
            <a:off x="7540114" y="1002067"/>
            <a:ext cx="2934314" cy="975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Oil demand is expected to grow by another ~1% in 2025</a:t>
            </a:r>
            <a:r>
              <a:rPr lang="en-US" sz="1200" dirty="0">
                <a:latin typeface="Lato" panose="020F0502020204030203" pitchFamily="34" charset="0"/>
                <a:ea typeface="Lato" panose="020F0502020204030203" pitchFamily="34" charset="0"/>
                <a:cs typeface="Lato" panose="020F0502020204030203" pitchFamily="34" charset="0"/>
              </a:rPr>
              <a:t>, driven by India, China, and other emerging economies.</a:t>
            </a:r>
          </a:p>
        </p:txBody>
      </p:sp>
      <p:pic>
        <p:nvPicPr>
          <p:cNvPr id="2" name="Picture Placeholder 25" descr="A black background with a bison logo&#10;&#10;AI-generated content may be incorrect.">
            <a:extLst>
              <a:ext uri="{FF2B5EF4-FFF2-40B4-BE49-F238E27FC236}">
                <a16:creationId xmlns:a16="http://schemas.microsoft.com/office/drawing/2014/main" id="{A945A949-26BF-D2E2-5919-43796B4F26AC}"/>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75523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26FFB-6EA7-503C-C92D-FFD986D7D77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B9B4D387-1AA9-D40B-244C-950808E4331D}"/>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C6AC540C-595B-889E-3B0F-001809971EFF}"/>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EF37752C-0064-7B26-1D4D-3BCECD61AA4D}"/>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Global Oil &amp; Petroleum Liquids Demand Growth (1970–2030E)</a:t>
            </a:r>
          </a:p>
        </p:txBody>
      </p:sp>
      <p:sp>
        <p:nvSpPr>
          <p:cNvPr id="5" name="Text Placeholder 4">
            <a:extLst>
              <a:ext uri="{FF2B5EF4-FFF2-40B4-BE49-F238E27FC236}">
                <a16:creationId xmlns:a16="http://schemas.microsoft.com/office/drawing/2014/main" id="{F653EA5A-97B7-E43F-00D6-B4F452F40F9F}"/>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Stocks of Crude Oil &amp; Petroleum Products (2015–2025)</a:t>
            </a:r>
            <a:endParaRPr lang="en-US" sz="2000" b="1" baseline="30000" dirty="0">
              <a:latin typeface="Brother 1816" pitchFamily="50" charset="0"/>
              <a:ea typeface="Lato" panose="020F0502020204030203" pitchFamily="34" charset="0"/>
              <a:cs typeface="Lato" panose="020F0502020204030203" pitchFamily="34" charset="0"/>
            </a:endParaRPr>
          </a:p>
        </p:txBody>
      </p:sp>
      <p:sp>
        <p:nvSpPr>
          <p:cNvPr id="24" name="Slide Number Placeholder 6">
            <a:extLst>
              <a:ext uri="{FF2B5EF4-FFF2-40B4-BE49-F238E27FC236}">
                <a16:creationId xmlns:a16="http://schemas.microsoft.com/office/drawing/2014/main" id="{34DF21C5-9E7F-9EF7-C203-4E34DE9E80A9}"/>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11</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33537E5D-728F-B8D6-5198-E73E82406C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aphicFrame>
        <p:nvGraphicFramePr>
          <p:cNvPr id="2" name="Chart 1">
            <a:extLst>
              <a:ext uri="{FF2B5EF4-FFF2-40B4-BE49-F238E27FC236}">
                <a16:creationId xmlns:a16="http://schemas.microsoft.com/office/drawing/2014/main" id="{8A22C7F3-6F41-7381-D00A-90A8D13B2565}"/>
              </a:ext>
            </a:extLst>
          </p:cNvPr>
          <p:cNvGraphicFramePr/>
          <p:nvPr>
            <p:custDataLst>
              <p:tags r:id="rId1"/>
            </p:custDataLst>
            <p:extLst>
              <p:ext uri="{D42A27DB-BD31-4B8C-83A1-F6EECF244321}">
                <p14:modId xmlns:p14="http://schemas.microsoft.com/office/powerpoint/2010/main" val="1261408507"/>
              </p:ext>
            </p:extLst>
          </p:nvPr>
        </p:nvGraphicFramePr>
        <p:xfrm>
          <a:off x="1453504" y="2057832"/>
          <a:ext cx="3702050" cy="3525838"/>
        </p:xfrm>
        <a:graphic>
          <a:graphicData uri="http://schemas.openxmlformats.org/drawingml/2006/chart">
            <c:chart xmlns:c="http://schemas.openxmlformats.org/drawingml/2006/chart" xmlns:r="http://schemas.openxmlformats.org/officeDocument/2006/relationships" r:id="rId24"/>
          </a:graphicData>
        </a:graphic>
      </p:graphicFrame>
      <p:sp>
        <p:nvSpPr>
          <p:cNvPr id="4" name="Text Placeholder 2">
            <a:extLst>
              <a:ext uri="{FF2B5EF4-FFF2-40B4-BE49-F238E27FC236}">
                <a16:creationId xmlns:a16="http://schemas.microsoft.com/office/drawing/2014/main" id="{5579F7BF-90BB-362F-43E2-571B9E57DCA3}"/>
              </a:ext>
            </a:extLst>
          </p:cNvPr>
          <p:cNvSpPr txBox="1">
            <a:spLocks/>
          </p:cNvSpPr>
          <p:nvPr>
            <p:custDataLst>
              <p:tags r:id="rId2"/>
            </p:custDataLst>
          </p:nvPr>
        </p:nvSpPr>
        <p:spPr bwMode="auto">
          <a:xfrm>
            <a:off x="1721791"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9226F3B8-9154-4830-8B53-AA87414F14F2}" type="datetime'1''''''''''''''''''''''''9''70'''''">
              <a:rPr lang="en-US" altLang="en-US" sz="900" smtClean="0">
                <a:latin typeface="Arial" panose="020B0604020202020204" pitchFamily="34" charset="0"/>
                <a:cs typeface="Arial" panose="020B0604020202020204" pitchFamily="34" charset="0"/>
                <a:sym typeface="Arial" panose="020B0604020202020204" pitchFamily="34" charset="0"/>
              </a:rPr>
              <a:pPr/>
              <a:t>1970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6" name="Text Placeholder 2">
            <a:extLst>
              <a:ext uri="{FF2B5EF4-FFF2-40B4-BE49-F238E27FC236}">
                <a16:creationId xmlns:a16="http://schemas.microsoft.com/office/drawing/2014/main" id="{E5700BAF-EF7F-FB96-F9EA-4227103026D0}"/>
              </a:ext>
            </a:extLst>
          </p:cNvPr>
          <p:cNvSpPr txBox="1">
            <a:spLocks/>
          </p:cNvSpPr>
          <p:nvPr>
            <p:custDataLst>
              <p:tags r:id="rId3"/>
            </p:custDataLst>
          </p:nvPr>
        </p:nvSpPr>
        <p:spPr bwMode="auto">
          <a:xfrm>
            <a:off x="2258366"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921A80FB-BD11-4AC5-8B84-403D61D0BA2D}" type="datetime'''''''''1''''''''''''''''9''''''8''''''0'''''''''''''''''''''">
              <a:rPr lang="en-US" altLang="en-US" sz="900" smtClean="0">
                <a:latin typeface="Arial" panose="020B0604020202020204" pitchFamily="34" charset="0"/>
                <a:cs typeface="Arial" panose="020B0604020202020204" pitchFamily="34" charset="0"/>
                <a:sym typeface="Arial" panose="020B0604020202020204" pitchFamily="34" charset="0"/>
              </a:rPr>
              <a:pPr/>
              <a:t>1980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7" name="Text Placeholder 2">
            <a:extLst>
              <a:ext uri="{FF2B5EF4-FFF2-40B4-BE49-F238E27FC236}">
                <a16:creationId xmlns:a16="http://schemas.microsoft.com/office/drawing/2014/main" id="{0DAC4363-20CE-5ED5-7BCC-F6D52CAFC056}"/>
              </a:ext>
            </a:extLst>
          </p:cNvPr>
          <p:cNvSpPr txBox="1">
            <a:spLocks/>
          </p:cNvSpPr>
          <p:nvPr>
            <p:custDataLst>
              <p:tags r:id="rId4"/>
            </p:custDataLst>
          </p:nvPr>
        </p:nvSpPr>
        <p:spPr bwMode="auto">
          <a:xfrm>
            <a:off x="2794941"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A011B877-C2E8-4C3B-885E-B620C55D4EA6}" type="datetime'''''''''''''19''90'''''''''''''''''">
              <a:rPr lang="en-US" altLang="en-US" sz="900" smtClean="0">
                <a:latin typeface="Arial" panose="020B0604020202020204" pitchFamily="34" charset="0"/>
                <a:cs typeface="Arial" panose="020B0604020202020204" pitchFamily="34" charset="0"/>
                <a:sym typeface="Arial" panose="020B0604020202020204" pitchFamily="34" charset="0"/>
              </a:rPr>
              <a:pPr/>
              <a:t>1990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5D1244E5-2D49-0264-5649-2F7B354C8B34}"/>
              </a:ext>
            </a:extLst>
          </p:cNvPr>
          <p:cNvSpPr txBox="1">
            <a:spLocks/>
          </p:cNvSpPr>
          <p:nvPr>
            <p:custDataLst>
              <p:tags r:id="rId5"/>
            </p:custDataLst>
          </p:nvPr>
        </p:nvSpPr>
        <p:spPr bwMode="auto">
          <a:xfrm>
            <a:off x="1550341" y="1924482"/>
            <a:ext cx="11620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ct val="0"/>
              </a:spcAft>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Million Barrels Per Day</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20" name="Text Placeholder 2">
            <a:extLst>
              <a:ext uri="{FF2B5EF4-FFF2-40B4-BE49-F238E27FC236}">
                <a16:creationId xmlns:a16="http://schemas.microsoft.com/office/drawing/2014/main" id="{126917EE-3A91-C0A1-BAD9-5170D297C4A2}"/>
              </a:ext>
            </a:extLst>
          </p:cNvPr>
          <p:cNvSpPr txBox="1">
            <a:spLocks/>
          </p:cNvSpPr>
          <p:nvPr>
            <p:custDataLst>
              <p:tags r:id="rId6"/>
            </p:custDataLst>
          </p:nvPr>
        </p:nvSpPr>
        <p:spPr bwMode="auto">
          <a:xfrm>
            <a:off x="3866504"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F6FE7E94-DC39-4A78-B9E0-0CD3CB889872}" type="datetime'''''''2''''''''''0''''''''''1''''''''''''''''''''''''0'''''''">
              <a:rPr lang="en-US" altLang="en-US" sz="900" smtClean="0">
                <a:latin typeface="Arial" panose="020B0604020202020204" pitchFamily="34" charset="0"/>
                <a:cs typeface="Arial" panose="020B0604020202020204" pitchFamily="34" charset="0"/>
                <a:sym typeface="Arial" panose="020B0604020202020204" pitchFamily="34" charset="0"/>
              </a:rPr>
              <a:pPr/>
              <a:t>2010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2" name="Text Placeholder 2">
            <a:extLst>
              <a:ext uri="{FF2B5EF4-FFF2-40B4-BE49-F238E27FC236}">
                <a16:creationId xmlns:a16="http://schemas.microsoft.com/office/drawing/2014/main" id="{B0C0F382-ACAD-E70C-B4BB-0EB08DBF1BEF}"/>
              </a:ext>
            </a:extLst>
          </p:cNvPr>
          <p:cNvSpPr txBox="1">
            <a:spLocks/>
          </p:cNvSpPr>
          <p:nvPr>
            <p:custDataLst>
              <p:tags r:id="rId7"/>
            </p:custDataLst>
          </p:nvPr>
        </p:nvSpPr>
        <p:spPr bwMode="auto">
          <a:xfrm>
            <a:off x="4403079"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3D4B50FD-702C-4D62-BBE2-043A86F1B4D1}" type="datetime'''''''2''''''''''''''''''''''''''''''''''''''0''''''''2''''0'">
              <a:rPr lang="en-US" altLang="en-US" sz="900" smtClean="0">
                <a:latin typeface="Arial" panose="020B0604020202020204" pitchFamily="34" charset="0"/>
                <a:cs typeface="Arial" panose="020B0604020202020204" pitchFamily="34" charset="0"/>
                <a:sym typeface="Arial" panose="020B0604020202020204" pitchFamily="34" charset="0"/>
              </a:rPr>
              <a:pPr/>
              <a:t>2020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6" name="Text Placeholder 2">
            <a:extLst>
              <a:ext uri="{FF2B5EF4-FFF2-40B4-BE49-F238E27FC236}">
                <a16:creationId xmlns:a16="http://schemas.microsoft.com/office/drawing/2014/main" id="{470C0898-D06C-1EFF-28B8-24894AAD869C}"/>
              </a:ext>
            </a:extLst>
          </p:cNvPr>
          <p:cNvSpPr txBox="1">
            <a:spLocks/>
          </p:cNvSpPr>
          <p:nvPr>
            <p:custDataLst>
              <p:tags r:id="rId8"/>
            </p:custDataLst>
          </p:nvPr>
        </p:nvSpPr>
        <p:spPr bwMode="auto">
          <a:xfrm>
            <a:off x="4901554" y="5480482"/>
            <a:ext cx="342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85198EBF-906F-433B-B763-BB428837E28A}" type="datetime'''''''''''''''''''''''''''''2''''0''''3''''''0''''''''''''''E'">
              <a:rPr lang="en-US" altLang="en-US" sz="900" smtClean="0">
                <a:latin typeface="Arial" panose="020B0604020202020204" pitchFamily="34" charset="0"/>
                <a:cs typeface="Arial" panose="020B0604020202020204" pitchFamily="34" charset="0"/>
                <a:sym typeface="Arial" panose="020B0604020202020204" pitchFamily="34" charset="0"/>
              </a:rPr>
              <a:pPr/>
              <a:t>2030E</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7" name="Text Placeholder 2">
            <a:extLst>
              <a:ext uri="{FF2B5EF4-FFF2-40B4-BE49-F238E27FC236}">
                <a16:creationId xmlns:a16="http://schemas.microsoft.com/office/drawing/2014/main" id="{8A419853-D51E-5783-51B0-05C1C754E72A}"/>
              </a:ext>
            </a:extLst>
          </p:cNvPr>
          <p:cNvSpPr txBox="1">
            <a:spLocks/>
          </p:cNvSpPr>
          <p:nvPr>
            <p:custDataLst>
              <p:tags r:id="rId9"/>
            </p:custDataLst>
          </p:nvPr>
        </p:nvSpPr>
        <p:spPr bwMode="auto">
          <a:xfrm>
            <a:off x="3331516" y="5480482"/>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ct val="0"/>
              </a:spcAft>
            </a:pPr>
            <a:fld id="{31296F5D-54DD-4417-8DF6-279228AC463E}" type="datetime'''2''''''''''''''0''''''0''''''''''''0'''''''''''''''''''''''">
              <a:rPr lang="en-US" altLang="en-US" sz="900" smtClean="0">
                <a:latin typeface="Arial" panose="020B0604020202020204" pitchFamily="34" charset="0"/>
                <a:cs typeface="Arial" panose="020B0604020202020204" pitchFamily="34" charset="0"/>
                <a:sym typeface="Arial" panose="020B0604020202020204" pitchFamily="34" charset="0"/>
              </a:rPr>
              <a:pPr/>
              <a:t>2000</a:t>
            </a:fld>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28" name="Straight Connector 27">
            <a:extLst>
              <a:ext uri="{FF2B5EF4-FFF2-40B4-BE49-F238E27FC236}">
                <a16:creationId xmlns:a16="http://schemas.microsoft.com/office/drawing/2014/main" id="{B9105FBA-62D2-28AE-FBBE-EA6C7B6D92AF}"/>
              </a:ext>
            </a:extLst>
          </p:cNvPr>
          <p:cNvCxnSpPr/>
          <p:nvPr/>
        </p:nvCxnSpPr>
        <p:spPr>
          <a:xfrm flipV="1">
            <a:off x="4807581" y="2172133"/>
            <a:ext cx="347973" cy="293687"/>
          </a:xfrm>
          <a:prstGeom prst="line">
            <a:avLst/>
          </a:prstGeom>
          <a:ln w="28575">
            <a:solidFill>
              <a:srgbClr val="152C5C"/>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E8A5BBC-1E31-D6F5-F54F-F6DF26D5669E}"/>
              </a:ext>
            </a:extLst>
          </p:cNvPr>
          <p:cNvCxnSpPr/>
          <p:nvPr/>
        </p:nvCxnSpPr>
        <p:spPr>
          <a:xfrm flipV="1">
            <a:off x="1988491" y="2172133"/>
            <a:ext cx="2913063" cy="224631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EE14677-7133-3618-1AF2-138E7410607D}"/>
              </a:ext>
            </a:extLst>
          </p:cNvPr>
          <p:cNvSpPr txBox="1"/>
          <p:nvPr/>
        </p:nvSpPr>
        <p:spPr>
          <a:xfrm rot="19328762">
            <a:off x="1854585" y="2974723"/>
            <a:ext cx="2911475" cy="307777"/>
          </a:xfrm>
          <a:prstGeom prst="rect">
            <a:avLst/>
          </a:prstGeom>
          <a:noFill/>
        </p:spPr>
        <p:txBody>
          <a:bodyPr wrap="square" rtlCol="0">
            <a:spAutoFit/>
          </a:bodyPr>
          <a:lstStyle/>
          <a:p>
            <a:pPr algn="ct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Long-term 1% growth trend</a:t>
            </a:r>
          </a:p>
        </p:txBody>
      </p:sp>
      <p:pic>
        <p:nvPicPr>
          <p:cNvPr id="8" name="Picture Placeholder 25" descr="A black background with a bison logo&#10;&#10;AI-generated content may be incorrect.">
            <a:extLst>
              <a:ext uri="{FF2B5EF4-FFF2-40B4-BE49-F238E27FC236}">
                <a16:creationId xmlns:a16="http://schemas.microsoft.com/office/drawing/2014/main" id="{C3775C9D-4F01-07F8-AA0F-518109A9B65B}"/>
              </a:ext>
            </a:extLst>
          </p:cNvPr>
          <p:cNvPicPr>
            <a:picLocks noChangeAspect="1"/>
          </p:cNvPicPr>
          <p:nvPr/>
        </p:nvPicPr>
        <p:blipFill>
          <a:blip r:embed="rId25">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graphicFrame>
        <p:nvGraphicFramePr>
          <p:cNvPr id="9" name="Chart 8">
            <a:extLst>
              <a:ext uri="{FF2B5EF4-FFF2-40B4-BE49-F238E27FC236}">
                <a16:creationId xmlns:a16="http://schemas.microsoft.com/office/drawing/2014/main" id="{89CDA61A-C4BE-A814-6386-72AF55D7D21D}"/>
              </a:ext>
            </a:extLst>
          </p:cNvPr>
          <p:cNvGraphicFramePr/>
          <p:nvPr>
            <p:custDataLst>
              <p:tags r:id="rId10"/>
            </p:custDataLst>
            <p:extLst>
              <p:ext uri="{D42A27DB-BD31-4B8C-83A1-F6EECF244321}">
                <p14:modId xmlns:p14="http://schemas.microsoft.com/office/powerpoint/2010/main" val="3104999041"/>
              </p:ext>
            </p:extLst>
          </p:nvPr>
        </p:nvGraphicFramePr>
        <p:xfrm>
          <a:off x="6719341" y="2048307"/>
          <a:ext cx="3794125" cy="3609975"/>
        </p:xfrm>
        <a:graphic>
          <a:graphicData uri="http://schemas.openxmlformats.org/drawingml/2006/chart">
            <c:chart xmlns:c="http://schemas.openxmlformats.org/drawingml/2006/chart" xmlns:r="http://schemas.openxmlformats.org/officeDocument/2006/relationships" r:id="rId26"/>
          </a:graphicData>
        </a:graphic>
      </p:graphicFrame>
      <p:sp>
        <p:nvSpPr>
          <p:cNvPr id="10" name="Text Placeholder 2">
            <a:extLst>
              <a:ext uri="{FF2B5EF4-FFF2-40B4-BE49-F238E27FC236}">
                <a16:creationId xmlns:a16="http://schemas.microsoft.com/office/drawing/2014/main" id="{106C7591-9484-9376-199A-EA6054ED1DA0}"/>
              </a:ext>
            </a:extLst>
          </p:cNvPr>
          <p:cNvSpPr txBox="1">
            <a:spLocks/>
          </p:cNvSpPr>
          <p:nvPr>
            <p:custDataLst>
              <p:tags r:id="rId11"/>
            </p:custDataLst>
          </p:nvPr>
        </p:nvSpPr>
        <p:spPr bwMode="auto">
          <a:xfrm>
            <a:off x="7401966"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B2E1AA-4BF6-4F95-9564-C180F32003A4}" type="datetime'''''''''''2''01''''''''''''''''''''''''6'''''''''">
              <a:rPr lang="en-US" altLang="en-US" sz="900" smtClean="0">
                <a:latin typeface="Arial" panose="020B0604020202020204" pitchFamily="34" charset="0"/>
                <a:cs typeface="Arial" panose="020B0604020202020204" pitchFamily="34" charset="0"/>
                <a:sym typeface="Arial" panose="020B0604020202020204" pitchFamily="34" charset="0"/>
              </a:rPr>
              <a:pPr/>
              <a:t>2016</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14760D80-07D8-7C1C-9C85-133958BD7FFE}"/>
              </a:ext>
            </a:extLst>
          </p:cNvPr>
          <p:cNvSpPr txBox="1">
            <a:spLocks/>
          </p:cNvSpPr>
          <p:nvPr>
            <p:custDataLst>
              <p:tags r:id="rId12"/>
            </p:custDataLst>
          </p:nvPr>
        </p:nvSpPr>
        <p:spPr bwMode="auto">
          <a:xfrm>
            <a:off x="7722641"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900" dirty="0">
                <a:latin typeface="Arial" panose="020B0604020202020204" pitchFamily="34" charset="0"/>
                <a:cs typeface="Arial" panose="020B0604020202020204" pitchFamily="34" charset="0"/>
                <a:sym typeface="Arial" panose="020B0604020202020204" pitchFamily="34" charset="0"/>
              </a:rPr>
              <a:t>20</a:t>
            </a:r>
            <a:fld id="{366583CE-719A-4F14-9FD5-668D4D6F5442}" type="datetime'''''''''''''''17'''''''''''''''''''''''''''''''''''">
              <a:rPr lang="en-US" altLang="en-US" sz="900" smtClean="0">
                <a:latin typeface="Arial" panose="020B0604020202020204" pitchFamily="34" charset="0"/>
                <a:cs typeface="Arial" panose="020B0604020202020204" pitchFamily="34" charset="0"/>
                <a:sym typeface="Arial" panose="020B0604020202020204" pitchFamily="34" charset="0"/>
              </a:rPr>
              <a:pPr/>
              <a:t>17</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C0F8C056-6B76-1F03-4E7D-12D4839CC4F9}"/>
              </a:ext>
            </a:extLst>
          </p:cNvPr>
          <p:cNvSpPr txBox="1">
            <a:spLocks/>
          </p:cNvSpPr>
          <p:nvPr>
            <p:custDataLst>
              <p:tags r:id="rId13"/>
            </p:custDataLst>
          </p:nvPr>
        </p:nvSpPr>
        <p:spPr bwMode="auto">
          <a:xfrm>
            <a:off x="8038554"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85076E-BFAC-459F-81E6-E7CFE3A43385}" type="datetime'''''''2''0''1''''''''8'''''''''''''''''''''''''''''">
              <a:rPr lang="en-US" altLang="en-US" sz="900" smtClean="0">
                <a:latin typeface="Arial" panose="020B0604020202020204" pitchFamily="34" charset="0"/>
                <a:cs typeface="Arial" panose="020B0604020202020204" pitchFamily="34" charset="0"/>
                <a:sym typeface="Arial" panose="020B0604020202020204" pitchFamily="34" charset="0"/>
              </a:rPr>
              <a:pPr/>
              <a:t>2018</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3" name="Text Placeholder 2">
            <a:extLst>
              <a:ext uri="{FF2B5EF4-FFF2-40B4-BE49-F238E27FC236}">
                <a16:creationId xmlns:a16="http://schemas.microsoft.com/office/drawing/2014/main" id="{996877D5-E5EC-3A28-8527-C9FDFA5330DB}"/>
              </a:ext>
            </a:extLst>
          </p:cNvPr>
          <p:cNvSpPr txBox="1">
            <a:spLocks/>
          </p:cNvSpPr>
          <p:nvPr>
            <p:custDataLst>
              <p:tags r:id="rId14"/>
            </p:custDataLst>
          </p:nvPr>
        </p:nvSpPr>
        <p:spPr bwMode="auto">
          <a:xfrm>
            <a:off x="8352879"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7BBAD1-CBDB-47BE-BFFA-A27134BEF819}" type="datetime'2''0''''''''''''19'''''''''''''''">
              <a:rPr lang="en-US" altLang="en-US" sz="900" smtClean="0">
                <a:latin typeface="Arial" panose="020B0604020202020204" pitchFamily="34" charset="0"/>
                <a:cs typeface="Arial" panose="020B0604020202020204" pitchFamily="34" charset="0"/>
                <a:sym typeface="Arial" panose="020B0604020202020204" pitchFamily="34" charset="0"/>
              </a:rPr>
              <a:pPr/>
              <a:t>2019</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F3B23039-188E-F663-1BC4-8F20437E70EC}"/>
              </a:ext>
            </a:extLst>
          </p:cNvPr>
          <p:cNvSpPr txBox="1">
            <a:spLocks/>
          </p:cNvSpPr>
          <p:nvPr>
            <p:custDataLst>
              <p:tags r:id="rId15"/>
            </p:custDataLst>
          </p:nvPr>
        </p:nvSpPr>
        <p:spPr bwMode="auto">
          <a:xfrm>
            <a:off x="8668791"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5DC0516-2161-4649-ACAF-6154B4A370EC}" type="datetime'''''''''''''''''2''''0''''''''''2''0'''''''''">
              <a:rPr lang="en-US" altLang="en-US" sz="900" smtClean="0">
                <a:latin typeface="Arial" panose="020B0604020202020204" pitchFamily="34" charset="0"/>
                <a:cs typeface="Arial" panose="020B0604020202020204" pitchFamily="34" charset="0"/>
                <a:sym typeface="Arial" panose="020B0604020202020204" pitchFamily="34" charset="0"/>
              </a:rPr>
              <a:pPr/>
              <a:t>2020</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1621C73B-0765-4EAF-5B14-465DCA3DF88A}"/>
              </a:ext>
            </a:extLst>
          </p:cNvPr>
          <p:cNvSpPr txBox="1">
            <a:spLocks/>
          </p:cNvSpPr>
          <p:nvPr>
            <p:custDataLst>
              <p:tags r:id="rId16"/>
            </p:custDataLst>
          </p:nvPr>
        </p:nvSpPr>
        <p:spPr bwMode="auto">
          <a:xfrm>
            <a:off x="7086054"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A70152-61BE-4464-AFF3-01AF0DFD95FF}" type="datetime'''''''''''''''20''''''''1''''''5'''''''''''''''''">
              <a:rPr lang="en-US" altLang="en-US" sz="900" smtClean="0">
                <a:latin typeface="Arial" panose="020B0604020202020204" pitchFamily="34" charset="0"/>
                <a:cs typeface="Arial" panose="020B0604020202020204" pitchFamily="34" charset="0"/>
                <a:sym typeface="Arial" panose="020B0604020202020204" pitchFamily="34" charset="0"/>
              </a:rPr>
              <a:pPr/>
              <a:t>2015</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8" name="Text Placeholder 2">
            <a:extLst>
              <a:ext uri="{FF2B5EF4-FFF2-40B4-BE49-F238E27FC236}">
                <a16:creationId xmlns:a16="http://schemas.microsoft.com/office/drawing/2014/main" id="{B7741054-0934-7966-4E88-98CFAB12110A}"/>
              </a:ext>
            </a:extLst>
          </p:cNvPr>
          <p:cNvSpPr txBox="1">
            <a:spLocks/>
          </p:cNvSpPr>
          <p:nvPr>
            <p:custDataLst>
              <p:tags r:id="rId17"/>
            </p:custDataLst>
          </p:nvPr>
        </p:nvSpPr>
        <p:spPr bwMode="auto">
          <a:xfrm>
            <a:off x="9305379"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8CFB38-88DC-488C-922D-6588923E940A}" type="datetime'''''''2''''''''''''''''''''0''2''2'''''''''''''''''">
              <a:rPr lang="en-US" altLang="en-US" sz="900" smtClean="0">
                <a:latin typeface="Arial" panose="020B0604020202020204" pitchFamily="34" charset="0"/>
                <a:cs typeface="Arial" panose="020B0604020202020204" pitchFamily="34" charset="0"/>
                <a:sym typeface="Arial" panose="020B0604020202020204" pitchFamily="34" charset="0"/>
              </a:rPr>
              <a:pPr/>
              <a:t>2022</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9" name="Text Placeholder 2">
            <a:extLst>
              <a:ext uri="{FF2B5EF4-FFF2-40B4-BE49-F238E27FC236}">
                <a16:creationId xmlns:a16="http://schemas.microsoft.com/office/drawing/2014/main" id="{37389BE8-E821-05E0-60AA-F1C3FB0F9454}"/>
              </a:ext>
            </a:extLst>
          </p:cNvPr>
          <p:cNvSpPr txBox="1">
            <a:spLocks/>
          </p:cNvSpPr>
          <p:nvPr>
            <p:custDataLst>
              <p:tags r:id="rId18"/>
            </p:custDataLst>
          </p:nvPr>
        </p:nvSpPr>
        <p:spPr bwMode="auto">
          <a:xfrm>
            <a:off x="9621291"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F84BA0-BE39-42D6-8163-ED5DF9193345}" type="datetime'''''''''''''''''''''''2''02''''''''''''''3'''''''''''''">
              <a:rPr lang="en-US" altLang="en-US" sz="900" smtClean="0">
                <a:latin typeface="Arial" panose="020B0604020202020204" pitchFamily="34" charset="0"/>
                <a:cs typeface="Arial" panose="020B0604020202020204" pitchFamily="34" charset="0"/>
                <a:sym typeface="Arial" panose="020B0604020202020204" pitchFamily="34" charset="0"/>
              </a:rPr>
              <a:pPr/>
              <a:t>2023</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67" name="Text Placeholder 2">
            <a:extLst>
              <a:ext uri="{FF2B5EF4-FFF2-40B4-BE49-F238E27FC236}">
                <a16:creationId xmlns:a16="http://schemas.microsoft.com/office/drawing/2014/main" id="{2329A196-7592-A9FE-A585-9DC845D92653}"/>
              </a:ext>
            </a:extLst>
          </p:cNvPr>
          <p:cNvSpPr txBox="1">
            <a:spLocks/>
          </p:cNvSpPr>
          <p:nvPr>
            <p:custDataLst>
              <p:tags r:id="rId19"/>
            </p:custDataLst>
          </p:nvPr>
        </p:nvSpPr>
        <p:spPr bwMode="auto">
          <a:xfrm>
            <a:off x="9937204"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091006-0FD2-4E87-A4BC-5E7E1DBDCC10}" type="datetime'2''''''''''''''''''''''0''''''24'''''''''''''''''''''''''''''">
              <a:rPr lang="en-US" altLang="en-US" sz="900" smtClean="0">
                <a:latin typeface="Arial" panose="020B0604020202020204" pitchFamily="34" charset="0"/>
                <a:cs typeface="Arial" panose="020B0604020202020204" pitchFamily="34" charset="0"/>
                <a:sym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68" name="Text Placeholder 2">
            <a:extLst>
              <a:ext uri="{FF2B5EF4-FFF2-40B4-BE49-F238E27FC236}">
                <a16:creationId xmlns:a16="http://schemas.microsoft.com/office/drawing/2014/main" id="{BF73FB53-2877-FE84-FE07-A4123BF89D41}"/>
              </a:ext>
            </a:extLst>
          </p:cNvPr>
          <p:cNvSpPr txBox="1">
            <a:spLocks/>
          </p:cNvSpPr>
          <p:nvPr>
            <p:custDataLst>
              <p:tags r:id="rId20"/>
            </p:custDataLst>
          </p:nvPr>
        </p:nvSpPr>
        <p:spPr bwMode="auto">
          <a:xfrm>
            <a:off x="10251529"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098E2C-25AD-48C5-B22F-69461DEDE9D8}" type="datetime'''2''''''''0''''''''''2''''''5'''''''''''''">
              <a:rPr lang="en-US" altLang="en-US" sz="900" smtClean="0">
                <a:latin typeface="Arial" panose="020B0604020202020204" pitchFamily="34" charset="0"/>
                <a:cs typeface="Arial" panose="020B0604020202020204" pitchFamily="34" charset="0"/>
                <a:sym typeface="Arial" panose="020B0604020202020204" pitchFamily="34" charset="0"/>
              </a:rPr>
              <a:pPr/>
              <a:t>2025</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69" name="Text Placeholder 2">
            <a:extLst>
              <a:ext uri="{FF2B5EF4-FFF2-40B4-BE49-F238E27FC236}">
                <a16:creationId xmlns:a16="http://schemas.microsoft.com/office/drawing/2014/main" id="{69AEBB76-6FD9-C5C4-079F-B73A964EB0D1}"/>
              </a:ext>
            </a:extLst>
          </p:cNvPr>
          <p:cNvSpPr txBox="1">
            <a:spLocks/>
          </p:cNvSpPr>
          <p:nvPr>
            <p:custDataLst>
              <p:tags r:id="rId21"/>
            </p:custDataLst>
          </p:nvPr>
        </p:nvSpPr>
        <p:spPr bwMode="auto">
          <a:xfrm>
            <a:off x="8984704" y="5555094"/>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E86AA4-4906-46C9-BBDD-18391B0E1965}" type="datetime'''''''''''''''''2''''''''''''''''''02''''1'''">
              <a:rPr lang="en-US" altLang="en-US" sz="900" smtClean="0">
                <a:latin typeface="Arial" panose="020B0604020202020204" pitchFamily="34" charset="0"/>
                <a:cs typeface="Arial" panose="020B0604020202020204" pitchFamily="34" charset="0"/>
                <a:sym typeface="Arial" panose="020B0604020202020204" pitchFamily="34" charset="0"/>
              </a:rPr>
              <a:pPr/>
              <a:t>2021</a:t>
            </a:fld>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70" name="Straight Arrow Connector 69">
            <a:extLst>
              <a:ext uri="{FF2B5EF4-FFF2-40B4-BE49-F238E27FC236}">
                <a16:creationId xmlns:a16="http://schemas.microsoft.com/office/drawing/2014/main" id="{CDD2252D-D921-1689-4E00-725382AB2CD5}"/>
              </a:ext>
            </a:extLst>
          </p:cNvPr>
          <p:cNvCxnSpPr>
            <a:cxnSpLocks/>
          </p:cNvCxnSpPr>
          <p:nvPr/>
        </p:nvCxnSpPr>
        <p:spPr>
          <a:xfrm>
            <a:off x="9246099" y="2870360"/>
            <a:ext cx="1148576" cy="1761893"/>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DD268A49-152B-EDDC-E11B-26A87E62C62B}"/>
              </a:ext>
            </a:extLst>
          </p:cNvPr>
          <p:cNvSpPr txBox="1"/>
          <p:nvPr/>
        </p:nvSpPr>
        <p:spPr>
          <a:xfrm rot="3440756">
            <a:off x="8562518" y="3429175"/>
            <a:ext cx="2911475" cy="307777"/>
          </a:xfrm>
          <a:prstGeom prst="rect">
            <a:avLst/>
          </a:prstGeom>
          <a:noFill/>
        </p:spPr>
        <p:txBody>
          <a:bodyPr wrap="square" rtlCol="0">
            <a:spAutoFit/>
          </a:bodyPr>
          <a:lstStyle/>
          <a:p>
            <a:pPr algn="ct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Low inventories</a:t>
            </a:r>
          </a:p>
        </p:txBody>
      </p:sp>
      <p:sp>
        <p:nvSpPr>
          <p:cNvPr id="72" name="TextBox 71">
            <a:extLst>
              <a:ext uri="{FF2B5EF4-FFF2-40B4-BE49-F238E27FC236}">
                <a16:creationId xmlns:a16="http://schemas.microsoft.com/office/drawing/2014/main" id="{0524C09B-CCDE-156A-3805-F38C573DBFA6}"/>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Sources: EIA, International Energy Forum</a:t>
            </a:r>
          </a:p>
        </p:txBody>
      </p:sp>
    </p:spTree>
    <p:extLst>
      <p:ext uri="{BB962C8B-B14F-4D97-AF65-F5344CB8AC3E}">
        <p14:creationId xmlns:p14="http://schemas.microsoft.com/office/powerpoint/2010/main" val="3179433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F51DD-AC65-5857-118C-21325FC74367}"/>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609540A7-4B07-9F4A-5B74-5DF9F68541F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7E5B0C74-BD57-21D4-6E77-75E7C3E1394C}"/>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E182E216-AA26-004B-F306-4F992F3E6AD2}"/>
              </a:ext>
            </a:extLst>
          </p:cNvPr>
          <p:cNvSpPr txBox="1"/>
          <p:nvPr/>
        </p:nvSpPr>
        <p:spPr>
          <a:xfrm>
            <a:off x="609395" y="1002067"/>
            <a:ext cx="4810329" cy="168719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OPEC Supply Needed to Balance the Market in 2025</a:t>
            </a:r>
          </a:p>
        </p:txBody>
      </p:sp>
      <p:sp>
        <p:nvSpPr>
          <p:cNvPr id="27" name="Slide Number Placeholder 18">
            <a:extLst>
              <a:ext uri="{FF2B5EF4-FFF2-40B4-BE49-F238E27FC236}">
                <a16:creationId xmlns:a16="http://schemas.microsoft.com/office/drawing/2014/main" id="{EB875DBC-3F84-54A1-9EF1-80C8593D015F}"/>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12</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D5C8EACC-19A0-141B-3A07-79EC86F1C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296C7EA5-A840-F7AC-223A-DC959720B516}"/>
              </a:ext>
            </a:extLst>
          </p:cNvPr>
          <p:cNvSpPr txBox="1">
            <a:spLocks/>
          </p:cNvSpPr>
          <p:nvPr/>
        </p:nvSpPr>
        <p:spPr>
          <a:xfrm>
            <a:off x="595490" y="3096961"/>
            <a:ext cx="4600454" cy="2141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Assuming non-OPEC production grows at last year’s rate, EIAA projections indicate room for an additional one million barrels of OPEC supply, explaining OPEC’s decision to unwind cuts.</a:t>
            </a:r>
          </a:p>
        </p:txBody>
      </p:sp>
      <p:pic>
        <p:nvPicPr>
          <p:cNvPr id="2" name="Picture Placeholder 25" descr="A black background with a bison logo&#10;&#10;AI-generated content may be incorrect.">
            <a:extLst>
              <a:ext uri="{FF2B5EF4-FFF2-40B4-BE49-F238E27FC236}">
                <a16:creationId xmlns:a16="http://schemas.microsoft.com/office/drawing/2014/main" id="{549784A2-666A-5195-8233-67F3AF897806}"/>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42052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B8EAA-7C7D-08B2-2792-C1FA7A1E9F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98EF13C-5516-C7FF-C454-A9A1914A16CB}"/>
              </a:ext>
            </a:extLst>
          </p:cNvPr>
          <p:cNvSpPr>
            <a:spLocks noGrp="1"/>
          </p:cNvSpPr>
          <p:nvPr>
            <p:ph type="body" idx="1"/>
          </p:nvPr>
        </p:nvSpPr>
        <p:spPr>
          <a:xfrm>
            <a:off x="836612" y="766763"/>
            <a:ext cx="10515600" cy="823912"/>
          </a:xfrm>
        </p:spPr>
        <p:txBody>
          <a:bodyPr anchor="ctr">
            <a:normAutofit/>
          </a:bodyPr>
          <a:lstStyle/>
          <a:p>
            <a:r>
              <a:rPr lang="en-US" sz="2000" dirty="0">
                <a:latin typeface="Brother 1816" pitchFamily="50" charset="0"/>
                <a:ea typeface="Lato" panose="020F0502020204030203" pitchFamily="34" charset="0"/>
                <a:cs typeface="Lato" panose="020F0502020204030203" pitchFamily="34" charset="0"/>
              </a:rPr>
              <a:t>The Oil Market Balance: Call on OPEC in 2025 Explains Decision to Unwind Cuts</a:t>
            </a:r>
            <a:endParaRPr lang="en-US" sz="2000" b="1" dirty="0">
              <a:latin typeface="Brother 1816" pitchFamily="50" charset="0"/>
              <a:ea typeface="Lato" panose="020F0502020204030203" pitchFamily="34" charset="0"/>
              <a:cs typeface="Lato" panose="020F0502020204030203" pitchFamily="34" charset="0"/>
            </a:endParaRPr>
          </a:p>
        </p:txBody>
      </p:sp>
      <p:sp>
        <p:nvSpPr>
          <p:cNvPr id="24" name="Slide Number Placeholder 6">
            <a:extLst>
              <a:ext uri="{FF2B5EF4-FFF2-40B4-BE49-F238E27FC236}">
                <a16:creationId xmlns:a16="http://schemas.microsoft.com/office/drawing/2014/main" id="{4B5AB3AB-FF6D-21B4-82A3-FB2394070DC5}"/>
              </a:ext>
            </a:extLst>
          </p:cNvPr>
          <p:cNvSpPr>
            <a:spLocks noGrp="1"/>
          </p:cNvSpPr>
          <p:nvPr>
            <p:ph type="sldNum" sz="quarter" idx="12"/>
          </p:nvPr>
        </p:nvSpPr>
        <p:spPr>
          <a:xfrm>
            <a:off x="8610600" y="335757"/>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13</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2AAB406E-3FCF-D59F-1C7B-071C11D70D2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26" name="TextBox 25">
            <a:extLst>
              <a:ext uri="{FF2B5EF4-FFF2-40B4-BE49-F238E27FC236}">
                <a16:creationId xmlns:a16="http://schemas.microsoft.com/office/drawing/2014/main" id="{E32D5997-CD83-098E-855E-F496303FA163}"/>
              </a:ext>
            </a:extLst>
          </p:cNvPr>
          <p:cNvSpPr txBox="1"/>
          <p:nvPr/>
        </p:nvSpPr>
        <p:spPr>
          <a:xfrm>
            <a:off x="2100544" y="6266210"/>
            <a:ext cx="7990912" cy="400110"/>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1. Includes a 0.4 mbd upward adjustment, consistent with the revision for December 2024.</a:t>
            </a:r>
          </a:p>
          <a:p>
            <a:r>
              <a:rPr lang="en-US" sz="1000" dirty="0">
                <a:latin typeface="Lato" panose="020F0502020204030203" pitchFamily="34" charset="0"/>
                <a:ea typeface="Lato" panose="020F0502020204030203" pitchFamily="34" charset="0"/>
                <a:cs typeface="Lato" panose="020F0502020204030203" pitchFamily="34" charset="0"/>
              </a:rPr>
              <a:t>Source: EIA February 2025 STEO Historical Data and Projections</a:t>
            </a:r>
          </a:p>
        </p:txBody>
      </p:sp>
      <p:pic>
        <p:nvPicPr>
          <p:cNvPr id="2" name="Picture Placeholder 25" descr="A black background with a bison logo&#10;&#10;AI-generated content may be incorrect.">
            <a:extLst>
              <a:ext uri="{FF2B5EF4-FFF2-40B4-BE49-F238E27FC236}">
                <a16:creationId xmlns:a16="http://schemas.microsoft.com/office/drawing/2014/main" id="{EF24DD3D-2DA1-6CE1-8E39-621D6E9160ED}"/>
              </a:ext>
            </a:extLst>
          </p:cNvPr>
          <p:cNvPicPr>
            <a:picLocks noChangeAspect="1"/>
          </p:cNvPicPr>
          <p:nvPr/>
        </p:nvPicPr>
        <p:blipFill>
          <a:blip r:embed="rId31">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cxnSp>
        <p:nvCxnSpPr>
          <p:cNvPr id="91" name="Straight Connector 90">
            <a:extLst>
              <a:ext uri="{FF2B5EF4-FFF2-40B4-BE49-F238E27FC236}">
                <a16:creationId xmlns:a16="http://schemas.microsoft.com/office/drawing/2014/main" id="{EBB025DB-C97D-3425-571A-A6A20558BC24}"/>
              </a:ext>
            </a:extLst>
          </p:cNvPr>
          <p:cNvCxnSpPr/>
          <p:nvPr>
            <p:custDataLst>
              <p:tags r:id="rId1"/>
            </p:custDataLst>
          </p:nvPr>
        </p:nvCxnSpPr>
        <p:spPr bwMode="auto">
          <a:xfrm>
            <a:off x="6200026" y="3981450"/>
            <a:ext cx="369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AB494A54-81D9-A527-820C-D0E4157A4F8A}"/>
              </a:ext>
            </a:extLst>
          </p:cNvPr>
          <p:cNvCxnSpPr/>
          <p:nvPr>
            <p:custDataLst>
              <p:tags r:id="rId2"/>
            </p:custDataLst>
          </p:nvPr>
        </p:nvCxnSpPr>
        <p:spPr bwMode="auto">
          <a:xfrm>
            <a:off x="7865313" y="2927350"/>
            <a:ext cx="368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BD6B58AF-8750-4844-75F5-7B93E8587845}"/>
              </a:ext>
            </a:extLst>
          </p:cNvPr>
          <p:cNvCxnSpPr/>
          <p:nvPr>
            <p:custDataLst>
              <p:tags r:id="rId3"/>
            </p:custDataLst>
          </p:nvPr>
        </p:nvCxnSpPr>
        <p:spPr bwMode="auto">
          <a:xfrm>
            <a:off x="7033463" y="3557587"/>
            <a:ext cx="368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A49B6B44-7B2A-A4E8-7280-CB1CC2EFE4D9}"/>
              </a:ext>
            </a:extLst>
          </p:cNvPr>
          <p:cNvCxnSpPr/>
          <p:nvPr>
            <p:custDataLst>
              <p:tags r:id="rId4"/>
            </p:custDataLst>
          </p:nvPr>
        </p:nvCxnSpPr>
        <p:spPr bwMode="auto">
          <a:xfrm>
            <a:off x="3704476" y="4284662"/>
            <a:ext cx="368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936B44EF-F4B2-885A-A2F9-1DF351A47A60}"/>
              </a:ext>
            </a:extLst>
          </p:cNvPr>
          <p:cNvCxnSpPr/>
          <p:nvPr>
            <p:custDataLst>
              <p:tags r:id="rId5"/>
            </p:custDataLst>
          </p:nvPr>
        </p:nvCxnSpPr>
        <p:spPr bwMode="auto">
          <a:xfrm>
            <a:off x="5368176" y="3981450"/>
            <a:ext cx="368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29AF49C7-EAF6-AC34-F4FB-47735A74115E}"/>
              </a:ext>
            </a:extLst>
          </p:cNvPr>
          <p:cNvCxnSpPr/>
          <p:nvPr>
            <p:custDataLst>
              <p:tags r:id="rId6"/>
            </p:custDataLst>
          </p:nvPr>
        </p:nvCxnSpPr>
        <p:spPr bwMode="auto">
          <a:xfrm>
            <a:off x="4536326" y="3860800"/>
            <a:ext cx="368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8" name="Text Placeholder 2">
            <a:extLst>
              <a:ext uri="{FF2B5EF4-FFF2-40B4-BE49-F238E27FC236}">
                <a16:creationId xmlns:a16="http://schemas.microsoft.com/office/drawing/2014/main" id="{AE61E136-FAD0-B8C8-91E0-2E25118A9EF9}"/>
              </a:ext>
            </a:extLst>
          </p:cNvPr>
          <p:cNvSpPr txBox="1">
            <a:spLocks/>
          </p:cNvSpPr>
          <p:nvPr>
            <p:custDataLst>
              <p:tags r:id="rId7"/>
            </p:custDataLst>
          </p:nvPr>
        </p:nvSpPr>
        <p:spPr bwMode="auto">
          <a:xfrm>
            <a:off x="6466726" y="5724525"/>
            <a:ext cx="671513" cy="452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0575B1-5103-40D1-AD16-796F6DB38AE0}" type="datetime'20''2''5''E ''N''on''-''''''''''O''''P''EC'' Gr''''o''wt''h'">
              <a:rPr lang="en-US" altLang="en-US" sz="1000" smtClean="0">
                <a:latin typeface="Lato" panose="020F0502020204030203" pitchFamily="34" charset="0"/>
                <a:ea typeface="Lato" panose="020F0502020204030203" pitchFamily="34" charset="0"/>
                <a:cs typeface="Lato" panose="020F0502020204030203" pitchFamily="34" charset="0"/>
              </a:rPr>
              <a:pPr/>
              <a:t>2025E Non-OPEC Growth</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99" name="Text Placeholder 2">
            <a:extLst>
              <a:ext uri="{FF2B5EF4-FFF2-40B4-BE49-F238E27FC236}">
                <a16:creationId xmlns:a16="http://schemas.microsoft.com/office/drawing/2014/main" id="{14C449D6-DFE5-1418-42E3-A0839519159E}"/>
              </a:ext>
            </a:extLst>
          </p:cNvPr>
          <p:cNvSpPr txBox="1">
            <a:spLocks/>
          </p:cNvSpPr>
          <p:nvPr>
            <p:custDataLst>
              <p:tags r:id="rId8"/>
            </p:custDataLst>
          </p:nvPr>
        </p:nvSpPr>
        <p:spPr bwMode="auto">
          <a:xfrm>
            <a:off x="7303338" y="5724525"/>
            <a:ext cx="661988"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360FC9F-3603-40D7-8B1E-2E49696808C4}" type="datetime'2''0''2''''5''''E C''a''''''''l''''''''l'' on O''''''''PEC'''">
              <a:rPr lang="en-US" altLang="en-US" sz="1000" smtClean="0">
                <a:latin typeface="Lato" panose="020F0502020204030203" pitchFamily="34" charset="0"/>
                <a:ea typeface="Lato" panose="020F0502020204030203" pitchFamily="34" charset="0"/>
                <a:cs typeface="Lato" panose="020F0502020204030203" pitchFamily="34" charset="0"/>
              </a:rPr>
              <a:pPr/>
              <a:t>2025E Call on OPEC</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100" name="Text Placeholder 2">
            <a:extLst>
              <a:ext uri="{FF2B5EF4-FFF2-40B4-BE49-F238E27FC236}">
                <a16:creationId xmlns:a16="http://schemas.microsoft.com/office/drawing/2014/main" id="{82BA6D91-F83C-15B6-48E5-3D604BCF58C4}"/>
              </a:ext>
            </a:extLst>
          </p:cNvPr>
          <p:cNvSpPr txBox="1">
            <a:spLocks/>
          </p:cNvSpPr>
          <p:nvPr>
            <p:custDataLst>
              <p:tags r:id="rId9"/>
            </p:custDataLst>
          </p:nvPr>
        </p:nvSpPr>
        <p:spPr bwMode="auto">
          <a:xfrm>
            <a:off x="1862976" y="1711325"/>
            <a:ext cx="13541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dirty="0">
                <a:effectLst/>
              </a:rPr>
              <a:t>Million Barrels Per Day</a:t>
            </a:r>
            <a:endParaRPr lang="en-US" sz="1100" dirty="0"/>
          </a:p>
        </p:txBody>
      </p:sp>
      <p:sp>
        <p:nvSpPr>
          <p:cNvPr id="101" name="Text Placeholder 2">
            <a:extLst>
              <a:ext uri="{FF2B5EF4-FFF2-40B4-BE49-F238E27FC236}">
                <a16:creationId xmlns:a16="http://schemas.microsoft.com/office/drawing/2014/main" id="{D6E85CDC-9060-DE71-2E3D-B3A2E8E05AC4}"/>
              </a:ext>
            </a:extLst>
          </p:cNvPr>
          <p:cNvSpPr txBox="1">
            <a:spLocks/>
          </p:cNvSpPr>
          <p:nvPr>
            <p:custDataLst>
              <p:tags r:id="rId10"/>
            </p:custDataLst>
          </p:nvPr>
        </p:nvSpPr>
        <p:spPr bwMode="auto">
          <a:xfrm>
            <a:off x="9008313" y="5724525"/>
            <a:ext cx="579438"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D19B117-E2E4-480F-BFB6-178314997F3D}" type="datetime'''2''''0''''''2''5''''''E'''' D''''e''''''''''''''m''an''''d'">
              <a:rPr lang="en-US" altLang="en-US" sz="1000" smtClean="0">
                <a:latin typeface="Lato" panose="020F0502020204030203" pitchFamily="34" charset="0"/>
                <a:ea typeface="Lato" panose="020F0502020204030203" pitchFamily="34" charset="0"/>
                <a:cs typeface="Lato" panose="020F0502020204030203" pitchFamily="34" charset="0"/>
              </a:rPr>
              <a:pPr/>
              <a:t>2025E Demand</a:t>
            </a:fld>
            <a:r>
              <a:rPr lang="en-US" altLang="en-US" sz="1100" baseline="30000" dirty="0"/>
              <a:t>1</a:t>
            </a:r>
            <a:endParaRPr lang="en-US" sz="1100" dirty="0"/>
          </a:p>
        </p:txBody>
      </p:sp>
      <p:sp>
        <p:nvSpPr>
          <p:cNvPr id="102" name="Text Placeholder 2">
            <a:extLst>
              <a:ext uri="{FF2B5EF4-FFF2-40B4-BE49-F238E27FC236}">
                <a16:creationId xmlns:a16="http://schemas.microsoft.com/office/drawing/2014/main" id="{CD508F58-4E3C-F34B-BDC9-2F0D0E57D5F7}"/>
              </a:ext>
            </a:extLst>
          </p:cNvPr>
          <p:cNvSpPr txBox="1">
            <a:spLocks/>
          </p:cNvSpPr>
          <p:nvPr>
            <p:custDataLst>
              <p:tags r:id="rId11"/>
            </p:custDataLst>
          </p:nvPr>
        </p:nvSpPr>
        <p:spPr bwMode="auto">
          <a:xfrm>
            <a:off x="5628526" y="5724525"/>
            <a:ext cx="679450"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5ECDE0-377C-4B3A-A222-DB46AA48B081}" type="datetime'''2''0''''''''''2''4'' ''''P''''''ro''du''''ct''''''''ion'''''">
              <a:rPr lang="en-US" altLang="en-US" sz="1000" smtClean="0">
                <a:latin typeface="Lato" panose="020F0502020204030203" pitchFamily="34" charset="0"/>
                <a:ea typeface="Lato" panose="020F0502020204030203" pitchFamily="34" charset="0"/>
                <a:cs typeface="Lato" panose="020F0502020204030203" pitchFamily="34" charset="0"/>
              </a:rPr>
              <a:pPr/>
              <a:t>2024 Production</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103" name="Text Placeholder 2">
            <a:extLst>
              <a:ext uri="{FF2B5EF4-FFF2-40B4-BE49-F238E27FC236}">
                <a16:creationId xmlns:a16="http://schemas.microsoft.com/office/drawing/2014/main" id="{8ED5A9D9-0295-348E-6660-5B3BA6919E0B}"/>
              </a:ext>
            </a:extLst>
          </p:cNvPr>
          <p:cNvSpPr txBox="1">
            <a:spLocks/>
          </p:cNvSpPr>
          <p:nvPr>
            <p:custDataLst>
              <p:tags r:id="rId12"/>
            </p:custDataLst>
          </p:nvPr>
        </p:nvSpPr>
        <p:spPr bwMode="auto">
          <a:xfrm>
            <a:off x="4793501" y="5724525"/>
            <a:ext cx="68580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FCBE56-4D67-498A-932F-E9F2453364FC}" type="datetime'O''''''''''''PE''''C ''''Cu''''''''''''''''''ts'''''''''''">
              <a:rPr lang="en-US" altLang="en-US" sz="1100" smtClean="0"/>
              <a:pPr/>
              <a:t>OPEC Cuts</a:t>
            </a:fld>
            <a:endParaRPr lang="en-US" sz="1100" dirty="0"/>
          </a:p>
        </p:txBody>
      </p:sp>
      <p:sp>
        <p:nvSpPr>
          <p:cNvPr id="104" name="Text Placeholder 2">
            <a:extLst>
              <a:ext uri="{FF2B5EF4-FFF2-40B4-BE49-F238E27FC236}">
                <a16:creationId xmlns:a16="http://schemas.microsoft.com/office/drawing/2014/main" id="{D607184A-0393-2318-D1EE-EC9B120F5AE1}"/>
              </a:ext>
            </a:extLst>
          </p:cNvPr>
          <p:cNvSpPr txBox="1">
            <a:spLocks/>
          </p:cNvSpPr>
          <p:nvPr>
            <p:custDataLst>
              <p:tags r:id="rId13"/>
            </p:custDataLst>
          </p:nvPr>
        </p:nvSpPr>
        <p:spPr bwMode="gray">
          <a:xfrm>
            <a:off x="4998288" y="3846512"/>
            <a:ext cx="277813" cy="150813"/>
          </a:xfrm>
          <a:prstGeom prst="rect">
            <a:avLst/>
          </a:prstGeom>
          <a:noFill/>
          <a:ln>
            <a:noFill/>
          </a:ln>
          <a:effectLst/>
          <a:extLst>
            <a:ext uri="{909E8E84-426E-40DD-AFC4-6F175D3DCCD1}">
              <a14:hiddenFill xmlns:a14="http://schemas.microsoft.com/office/drawing/2010/main">
                <a:solidFill>
                  <a:srgbClr val="E9A6A7"/>
                </a:solidFill>
              </a14:hiddenFill>
            </a:ext>
          </a:extLst>
        </p:spPr>
        <p:txBody>
          <a:bodyPr vert="horz" wrap="none" lIns="20638" tIns="0" rIns="20638"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dirty="0">
                <a:effectLst/>
              </a:rPr>
              <a:t>-</a:t>
            </a:r>
            <a:fld id="{12A150BE-45ED-4A8E-8AE3-F2DD5F906AD6}" type="datetime'''0''''''.''''''''''''''''''''''''''''''''2'''''''''''''''''''">
              <a:rPr lang="en-US" altLang="en-US" sz="1100" smtClean="0">
                <a:effectLst/>
              </a:rPr>
              <a:pPr marL="0" indent="0" algn="ctr">
                <a:spcBef>
                  <a:spcPct val="0"/>
                </a:spcBef>
                <a:spcAft>
                  <a:spcPct val="0"/>
                </a:spcAft>
                <a:buNone/>
              </a:pPr>
              <a:t>0.2</a:t>
            </a:fld>
            <a:endParaRPr lang="en-US" sz="1100" dirty="0"/>
          </a:p>
        </p:txBody>
      </p:sp>
      <p:sp>
        <p:nvSpPr>
          <p:cNvPr id="105" name="Text Placeholder 2">
            <a:extLst>
              <a:ext uri="{FF2B5EF4-FFF2-40B4-BE49-F238E27FC236}">
                <a16:creationId xmlns:a16="http://schemas.microsoft.com/office/drawing/2014/main" id="{3D36ED03-C37E-C82B-EFFB-C74207D99B67}"/>
              </a:ext>
            </a:extLst>
          </p:cNvPr>
          <p:cNvSpPr txBox="1">
            <a:spLocks/>
          </p:cNvSpPr>
          <p:nvPr>
            <p:custDataLst>
              <p:tags r:id="rId14"/>
            </p:custDataLst>
          </p:nvPr>
        </p:nvSpPr>
        <p:spPr bwMode="auto">
          <a:xfrm>
            <a:off x="3969588" y="5724525"/>
            <a:ext cx="671513"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132C9E6-B42E-4904-A573-74B5B35E6B7C}" type="datetime'N''o''''n-''''''''OPE''''C'' Gr''''''o''wt''''h'''''''''">
              <a:rPr lang="en-US" altLang="en-US" sz="1000" smtClean="0">
                <a:latin typeface="Lato" panose="020F0502020204030203" pitchFamily="34" charset="0"/>
                <a:ea typeface="Lato" panose="020F0502020204030203" pitchFamily="34" charset="0"/>
                <a:cs typeface="Lato" panose="020F0502020204030203" pitchFamily="34" charset="0"/>
              </a:rPr>
              <a:pPr/>
              <a:t>Non-OPEC Growth</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106" name="Text Placeholder 2">
            <a:extLst>
              <a:ext uri="{FF2B5EF4-FFF2-40B4-BE49-F238E27FC236}">
                <a16:creationId xmlns:a16="http://schemas.microsoft.com/office/drawing/2014/main" id="{32042627-C7CC-E302-DBC4-8423806D0AB7}"/>
              </a:ext>
            </a:extLst>
          </p:cNvPr>
          <p:cNvSpPr txBox="1">
            <a:spLocks/>
          </p:cNvSpPr>
          <p:nvPr>
            <p:custDataLst>
              <p:tags r:id="rId15"/>
            </p:custDataLst>
          </p:nvPr>
        </p:nvSpPr>
        <p:spPr bwMode="auto">
          <a:xfrm>
            <a:off x="3132976" y="5724525"/>
            <a:ext cx="679450"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69A100-AE3B-4192-8FB1-2EC0264722BF}" type="datetime'''''20''23'' ''''Pr''''''''''''''''o''''''d''''''uctio''n'''">
              <a:rPr lang="en-US" altLang="en-US" sz="1000" smtClean="0">
                <a:latin typeface="Lato" panose="020F0502020204030203" pitchFamily="34" charset="0"/>
                <a:ea typeface="Lato" panose="020F0502020204030203" pitchFamily="34" charset="0"/>
                <a:cs typeface="Lato" panose="020F0502020204030203" pitchFamily="34" charset="0"/>
              </a:rPr>
              <a:pPr/>
              <a:t>2023 Production</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107" name="Text Placeholder 2">
            <a:extLst>
              <a:ext uri="{FF2B5EF4-FFF2-40B4-BE49-F238E27FC236}">
                <a16:creationId xmlns:a16="http://schemas.microsoft.com/office/drawing/2014/main" id="{C1098541-DF18-6F15-398A-E70ACDD6234D}"/>
              </a:ext>
            </a:extLst>
          </p:cNvPr>
          <p:cNvSpPr txBox="1">
            <a:spLocks/>
          </p:cNvSpPr>
          <p:nvPr>
            <p:custDataLst>
              <p:tags r:id="rId16"/>
            </p:custDataLst>
          </p:nvPr>
        </p:nvSpPr>
        <p:spPr bwMode="auto">
          <a:xfrm>
            <a:off x="2375738" y="5724525"/>
            <a:ext cx="530225"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4244196-F5B0-4BDE-B86E-E22D7B8DB526}" type="datetime'''''''20''''''''''23 ''''D''''e''m''''''a''''''''nd'''''''''''">
              <a:rPr lang="en-US" altLang="en-US" sz="1000" smtClean="0">
                <a:latin typeface="Lato" panose="020F0502020204030203" pitchFamily="34" charset="0"/>
                <a:ea typeface="Lato" panose="020F0502020204030203" pitchFamily="34" charset="0"/>
                <a:cs typeface="Lato" panose="020F0502020204030203" pitchFamily="34" charset="0"/>
              </a:rPr>
              <a:pPr/>
              <a:t>2023 Demand</a:t>
            </a:fld>
            <a:endParaRPr lang="en-US" sz="1100" dirty="0">
              <a:latin typeface="Lato" panose="020F0502020204030203" pitchFamily="34" charset="0"/>
              <a:ea typeface="Lato" panose="020F0502020204030203" pitchFamily="34" charset="0"/>
              <a:cs typeface="Lato" panose="020F0502020204030203" pitchFamily="34" charset="0"/>
            </a:endParaRPr>
          </a:p>
        </p:txBody>
      </p:sp>
      <p:sp>
        <p:nvSpPr>
          <p:cNvPr id="108" name="Text Placeholder 2">
            <a:extLst>
              <a:ext uri="{FF2B5EF4-FFF2-40B4-BE49-F238E27FC236}">
                <a16:creationId xmlns:a16="http://schemas.microsoft.com/office/drawing/2014/main" id="{FAF36B89-7F2D-850A-D813-C2304F68676C}"/>
              </a:ext>
            </a:extLst>
          </p:cNvPr>
          <p:cNvSpPr txBox="1">
            <a:spLocks/>
          </p:cNvSpPr>
          <p:nvPr>
            <p:custDataLst>
              <p:tags r:id="rId17"/>
            </p:custDataLst>
          </p:nvPr>
        </p:nvSpPr>
        <p:spPr bwMode="auto">
          <a:xfrm>
            <a:off x="8125663" y="5724525"/>
            <a:ext cx="679450"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E623EC-885E-4DF5-B85C-CB0B8E926543}" type="datetime'2025''''''''E'''' P''r''o''''d''uc''''''''''t''''i''''on'">
              <a:rPr lang="en-US" altLang="en-US" sz="1000" smtClean="0">
                <a:latin typeface="Lato" panose="020F0502020204030203" pitchFamily="34" charset="0"/>
                <a:ea typeface="Lato" panose="020F0502020204030203" pitchFamily="34" charset="0"/>
                <a:cs typeface="Lato" panose="020F0502020204030203" pitchFamily="34" charset="0"/>
              </a:rPr>
              <a:pPr/>
              <a:t>2025E Production</a:t>
            </a:fld>
            <a:endParaRPr lang="en-US" sz="1000" dirty="0">
              <a:latin typeface="Lato" panose="020F0502020204030203" pitchFamily="34" charset="0"/>
              <a:ea typeface="Lato" panose="020F0502020204030203" pitchFamily="34" charset="0"/>
              <a:cs typeface="Lato" panose="020F0502020204030203" pitchFamily="34" charset="0"/>
            </a:endParaRPr>
          </a:p>
        </p:txBody>
      </p:sp>
      <p:sp>
        <p:nvSpPr>
          <p:cNvPr id="109" name="Rectangle 108">
            <a:extLst>
              <a:ext uri="{FF2B5EF4-FFF2-40B4-BE49-F238E27FC236}">
                <a16:creationId xmlns:a16="http://schemas.microsoft.com/office/drawing/2014/main" id="{E7D0D245-DA4A-85EC-9967-09B6568C150E}"/>
              </a:ext>
            </a:extLst>
          </p:cNvPr>
          <p:cNvSpPr/>
          <p:nvPr>
            <p:custDataLst>
              <p:tags r:id="rId18"/>
            </p:custDataLst>
          </p:nvPr>
        </p:nvSpPr>
        <p:spPr bwMode="auto">
          <a:xfrm>
            <a:off x="5023688" y="2098675"/>
            <a:ext cx="196850" cy="147638"/>
          </a:xfrm>
          <a:prstGeom prst="rect">
            <a:avLst/>
          </a:prstGeom>
          <a:solidFill>
            <a:srgbClr val="9DB1CF"/>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B4AF71A-38DC-A84C-85E2-60798FF6D38C}"/>
              </a:ext>
            </a:extLst>
          </p:cNvPr>
          <p:cNvSpPr/>
          <p:nvPr>
            <p:custDataLst>
              <p:tags r:id="rId19"/>
            </p:custDataLst>
          </p:nvPr>
        </p:nvSpPr>
        <p:spPr bwMode="auto">
          <a:xfrm>
            <a:off x="2280488" y="2098675"/>
            <a:ext cx="196850" cy="147638"/>
          </a:xfrm>
          <a:prstGeom prst="rect">
            <a:avLst/>
          </a:prstGeom>
          <a:solidFill>
            <a:srgbClr val="152D5B"/>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BF638AF0-5531-DAC2-9CB7-95831E31EFB3}"/>
              </a:ext>
            </a:extLst>
          </p:cNvPr>
          <p:cNvSpPr/>
          <p:nvPr>
            <p:custDataLst>
              <p:tags r:id="rId20"/>
            </p:custDataLst>
          </p:nvPr>
        </p:nvSpPr>
        <p:spPr bwMode="auto">
          <a:xfrm>
            <a:off x="7200151" y="2098675"/>
            <a:ext cx="196850" cy="147638"/>
          </a:xfrm>
          <a:prstGeom prst="rect">
            <a:avLst/>
          </a:prstGeom>
          <a:solidFill>
            <a:srgbClr val="E9A6A7"/>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5D4A4101-6F27-4DCD-7FE3-CD7D5F8054B9}"/>
              </a:ext>
            </a:extLst>
          </p:cNvPr>
          <p:cNvSpPr/>
          <p:nvPr>
            <p:custDataLst>
              <p:tags r:id="rId21"/>
            </p:custDataLst>
          </p:nvPr>
        </p:nvSpPr>
        <p:spPr bwMode="auto">
          <a:xfrm>
            <a:off x="3577476" y="2098675"/>
            <a:ext cx="196850" cy="147638"/>
          </a:xfrm>
          <a:prstGeom prst="rect">
            <a:avLst/>
          </a:prstGeom>
          <a:solidFill>
            <a:srgbClr val="BF0101"/>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790941A-CA7F-B95B-67CD-07289DB8FA62}"/>
              </a:ext>
            </a:extLst>
          </p:cNvPr>
          <p:cNvSpPr/>
          <p:nvPr>
            <p:custDataLst>
              <p:tags r:id="rId22"/>
            </p:custDataLst>
          </p:nvPr>
        </p:nvSpPr>
        <p:spPr bwMode="auto">
          <a:xfrm>
            <a:off x="8222501" y="2098675"/>
            <a:ext cx="196850" cy="147638"/>
          </a:xfrm>
          <a:prstGeom prst="rect">
            <a:avLst/>
          </a:prstGeom>
          <a:solidFill>
            <a:srgbClr val="4DA72E"/>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2">
            <a:extLst>
              <a:ext uri="{FF2B5EF4-FFF2-40B4-BE49-F238E27FC236}">
                <a16:creationId xmlns:a16="http://schemas.microsoft.com/office/drawing/2014/main" id="{5A426B43-6FE0-B4AE-074A-CE758BCE6F77}"/>
              </a:ext>
            </a:extLst>
          </p:cNvPr>
          <p:cNvSpPr txBox="1">
            <a:spLocks/>
          </p:cNvSpPr>
          <p:nvPr>
            <p:custDataLst>
              <p:tags r:id="rId23"/>
            </p:custDataLst>
          </p:nvPr>
        </p:nvSpPr>
        <p:spPr bwMode="auto">
          <a:xfrm>
            <a:off x="5271338" y="2106612"/>
            <a:ext cx="1827213"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F8F98A-3A5F-4FBE-8C23-EA0241E49EB6}" type="datetime'N''on-O''PE''C'''''' P''r''oduction ''''G''''r''o''''wt''''h'">
              <a:rPr lang="en-US" altLang="en-US" sz="1100" smtClean="0"/>
              <a:pPr/>
              <a:t>Non-OPEC Production Growth</a:t>
            </a:fld>
            <a:endParaRPr lang="en-US" sz="1100" dirty="0"/>
          </a:p>
        </p:txBody>
      </p:sp>
      <p:sp>
        <p:nvSpPr>
          <p:cNvPr id="115" name="Text Placeholder 2">
            <a:extLst>
              <a:ext uri="{FF2B5EF4-FFF2-40B4-BE49-F238E27FC236}">
                <a16:creationId xmlns:a16="http://schemas.microsoft.com/office/drawing/2014/main" id="{C58EB530-DC73-705A-651F-BA14D6F40552}"/>
              </a:ext>
            </a:extLst>
          </p:cNvPr>
          <p:cNvSpPr txBox="1">
            <a:spLocks/>
          </p:cNvSpPr>
          <p:nvPr>
            <p:custDataLst>
              <p:tags r:id="rId24"/>
            </p:custDataLst>
          </p:nvPr>
        </p:nvSpPr>
        <p:spPr bwMode="auto">
          <a:xfrm>
            <a:off x="7447801" y="2106612"/>
            <a:ext cx="67310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30EDF14-15B3-4250-B5A4-BEB489BC70CD}" type="datetime'''''O''''P''''''''E''''''''''C'''''''' ''C''u''''t''''''s'">
              <a:rPr lang="en-US" altLang="en-US" sz="1100" smtClean="0"/>
              <a:pPr/>
              <a:t>OPEC Cuts</a:t>
            </a:fld>
            <a:endParaRPr lang="en-US" sz="1100" dirty="0"/>
          </a:p>
        </p:txBody>
      </p:sp>
      <p:sp>
        <p:nvSpPr>
          <p:cNvPr id="116" name="Text Placeholder 2">
            <a:extLst>
              <a:ext uri="{FF2B5EF4-FFF2-40B4-BE49-F238E27FC236}">
                <a16:creationId xmlns:a16="http://schemas.microsoft.com/office/drawing/2014/main" id="{4B31ABB7-E1E8-2EA0-18B0-5DBB6286EB86}"/>
              </a:ext>
            </a:extLst>
          </p:cNvPr>
          <p:cNvSpPr txBox="1">
            <a:spLocks/>
          </p:cNvSpPr>
          <p:nvPr>
            <p:custDataLst>
              <p:tags r:id="rId25"/>
            </p:custDataLst>
          </p:nvPr>
        </p:nvSpPr>
        <p:spPr bwMode="auto">
          <a:xfrm>
            <a:off x="3825126" y="2106612"/>
            <a:ext cx="1096963"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853AB0E-33B6-479F-99A4-86D4B1E36BF8}" type="datetime'Gl''''''o''b''''''a''l ''''''''P''rod''u''''c''''''t''''ion'''">
              <a:rPr lang="en-US" altLang="en-US" sz="1100" smtClean="0"/>
              <a:pPr/>
              <a:t>Global Production</a:t>
            </a:fld>
            <a:endParaRPr lang="en-US" sz="1100" dirty="0"/>
          </a:p>
        </p:txBody>
      </p:sp>
      <p:sp>
        <p:nvSpPr>
          <p:cNvPr id="117" name="Text Placeholder 2">
            <a:extLst>
              <a:ext uri="{FF2B5EF4-FFF2-40B4-BE49-F238E27FC236}">
                <a16:creationId xmlns:a16="http://schemas.microsoft.com/office/drawing/2014/main" id="{94010566-8D0F-B86D-C85C-5A01CC58F6C2}"/>
              </a:ext>
            </a:extLst>
          </p:cNvPr>
          <p:cNvSpPr txBox="1">
            <a:spLocks/>
          </p:cNvSpPr>
          <p:nvPr>
            <p:custDataLst>
              <p:tags r:id="rId26"/>
            </p:custDataLst>
          </p:nvPr>
        </p:nvSpPr>
        <p:spPr bwMode="auto">
          <a:xfrm>
            <a:off x="8470151" y="2106612"/>
            <a:ext cx="814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1005EC9-A792-47DD-B7F2-88B792938607}" type="datetime'C''a''ll ''''''''o''''n ''''O''''''''''''''''P''''E''''''C'">
              <a:rPr lang="en-US" altLang="en-US" sz="1100" smtClean="0"/>
              <a:pPr/>
              <a:t>Call on OPEC</a:t>
            </a:fld>
            <a:endParaRPr lang="en-US" sz="1100" dirty="0"/>
          </a:p>
        </p:txBody>
      </p:sp>
      <p:sp>
        <p:nvSpPr>
          <p:cNvPr id="118" name="Text Placeholder 2">
            <a:extLst>
              <a:ext uri="{FF2B5EF4-FFF2-40B4-BE49-F238E27FC236}">
                <a16:creationId xmlns:a16="http://schemas.microsoft.com/office/drawing/2014/main" id="{AE2D9651-270F-013C-D530-0D0BF97D2324}"/>
              </a:ext>
            </a:extLst>
          </p:cNvPr>
          <p:cNvSpPr txBox="1">
            <a:spLocks/>
          </p:cNvSpPr>
          <p:nvPr>
            <p:custDataLst>
              <p:tags r:id="rId27"/>
            </p:custDataLst>
          </p:nvPr>
        </p:nvSpPr>
        <p:spPr bwMode="auto">
          <a:xfrm>
            <a:off x="2528138" y="2106612"/>
            <a:ext cx="9477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DE01768-B2C2-4D5E-9A25-ECBF502159B3}" type="datetime'G''''l''''o''''''b''''a''''''l'''''''' ''''''De''''''m''''and'">
              <a:rPr lang="en-US" altLang="en-US" sz="1100" smtClean="0"/>
              <a:pPr/>
              <a:t>Global Demand</a:t>
            </a:fld>
            <a:endParaRPr lang="en-US" sz="1100" dirty="0"/>
          </a:p>
        </p:txBody>
      </p:sp>
      <p:sp>
        <p:nvSpPr>
          <p:cNvPr id="119" name="TextBox 118">
            <a:extLst>
              <a:ext uri="{FF2B5EF4-FFF2-40B4-BE49-F238E27FC236}">
                <a16:creationId xmlns:a16="http://schemas.microsoft.com/office/drawing/2014/main" id="{4F2FEB08-7E59-ED86-0C01-4B2A1E7EA1F3}"/>
              </a:ext>
            </a:extLst>
          </p:cNvPr>
          <p:cNvSpPr txBox="1"/>
          <p:nvPr/>
        </p:nvSpPr>
        <p:spPr>
          <a:xfrm>
            <a:off x="4152887" y="2403377"/>
            <a:ext cx="2790534" cy="707886"/>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With oil prices $15 lower than last year, similar non-OPEC production growth seems overstated, but rising demand still supports a 1 mbd OPEC supply increase.</a:t>
            </a:r>
          </a:p>
        </p:txBody>
      </p:sp>
      <p:cxnSp>
        <p:nvCxnSpPr>
          <p:cNvPr id="120" name="Straight Arrow Connector 119">
            <a:extLst>
              <a:ext uri="{FF2B5EF4-FFF2-40B4-BE49-F238E27FC236}">
                <a16:creationId xmlns:a16="http://schemas.microsoft.com/office/drawing/2014/main" id="{4451DA44-D625-6194-2611-92DD4E46691F}"/>
              </a:ext>
            </a:extLst>
          </p:cNvPr>
          <p:cNvCxnSpPr>
            <a:cxnSpLocks/>
          </p:cNvCxnSpPr>
          <p:nvPr/>
        </p:nvCxnSpPr>
        <p:spPr>
          <a:xfrm flipH="1">
            <a:off x="4320154" y="3183636"/>
            <a:ext cx="1194865" cy="6483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87F408C3-EEB1-2816-2B54-B07ED345E5E6}"/>
              </a:ext>
            </a:extLst>
          </p:cNvPr>
          <p:cNvCxnSpPr>
            <a:cxnSpLocks/>
          </p:cNvCxnSpPr>
          <p:nvPr/>
        </p:nvCxnSpPr>
        <p:spPr>
          <a:xfrm>
            <a:off x="5546789" y="3182861"/>
            <a:ext cx="981316" cy="3506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51DCEDD0-361C-E689-DBFB-0ED5DCB602F2}"/>
              </a:ext>
            </a:extLst>
          </p:cNvPr>
          <p:cNvCxnSpPr>
            <a:cxnSpLocks/>
          </p:cNvCxnSpPr>
          <p:nvPr/>
        </p:nvCxnSpPr>
        <p:spPr>
          <a:xfrm>
            <a:off x="5515018" y="3183636"/>
            <a:ext cx="1826420" cy="328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42" name="Chart 141">
            <a:extLst>
              <a:ext uri="{FF2B5EF4-FFF2-40B4-BE49-F238E27FC236}">
                <a16:creationId xmlns:a16="http://schemas.microsoft.com/office/drawing/2014/main" id="{925A6519-6C92-B712-80A6-FDE84A71C94F}"/>
              </a:ext>
            </a:extLst>
          </p:cNvPr>
          <p:cNvGraphicFramePr/>
          <p:nvPr>
            <p:custDataLst>
              <p:tags r:id="rId28"/>
            </p:custDataLst>
            <p:extLst>
              <p:ext uri="{D42A27DB-BD31-4B8C-83A1-F6EECF244321}">
                <p14:modId xmlns:p14="http://schemas.microsoft.com/office/powerpoint/2010/main" val="2010882126"/>
              </p:ext>
            </p:extLst>
          </p:nvPr>
        </p:nvGraphicFramePr>
        <p:xfrm>
          <a:off x="1755026" y="1797050"/>
          <a:ext cx="8040687" cy="4127500"/>
        </p:xfrm>
        <a:graphic>
          <a:graphicData uri="http://schemas.openxmlformats.org/drawingml/2006/chart">
            <c:chart xmlns:c="http://schemas.openxmlformats.org/drawingml/2006/chart" xmlns:r="http://schemas.openxmlformats.org/officeDocument/2006/relationships" r:id="rId32"/>
          </a:graphicData>
        </a:graphic>
      </p:graphicFrame>
    </p:spTree>
    <p:extLst>
      <p:ext uri="{BB962C8B-B14F-4D97-AF65-F5344CB8AC3E}">
        <p14:creationId xmlns:p14="http://schemas.microsoft.com/office/powerpoint/2010/main" val="2813890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369F-149A-1ED8-E985-B09507424504}"/>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C2549838-A444-6D92-C85F-E335CD1D0F82}"/>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68C71237-5537-A439-87AF-5454FC05EB3D}"/>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CA3A88BC-1BB2-A999-9E12-6D27D4F0F6DE}"/>
              </a:ext>
            </a:extLst>
          </p:cNvPr>
          <p:cNvSpPr txBox="1"/>
          <p:nvPr/>
        </p:nvSpPr>
        <p:spPr>
          <a:xfrm>
            <a:off x="609396" y="1002067"/>
            <a:ext cx="4578938" cy="116140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OPEC Needs Higher Prices</a:t>
            </a:r>
          </a:p>
        </p:txBody>
      </p:sp>
      <p:sp>
        <p:nvSpPr>
          <p:cNvPr id="10" name="Подзаголовок 2">
            <a:extLst>
              <a:ext uri="{FF2B5EF4-FFF2-40B4-BE49-F238E27FC236}">
                <a16:creationId xmlns:a16="http://schemas.microsoft.com/office/drawing/2014/main" id="{0C182BB8-C7B7-1326-88AC-564429053E36}"/>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Saudi Arabia, OPEC’s largest member, requires an oil price of $96/</a:t>
            </a:r>
            <a:r>
              <a:rPr lang="en-US" sz="1200" b="1" dirty="0" err="1">
                <a:latin typeface="Lato" panose="020F0502020204030203" pitchFamily="34" charset="0"/>
                <a:ea typeface="Lato" panose="020F0502020204030203" pitchFamily="34" charset="0"/>
                <a:cs typeface="Lato" panose="020F0502020204030203" pitchFamily="34" charset="0"/>
              </a:rPr>
              <a:t>bbl</a:t>
            </a:r>
            <a:r>
              <a:rPr lang="en-US" sz="1200" dirty="0">
                <a:latin typeface="Lato" panose="020F0502020204030203" pitchFamily="34" charset="0"/>
                <a:ea typeface="Lato" panose="020F0502020204030203" pitchFamily="34" charset="0"/>
                <a:cs typeface="Lato" panose="020F0502020204030203" pitchFamily="34" charset="0"/>
              </a:rPr>
              <a:t> to balance its budget, according to the IMF.</a:t>
            </a:r>
          </a:p>
        </p:txBody>
      </p:sp>
      <p:sp>
        <p:nvSpPr>
          <p:cNvPr id="14" name="Подзаголовок 2">
            <a:extLst>
              <a:ext uri="{FF2B5EF4-FFF2-40B4-BE49-F238E27FC236}">
                <a16:creationId xmlns:a16="http://schemas.microsoft.com/office/drawing/2014/main" id="{E596C01F-5B94-7685-0E2C-1419F74B60D8}"/>
              </a:ext>
            </a:extLst>
          </p:cNvPr>
          <p:cNvSpPr txBox="1">
            <a:spLocks/>
          </p:cNvSpPr>
          <p:nvPr/>
        </p:nvSpPr>
        <p:spPr>
          <a:xfrm>
            <a:off x="7543185" y="3499272"/>
            <a:ext cx="3020039" cy="975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The kingdom is spending large amounts to transform its economy,</a:t>
            </a:r>
            <a:r>
              <a:rPr lang="en-US" sz="1200" dirty="0">
                <a:latin typeface="Lato" panose="020F0502020204030203" pitchFamily="34" charset="0"/>
                <a:ea typeface="Lato" panose="020F0502020204030203" pitchFamily="34" charset="0"/>
                <a:cs typeface="Lato" panose="020F0502020204030203" pitchFamily="34" charset="0"/>
              </a:rPr>
              <a:t> underscoring the need for higher prices.</a:t>
            </a:r>
          </a:p>
        </p:txBody>
      </p:sp>
      <p:sp>
        <p:nvSpPr>
          <p:cNvPr id="27" name="Slide Number Placeholder 18">
            <a:extLst>
              <a:ext uri="{FF2B5EF4-FFF2-40B4-BE49-F238E27FC236}">
                <a16:creationId xmlns:a16="http://schemas.microsoft.com/office/drawing/2014/main" id="{08CC1811-CE5A-B046-932C-8D410D7995DE}"/>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14</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FBE37DB1-8222-FEF6-D069-331C2B3C7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842AB937-DF93-23A6-3266-3B70B0058B06}"/>
              </a:ext>
            </a:extLst>
          </p:cNvPr>
          <p:cNvSpPr txBox="1">
            <a:spLocks/>
          </p:cNvSpPr>
          <p:nvPr/>
        </p:nvSpPr>
        <p:spPr>
          <a:xfrm>
            <a:off x="595490" y="4086225"/>
            <a:ext cx="4578938" cy="11525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Key OPEC members require higher oil prices to support their economic growth plans. The group’s decision to unwind production cuts at this time signals confidence in a tightening oil market balance.</a:t>
            </a:r>
          </a:p>
        </p:txBody>
      </p:sp>
      <p:sp>
        <p:nvSpPr>
          <p:cNvPr id="22" name="Подзаголовок 2">
            <a:extLst>
              <a:ext uri="{FF2B5EF4-FFF2-40B4-BE49-F238E27FC236}">
                <a16:creationId xmlns:a16="http://schemas.microsoft.com/office/drawing/2014/main" id="{4D711BC3-537A-ED69-5638-52C5108B8049}"/>
              </a:ext>
            </a:extLst>
          </p:cNvPr>
          <p:cNvSpPr txBox="1">
            <a:spLocks/>
          </p:cNvSpPr>
          <p:nvPr/>
        </p:nvSpPr>
        <p:spPr>
          <a:xfrm>
            <a:off x="7540114" y="1002067"/>
            <a:ext cx="2934314" cy="975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OPEC has recently cut production at prices as high as $85 WTI,</a:t>
            </a:r>
            <a:r>
              <a:rPr lang="en-US" sz="1200" dirty="0">
                <a:latin typeface="Lato" panose="020F0502020204030203" pitchFamily="34" charset="0"/>
                <a:ea typeface="Lato" panose="020F0502020204030203" pitchFamily="34" charset="0"/>
                <a:cs typeface="Lato" panose="020F0502020204030203" pitchFamily="34" charset="0"/>
              </a:rPr>
              <a:t> indicating the group desires much higher prices than current levels.</a:t>
            </a:r>
          </a:p>
        </p:txBody>
      </p:sp>
      <p:pic>
        <p:nvPicPr>
          <p:cNvPr id="2" name="Picture Placeholder 25" descr="A black background with a bison logo&#10;&#10;AI-generated content may be incorrect.">
            <a:extLst>
              <a:ext uri="{FF2B5EF4-FFF2-40B4-BE49-F238E27FC236}">
                <a16:creationId xmlns:a16="http://schemas.microsoft.com/office/drawing/2014/main" id="{8014C2E6-4E9E-641B-9C9A-E0ED9E7BF7E7}"/>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73214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FFC14-31E5-4DD4-B969-ABA635F60B6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D1998A2-6DDE-CAE4-32C1-625D68462257}"/>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61855134-EB6A-AF8C-3E96-017D3420503E}"/>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7F182A1E-0722-ABC0-7737-930908A205B5}"/>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Headlines</a:t>
            </a:r>
          </a:p>
        </p:txBody>
      </p:sp>
      <p:sp>
        <p:nvSpPr>
          <p:cNvPr id="5" name="Text Placeholder 4">
            <a:extLst>
              <a:ext uri="{FF2B5EF4-FFF2-40B4-BE49-F238E27FC236}">
                <a16:creationId xmlns:a16="http://schemas.microsoft.com/office/drawing/2014/main" id="{AC2F0CB9-5A82-5AD7-B164-715D22EED8A9}"/>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OPEC Production Cuts vs.</a:t>
            </a:r>
            <a:br>
              <a:rPr lang="en-US" sz="2000" b="1" dirty="0">
                <a:latin typeface="Brother 1816" pitchFamily="50" charset="0"/>
                <a:ea typeface="Lato" panose="020F0502020204030203" pitchFamily="34" charset="0"/>
                <a:cs typeface="Lato" panose="020F0502020204030203" pitchFamily="34" charset="0"/>
              </a:rPr>
            </a:br>
            <a:r>
              <a:rPr lang="en-US" sz="2000" b="1" dirty="0">
                <a:latin typeface="Brother 1816" pitchFamily="50" charset="0"/>
                <a:ea typeface="Lato" panose="020F0502020204030203" pitchFamily="34" charset="0"/>
                <a:cs typeface="Lato" panose="020F0502020204030203" pitchFamily="34" charset="0"/>
              </a:rPr>
              <a:t>WTI Price (2022–Mar. 2025)</a:t>
            </a:r>
          </a:p>
        </p:txBody>
      </p:sp>
      <p:sp>
        <p:nvSpPr>
          <p:cNvPr id="16" name="TextBox 15">
            <a:extLst>
              <a:ext uri="{FF2B5EF4-FFF2-40B4-BE49-F238E27FC236}">
                <a16:creationId xmlns:a16="http://schemas.microsoft.com/office/drawing/2014/main" id="{80B9C74F-D025-F9C6-99C0-C69A083D8A67}"/>
              </a:ext>
            </a:extLst>
          </p:cNvPr>
          <p:cNvSpPr txBox="1"/>
          <p:nvPr/>
        </p:nvSpPr>
        <p:spPr>
          <a:xfrm>
            <a:off x="4793695" y="6367306"/>
            <a:ext cx="2604611" cy="246221"/>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Sources: Bloomberg, EIA WTI Prices, OPEC</a:t>
            </a:r>
          </a:p>
        </p:txBody>
      </p:sp>
      <p:sp>
        <p:nvSpPr>
          <p:cNvPr id="24" name="Slide Number Placeholder 6">
            <a:extLst>
              <a:ext uri="{FF2B5EF4-FFF2-40B4-BE49-F238E27FC236}">
                <a16:creationId xmlns:a16="http://schemas.microsoft.com/office/drawing/2014/main" id="{56CF8EB0-F0D4-0D84-6443-CF39885B1762}"/>
              </a:ext>
            </a:extLst>
          </p:cNvPr>
          <p:cNvSpPr>
            <a:spLocks noGrp="1"/>
          </p:cNvSpPr>
          <p:nvPr>
            <p:ph type="sldNum" sz="quarter" idx="12"/>
          </p:nvPr>
        </p:nvSpPr>
        <p:spPr>
          <a:xfrm>
            <a:off x="8610600" y="308149"/>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15</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ADC4AE2C-C9FE-05DB-412F-1AA15A88B6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8" name="Text Placeholder 2">
            <a:extLst>
              <a:ext uri="{FF2B5EF4-FFF2-40B4-BE49-F238E27FC236}">
                <a16:creationId xmlns:a16="http://schemas.microsoft.com/office/drawing/2014/main" id="{6733A992-854A-845E-ACAB-3DD279A3A81A}"/>
              </a:ext>
            </a:extLst>
          </p:cNvPr>
          <p:cNvSpPr txBox="1">
            <a:spLocks/>
          </p:cNvSpPr>
          <p:nvPr>
            <p:custDataLst>
              <p:tags r:id="rId1"/>
            </p:custDataLst>
          </p:nvPr>
        </p:nvSpPr>
        <p:spPr bwMode="gray">
          <a:xfrm>
            <a:off x="6492554" y="4131376"/>
            <a:ext cx="132268"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50" dirty="0">
                <a:effectLst/>
                <a:latin typeface="Arial" panose="020B0604020202020204" pitchFamily="34" charset="0"/>
                <a:sym typeface="Arial" panose="020B0604020202020204" pitchFamily="34" charset="0"/>
              </a:rPr>
              <a:t>$</a:t>
            </a:r>
            <a:fld id="{FDB6CA23-3DA9-4B99-9145-161112D06AC1}" type="datetime'''''''''8''''''''0'''''''''">
              <a:rPr lang="en-US" altLang="en-US" sz="1050" smtClean="0">
                <a:effectLst/>
                <a:latin typeface="Arial" panose="020B0604020202020204" pitchFamily="34" charset="0"/>
                <a:sym typeface="Arial" panose="020B0604020202020204" pitchFamily="34" charset="0"/>
              </a:rPr>
              <a:pPr marL="0" indent="0" algn="r">
                <a:spcBef>
                  <a:spcPct val="0"/>
                </a:spcBef>
                <a:spcAft>
                  <a:spcPct val="0"/>
                </a:spcAft>
                <a:buNone/>
              </a:pPr>
              <a:t>80</a:t>
            </a:fld>
            <a:endParaRPr lang="en-US" sz="1050" dirty="0">
              <a:latin typeface="Arial" panose="020B0604020202020204" pitchFamily="34" charset="0"/>
              <a:sym typeface="Arial" panose="020B0604020202020204" pitchFamily="34" charset="0"/>
            </a:endParaRPr>
          </a:p>
        </p:txBody>
      </p:sp>
      <p:sp>
        <p:nvSpPr>
          <p:cNvPr id="9" name="Text Placeholder 2">
            <a:extLst>
              <a:ext uri="{FF2B5EF4-FFF2-40B4-BE49-F238E27FC236}">
                <a16:creationId xmlns:a16="http://schemas.microsoft.com/office/drawing/2014/main" id="{63EAF757-DCD7-0FF7-74A9-48A099F757E7}"/>
              </a:ext>
            </a:extLst>
          </p:cNvPr>
          <p:cNvSpPr txBox="1">
            <a:spLocks/>
          </p:cNvSpPr>
          <p:nvPr>
            <p:custDataLst>
              <p:tags r:id="rId2"/>
            </p:custDataLst>
          </p:nvPr>
        </p:nvSpPr>
        <p:spPr bwMode="gray">
          <a:xfrm>
            <a:off x="6451259" y="3838509"/>
            <a:ext cx="176357"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50" dirty="0">
                <a:effectLst/>
                <a:latin typeface="Arial" panose="020B0604020202020204" pitchFamily="34" charset="0"/>
                <a:sym typeface="Arial" panose="020B0604020202020204" pitchFamily="34" charset="0"/>
              </a:rPr>
              <a:t>$</a:t>
            </a:r>
            <a:fld id="{2656A30D-96CD-434C-9826-406684F78689}" type="datetime'''''''''''''''''1''''''''''''0''''''''''0'''''''''">
              <a:rPr lang="en-US" altLang="en-US" sz="1050" smtClean="0">
                <a:effectLst/>
                <a:latin typeface="Arial" panose="020B0604020202020204" pitchFamily="34" charset="0"/>
                <a:sym typeface="Arial" panose="020B0604020202020204" pitchFamily="34" charset="0"/>
              </a:rPr>
              <a:pPr marL="0" indent="0" algn="r">
                <a:spcBef>
                  <a:spcPct val="0"/>
                </a:spcBef>
                <a:spcAft>
                  <a:spcPct val="0"/>
                </a:spcAft>
                <a:buNone/>
              </a:pPr>
              <a:t>100</a:t>
            </a:fld>
            <a:endParaRPr lang="en-US" sz="1050" dirty="0">
              <a:latin typeface="Arial" panose="020B0604020202020204" pitchFamily="34" charset="0"/>
              <a:sym typeface="Arial" panose="020B0604020202020204" pitchFamily="34" charset="0"/>
            </a:endParaRPr>
          </a:p>
        </p:txBody>
      </p:sp>
      <p:sp>
        <p:nvSpPr>
          <p:cNvPr id="10" name="Text Placeholder 2">
            <a:extLst>
              <a:ext uri="{FF2B5EF4-FFF2-40B4-BE49-F238E27FC236}">
                <a16:creationId xmlns:a16="http://schemas.microsoft.com/office/drawing/2014/main" id="{AB445440-17EB-D58D-1BE2-1DA86B321334}"/>
              </a:ext>
            </a:extLst>
          </p:cNvPr>
          <p:cNvSpPr txBox="1">
            <a:spLocks/>
          </p:cNvSpPr>
          <p:nvPr>
            <p:custDataLst>
              <p:tags r:id="rId3"/>
            </p:custDataLst>
          </p:nvPr>
        </p:nvSpPr>
        <p:spPr bwMode="gray">
          <a:xfrm>
            <a:off x="6448465" y="3545643"/>
            <a:ext cx="176357"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50" dirty="0">
                <a:effectLst/>
                <a:latin typeface="Arial" panose="020B0604020202020204" pitchFamily="34" charset="0"/>
                <a:sym typeface="Arial" panose="020B0604020202020204" pitchFamily="34" charset="0"/>
              </a:rPr>
              <a:t>$</a:t>
            </a:r>
            <a:fld id="{EAFE7284-FFA3-493B-9CFC-6038ADABB4A3}" type="datetime'''''''''''1''''''2''''''''0'''''''''''''''">
              <a:rPr lang="en-US" altLang="en-US" sz="1050" smtClean="0">
                <a:effectLst/>
                <a:latin typeface="Arial" panose="020B0604020202020204" pitchFamily="34" charset="0"/>
                <a:sym typeface="Arial" panose="020B0604020202020204" pitchFamily="34" charset="0"/>
              </a:rPr>
              <a:pPr marL="0" indent="0" algn="r">
                <a:spcBef>
                  <a:spcPct val="0"/>
                </a:spcBef>
                <a:spcAft>
                  <a:spcPct val="0"/>
                </a:spcAft>
                <a:buNone/>
              </a:pPr>
              <a:t>120</a:t>
            </a:fld>
            <a:endParaRPr lang="en-US" sz="1050" dirty="0">
              <a:latin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D6BE4FF0-F0F8-89AF-16AF-533DEE490911}"/>
              </a:ext>
            </a:extLst>
          </p:cNvPr>
          <p:cNvSpPr txBox="1">
            <a:spLocks/>
          </p:cNvSpPr>
          <p:nvPr>
            <p:custDataLst>
              <p:tags r:id="rId4"/>
            </p:custDataLst>
          </p:nvPr>
        </p:nvSpPr>
        <p:spPr bwMode="gray">
          <a:xfrm>
            <a:off x="6498980" y="4428432"/>
            <a:ext cx="132268"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50" dirty="0">
                <a:effectLst/>
                <a:latin typeface="Arial" panose="020B0604020202020204" pitchFamily="34" charset="0"/>
                <a:sym typeface="Arial" panose="020B0604020202020204" pitchFamily="34" charset="0"/>
              </a:rPr>
              <a:t>$</a:t>
            </a:r>
            <a:fld id="{C250AE52-B2C2-45A2-A79B-53DD7D923F04}" type="datetime'''''''6''0'''''''''''''''">
              <a:rPr lang="en-US" altLang="en-US" sz="1050" smtClean="0">
                <a:effectLst/>
                <a:latin typeface="Arial" panose="020B0604020202020204" pitchFamily="34" charset="0"/>
                <a:sym typeface="Arial" panose="020B0604020202020204" pitchFamily="34" charset="0"/>
              </a:rPr>
              <a:pPr marL="0" indent="0" algn="r">
                <a:spcBef>
                  <a:spcPct val="0"/>
                </a:spcBef>
                <a:spcAft>
                  <a:spcPct val="0"/>
                </a:spcAft>
                <a:buNone/>
              </a:pPr>
              <a:t>60</a:t>
            </a:fld>
            <a:endParaRPr lang="en-US" sz="1050" dirty="0">
              <a:latin typeface="Arial" panose="020B0604020202020204"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2F48AAB2-B108-0019-73CE-35D6AE1CEA99}"/>
              </a:ext>
            </a:extLst>
          </p:cNvPr>
          <p:cNvSpPr txBox="1">
            <a:spLocks/>
          </p:cNvSpPr>
          <p:nvPr>
            <p:custDataLst>
              <p:tags r:id="rId5"/>
            </p:custDataLst>
          </p:nvPr>
        </p:nvSpPr>
        <p:spPr bwMode="auto">
          <a:xfrm>
            <a:off x="6448466" y="3294817"/>
            <a:ext cx="401494"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dirty="0">
                <a:effectLst/>
                <a:latin typeface="Arial" panose="020B0604020202020204" pitchFamily="34" charset="0"/>
                <a:cs typeface="Arial" panose="020B0604020202020204" pitchFamily="34" charset="0"/>
                <a:sym typeface="Arial" panose="020B0604020202020204" pitchFamily="34" charset="0"/>
              </a:rPr>
              <a:t>WTI, $/BBL</a:t>
            </a:r>
            <a:endParaRPr lang="en-US" sz="1050" dirty="0">
              <a:latin typeface="Arial" panose="020B0604020202020204" pitchFamily="34" charset="0"/>
              <a:cs typeface="Arial" panose="020B0604020202020204" pitchFamily="34" charset="0"/>
              <a:sym typeface="Arial" panose="020B0604020202020204" pitchFamily="34" charset="0"/>
            </a:endParaRPr>
          </a:p>
        </p:txBody>
      </p:sp>
      <p:sp>
        <p:nvSpPr>
          <p:cNvPr id="13" name="Text Placeholder 2">
            <a:extLst>
              <a:ext uri="{FF2B5EF4-FFF2-40B4-BE49-F238E27FC236}">
                <a16:creationId xmlns:a16="http://schemas.microsoft.com/office/drawing/2014/main" id="{220D6772-FB12-66B5-06DC-A85331B9FFAF}"/>
              </a:ext>
            </a:extLst>
          </p:cNvPr>
          <p:cNvSpPr txBox="1">
            <a:spLocks/>
          </p:cNvSpPr>
          <p:nvPr>
            <p:custDataLst>
              <p:tags r:id="rId6"/>
            </p:custDataLst>
          </p:nvPr>
        </p:nvSpPr>
        <p:spPr bwMode="auto">
          <a:xfrm>
            <a:off x="8220553" y="4753352"/>
            <a:ext cx="183862"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0D9DBF-FB7D-4577-8E62-F52A22F184A6}" type="datetime'''''''''''''''''''''''''''''''2''''02''''''''''3'''''">
              <a:rPr lang="en-US" altLang="en-US" sz="1050" smtClean="0">
                <a:latin typeface="Arial" panose="020B0604020202020204" pitchFamily="34" charset="0"/>
              </a:rPr>
              <a:pPr/>
              <a:t>2023</a:t>
            </a:fld>
            <a:endParaRPr lang="en-US" sz="1050" dirty="0">
              <a:latin typeface="Arial" panose="020B0604020202020204" pitchFamily="34" charset="0"/>
              <a:cs typeface="Arial" panose="020B0604020202020204"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EFF79414-9123-A233-878D-D8FA5BEFA9CB}"/>
              </a:ext>
            </a:extLst>
          </p:cNvPr>
          <p:cNvSpPr txBox="1">
            <a:spLocks/>
          </p:cNvSpPr>
          <p:nvPr>
            <p:custDataLst>
              <p:tags r:id="rId7"/>
            </p:custDataLst>
          </p:nvPr>
        </p:nvSpPr>
        <p:spPr bwMode="auto">
          <a:xfrm>
            <a:off x="9376387" y="4751249"/>
            <a:ext cx="183862"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2F4407-5BAE-42E6-AE9E-98F1F7DB0F8D}" type="datetime'''''''2''''02''''''''''''''''''''4'''''''''''''''''''''''''">
              <a:rPr lang="en-US" altLang="en-US" sz="1050" smtClean="0">
                <a:latin typeface="Arial" panose="020B0604020202020204" pitchFamily="34" charset="0"/>
              </a:rPr>
              <a:pPr/>
              <a:t>2024</a:t>
            </a:fld>
            <a:endParaRPr lang="en-US" sz="1050" dirty="0">
              <a:latin typeface="Arial" panose="020B0604020202020204" pitchFamily="34" charset="0"/>
              <a:cs typeface="Arial" panose="020B0604020202020204"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C81EE140-7AAC-B167-32AC-94307CBD1338}"/>
              </a:ext>
            </a:extLst>
          </p:cNvPr>
          <p:cNvSpPr txBox="1">
            <a:spLocks/>
          </p:cNvSpPr>
          <p:nvPr>
            <p:custDataLst>
              <p:tags r:id="rId8"/>
            </p:custDataLst>
          </p:nvPr>
        </p:nvSpPr>
        <p:spPr bwMode="auto">
          <a:xfrm>
            <a:off x="10930847" y="4753352"/>
            <a:ext cx="183862"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E318443-E575-41BE-8C20-25A1FE409FF6}" type="datetime'''2''0''''''''''''''''''''2''''''''''''''5'">
              <a:rPr lang="en-US" altLang="en-US" sz="1050" smtClean="0">
                <a:latin typeface="Arial" panose="020B0604020202020204" pitchFamily="34" charset="0"/>
              </a:rPr>
              <a:pPr/>
              <a:t>2025</a:t>
            </a:fld>
            <a:endParaRPr lang="en-US" sz="1050" dirty="0">
              <a:latin typeface="Arial" panose="020B0604020202020204" pitchFamily="34" charset="0"/>
              <a:cs typeface="Arial" panose="020B0604020202020204" pitchFamily="34" charset="0"/>
              <a:sym typeface="Arial" panose="020B0604020202020204" pitchFamily="34" charset="0"/>
            </a:endParaRPr>
          </a:p>
        </p:txBody>
      </p:sp>
      <p:sp>
        <p:nvSpPr>
          <p:cNvPr id="18" name="Text Placeholder 2">
            <a:extLst>
              <a:ext uri="{FF2B5EF4-FFF2-40B4-BE49-F238E27FC236}">
                <a16:creationId xmlns:a16="http://schemas.microsoft.com/office/drawing/2014/main" id="{2006638B-C4DA-0A33-62BF-0B3AA0909071}"/>
              </a:ext>
            </a:extLst>
          </p:cNvPr>
          <p:cNvSpPr txBox="1">
            <a:spLocks/>
          </p:cNvSpPr>
          <p:nvPr>
            <p:custDataLst>
              <p:tags r:id="rId9"/>
            </p:custDataLst>
          </p:nvPr>
        </p:nvSpPr>
        <p:spPr bwMode="auto">
          <a:xfrm>
            <a:off x="6758024" y="4753352"/>
            <a:ext cx="183862" cy="71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CA75D7-077A-407D-A59E-71D0B9FB3C2C}" type="datetime'''''''''''''''''''''''20''''''''2''''''''''''''2'">
              <a:rPr lang="en-US" altLang="en-US" sz="1050" smtClean="0">
                <a:latin typeface="Arial" panose="020B0604020202020204" pitchFamily="34" charset="0"/>
              </a:rPr>
              <a:pPr/>
              <a:t>2022</a:t>
            </a:fld>
            <a:endParaRPr lang="en-US" sz="1050" dirty="0">
              <a:latin typeface="Arial" panose="020B0604020202020204" pitchFamily="34" charset="0"/>
              <a:cs typeface="Arial" panose="020B0604020202020204" pitchFamily="34" charset="0"/>
              <a:sym typeface="Arial" panose="020B0604020202020204" pitchFamily="34" charset="0"/>
            </a:endParaRPr>
          </a:p>
        </p:txBody>
      </p:sp>
      <p:sp>
        <p:nvSpPr>
          <p:cNvPr id="19" name="TextBox 18">
            <a:extLst>
              <a:ext uri="{FF2B5EF4-FFF2-40B4-BE49-F238E27FC236}">
                <a16:creationId xmlns:a16="http://schemas.microsoft.com/office/drawing/2014/main" id="{84D39865-0E68-456F-BF3B-B54CA47D438E}"/>
              </a:ext>
            </a:extLst>
          </p:cNvPr>
          <p:cNvSpPr txBox="1"/>
          <p:nvPr/>
        </p:nvSpPr>
        <p:spPr>
          <a:xfrm>
            <a:off x="7476296" y="3236611"/>
            <a:ext cx="815961" cy="553998"/>
          </a:xfrm>
          <a:prstGeom prst="rect">
            <a:avLst/>
          </a:prstGeom>
          <a:noFill/>
        </p:spPr>
        <p:txBody>
          <a:bodyPr wrap="square" rtlCol="0">
            <a:spAutoFit/>
          </a:bodyPr>
          <a:lstStyle/>
          <a:p>
            <a:pPr algn="ctr"/>
            <a:r>
              <a:rPr lang="en-US" sz="1000" dirty="0">
                <a:solidFill>
                  <a:srgbClr val="FF0000"/>
                </a:solidFill>
                <a:latin typeface="Lato" panose="020F0502020204030203" pitchFamily="34" charset="0"/>
                <a:ea typeface="Lato" panose="020F0502020204030203" pitchFamily="34" charset="0"/>
                <a:cs typeface="Lato" panose="020F0502020204030203" pitchFamily="34" charset="0"/>
              </a:rPr>
              <a:t>OPEC announces 2 mbd cut</a:t>
            </a:r>
          </a:p>
        </p:txBody>
      </p:sp>
      <p:cxnSp>
        <p:nvCxnSpPr>
          <p:cNvPr id="67" name="Straight Arrow Connector 66">
            <a:extLst>
              <a:ext uri="{FF2B5EF4-FFF2-40B4-BE49-F238E27FC236}">
                <a16:creationId xmlns:a16="http://schemas.microsoft.com/office/drawing/2014/main" id="{69D76D40-119F-BCB0-CDBA-0858E1C9E0A1}"/>
              </a:ext>
            </a:extLst>
          </p:cNvPr>
          <p:cNvCxnSpPr>
            <a:cxnSpLocks/>
          </p:cNvCxnSpPr>
          <p:nvPr/>
        </p:nvCxnSpPr>
        <p:spPr>
          <a:xfrm>
            <a:off x="7833911" y="3785048"/>
            <a:ext cx="0" cy="1971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839A661-55F7-4D30-83F9-6DF262B11D3C}"/>
              </a:ext>
            </a:extLst>
          </p:cNvPr>
          <p:cNvCxnSpPr>
            <a:cxnSpLocks/>
          </p:cNvCxnSpPr>
          <p:nvPr/>
        </p:nvCxnSpPr>
        <p:spPr>
          <a:xfrm>
            <a:off x="6880265" y="4036433"/>
            <a:ext cx="4164477" cy="0"/>
          </a:xfrm>
          <a:prstGeom prst="line">
            <a:avLst/>
          </a:prstGeom>
          <a:ln w="2540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FB2572E-9DE2-5B4A-9743-14934C897137}"/>
              </a:ext>
            </a:extLst>
          </p:cNvPr>
          <p:cNvCxnSpPr>
            <a:cxnSpLocks/>
          </p:cNvCxnSpPr>
          <p:nvPr/>
        </p:nvCxnSpPr>
        <p:spPr>
          <a:xfrm>
            <a:off x="8385735" y="2889801"/>
            <a:ext cx="0" cy="110922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70" name="TextBox 1">
            <a:extLst>
              <a:ext uri="{FF2B5EF4-FFF2-40B4-BE49-F238E27FC236}">
                <a16:creationId xmlns:a16="http://schemas.microsoft.com/office/drawing/2014/main" id="{B8F56671-A760-30CE-AAB2-6778F1D01D92}"/>
              </a:ext>
            </a:extLst>
          </p:cNvPr>
          <p:cNvSpPr txBox="1"/>
          <p:nvPr/>
        </p:nvSpPr>
        <p:spPr>
          <a:xfrm>
            <a:off x="7877410" y="2495624"/>
            <a:ext cx="1004691" cy="2132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a:solidFill>
                  <a:srgbClr val="00B050"/>
                </a:solidFill>
                <a:latin typeface="Lato" panose="020F0502020204030203" pitchFamily="34" charset="0"/>
                <a:ea typeface="Lato" panose="020F0502020204030203" pitchFamily="34" charset="0"/>
                <a:cs typeface="Lato" panose="020F0502020204030203" pitchFamily="34" charset="0"/>
              </a:rPr>
              <a:t>OPEC Desired Price:  &gt; $85</a:t>
            </a:r>
          </a:p>
        </p:txBody>
      </p:sp>
      <p:sp>
        <p:nvSpPr>
          <p:cNvPr id="71" name="TextBox 70">
            <a:extLst>
              <a:ext uri="{FF2B5EF4-FFF2-40B4-BE49-F238E27FC236}">
                <a16:creationId xmlns:a16="http://schemas.microsoft.com/office/drawing/2014/main" id="{BD41C09A-1675-7CFA-355A-AFC4FD533F2B}"/>
              </a:ext>
            </a:extLst>
          </p:cNvPr>
          <p:cNvSpPr txBox="1"/>
          <p:nvPr/>
        </p:nvSpPr>
        <p:spPr>
          <a:xfrm>
            <a:off x="8334384" y="3272712"/>
            <a:ext cx="1004690" cy="553998"/>
          </a:xfrm>
          <a:prstGeom prst="rect">
            <a:avLst/>
          </a:prstGeom>
          <a:noFill/>
        </p:spPr>
        <p:txBody>
          <a:bodyPr wrap="square" rtlCol="0">
            <a:spAutoFit/>
          </a:bodyPr>
          <a:lstStyle/>
          <a:p>
            <a:pPr algn="ctr"/>
            <a:r>
              <a:rPr lang="en-US" sz="1000" dirty="0">
                <a:solidFill>
                  <a:srgbClr val="FF0000"/>
                </a:solidFill>
                <a:latin typeface="Lato" panose="020F0502020204030203" pitchFamily="34" charset="0"/>
                <a:ea typeface="Lato" panose="020F0502020204030203" pitchFamily="34" charset="0"/>
                <a:cs typeface="Lato" panose="020F0502020204030203" pitchFamily="34" charset="0"/>
              </a:rPr>
              <a:t>OPEC announces 1.66 mbd cut</a:t>
            </a:r>
          </a:p>
        </p:txBody>
      </p:sp>
      <p:cxnSp>
        <p:nvCxnSpPr>
          <p:cNvPr id="72" name="Straight Arrow Connector 71">
            <a:extLst>
              <a:ext uri="{FF2B5EF4-FFF2-40B4-BE49-F238E27FC236}">
                <a16:creationId xmlns:a16="http://schemas.microsoft.com/office/drawing/2014/main" id="{BBF8229C-347A-0B45-C82A-D74DB9450061}"/>
              </a:ext>
            </a:extLst>
          </p:cNvPr>
          <p:cNvCxnSpPr>
            <a:cxnSpLocks/>
          </p:cNvCxnSpPr>
          <p:nvPr/>
        </p:nvCxnSpPr>
        <p:spPr>
          <a:xfrm>
            <a:off x="8502405" y="3805192"/>
            <a:ext cx="0" cy="3539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58574B10-8564-63D5-0BBB-A1A36B6EE6F1}"/>
              </a:ext>
            </a:extLst>
          </p:cNvPr>
          <p:cNvSpPr txBox="1"/>
          <p:nvPr/>
        </p:nvSpPr>
        <p:spPr>
          <a:xfrm>
            <a:off x="9307103" y="2856708"/>
            <a:ext cx="968651" cy="553998"/>
          </a:xfrm>
          <a:prstGeom prst="rect">
            <a:avLst/>
          </a:prstGeom>
          <a:noFill/>
        </p:spPr>
        <p:txBody>
          <a:bodyPr wrap="square" rtlCol="0">
            <a:spAutoFit/>
          </a:bodyPr>
          <a:lstStyle/>
          <a:p>
            <a:pPr algn="ctr"/>
            <a:r>
              <a:rPr lang="en-US" sz="1000" dirty="0">
                <a:solidFill>
                  <a:srgbClr val="FF0000"/>
                </a:solidFill>
              </a:rPr>
              <a:t>OPEC announces 2.2 mbd cut</a:t>
            </a:r>
          </a:p>
        </p:txBody>
      </p:sp>
      <p:cxnSp>
        <p:nvCxnSpPr>
          <p:cNvPr id="74" name="Straight Arrow Connector 73">
            <a:extLst>
              <a:ext uri="{FF2B5EF4-FFF2-40B4-BE49-F238E27FC236}">
                <a16:creationId xmlns:a16="http://schemas.microsoft.com/office/drawing/2014/main" id="{D568AF72-48C4-3A15-5635-DCE629D7AF4A}"/>
              </a:ext>
            </a:extLst>
          </p:cNvPr>
          <p:cNvCxnSpPr>
            <a:cxnSpLocks/>
          </p:cNvCxnSpPr>
          <p:nvPr/>
        </p:nvCxnSpPr>
        <p:spPr>
          <a:xfrm flipH="1">
            <a:off x="8679807" y="3408811"/>
            <a:ext cx="1088123" cy="813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1F62F443-DF76-72DF-7911-75E31E81719C}"/>
              </a:ext>
            </a:extLst>
          </p:cNvPr>
          <p:cNvSpPr txBox="1"/>
          <p:nvPr/>
        </p:nvSpPr>
        <p:spPr>
          <a:xfrm>
            <a:off x="9377951" y="3603271"/>
            <a:ext cx="1019229" cy="400110"/>
          </a:xfrm>
          <a:prstGeom prst="rect">
            <a:avLst/>
          </a:prstGeom>
          <a:noFill/>
        </p:spPr>
        <p:txBody>
          <a:bodyPr wrap="square" rtlCol="0">
            <a:spAutoFit/>
          </a:bodyPr>
          <a:lstStyle/>
          <a:p>
            <a:pPr algn="ctr"/>
            <a:r>
              <a:rPr lang="en-US" sz="1000" dirty="0">
                <a:solidFill>
                  <a:srgbClr val="FF0000"/>
                </a:solidFill>
              </a:rPr>
              <a:t>OPEC extends       2.2 mbd cut</a:t>
            </a:r>
          </a:p>
        </p:txBody>
      </p:sp>
      <p:cxnSp>
        <p:nvCxnSpPr>
          <p:cNvPr id="76" name="Straight Arrow Connector 75">
            <a:extLst>
              <a:ext uri="{FF2B5EF4-FFF2-40B4-BE49-F238E27FC236}">
                <a16:creationId xmlns:a16="http://schemas.microsoft.com/office/drawing/2014/main" id="{D5E1495F-1EA2-A33B-1D50-0C2B60F5E153}"/>
              </a:ext>
            </a:extLst>
          </p:cNvPr>
          <p:cNvCxnSpPr>
            <a:cxnSpLocks/>
          </p:cNvCxnSpPr>
          <p:nvPr/>
        </p:nvCxnSpPr>
        <p:spPr>
          <a:xfrm>
            <a:off x="9492639" y="3909559"/>
            <a:ext cx="0" cy="3150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12F69D79-0C40-1350-0976-6DB19B8EDAE3}"/>
              </a:ext>
            </a:extLst>
          </p:cNvPr>
          <p:cNvSpPr txBox="1"/>
          <p:nvPr/>
        </p:nvSpPr>
        <p:spPr>
          <a:xfrm>
            <a:off x="10146660" y="3250365"/>
            <a:ext cx="1014501" cy="400110"/>
          </a:xfrm>
          <a:prstGeom prst="rect">
            <a:avLst/>
          </a:prstGeom>
          <a:noFill/>
        </p:spPr>
        <p:txBody>
          <a:bodyPr wrap="square" rtlCol="0">
            <a:spAutoFit/>
          </a:bodyPr>
          <a:lstStyle/>
          <a:p>
            <a:pPr algn="ctr"/>
            <a:r>
              <a:rPr lang="en-US" sz="1000" dirty="0">
                <a:solidFill>
                  <a:srgbClr val="FF0000"/>
                </a:solidFill>
                <a:latin typeface="Lato" panose="020F0502020204030203" pitchFamily="34" charset="0"/>
                <a:ea typeface="Lato" panose="020F0502020204030203" pitchFamily="34" charset="0"/>
                <a:cs typeface="Lato" panose="020F0502020204030203" pitchFamily="34" charset="0"/>
              </a:rPr>
              <a:t>OPEC extends       2.2 mbd cuts</a:t>
            </a:r>
          </a:p>
        </p:txBody>
      </p:sp>
      <p:cxnSp>
        <p:nvCxnSpPr>
          <p:cNvPr id="79" name="Straight Arrow Connector 78">
            <a:extLst>
              <a:ext uri="{FF2B5EF4-FFF2-40B4-BE49-F238E27FC236}">
                <a16:creationId xmlns:a16="http://schemas.microsoft.com/office/drawing/2014/main" id="{D0B120AA-AAF0-396E-3F9F-7C825FD50EBD}"/>
              </a:ext>
            </a:extLst>
          </p:cNvPr>
          <p:cNvCxnSpPr>
            <a:cxnSpLocks/>
          </p:cNvCxnSpPr>
          <p:nvPr/>
        </p:nvCxnSpPr>
        <p:spPr>
          <a:xfrm flipH="1">
            <a:off x="10345460" y="3680789"/>
            <a:ext cx="98745" cy="4934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71618ECE-12D7-88AF-4E69-1F9E38B9B70F}"/>
              </a:ext>
            </a:extLst>
          </p:cNvPr>
          <p:cNvCxnSpPr>
            <a:cxnSpLocks/>
          </p:cNvCxnSpPr>
          <p:nvPr/>
        </p:nvCxnSpPr>
        <p:spPr>
          <a:xfrm>
            <a:off x="10444205" y="3680789"/>
            <a:ext cx="56246" cy="568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BDD22F1F-3ED3-5176-2E03-64CAD9AF6C1C}"/>
              </a:ext>
            </a:extLst>
          </p:cNvPr>
          <p:cNvCxnSpPr>
            <a:cxnSpLocks/>
          </p:cNvCxnSpPr>
          <p:nvPr/>
        </p:nvCxnSpPr>
        <p:spPr>
          <a:xfrm>
            <a:off x="10842328" y="3616693"/>
            <a:ext cx="0" cy="6501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9BE6446B-08B6-48AD-6A3C-734BAFD86AD8}"/>
              </a:ext>
            </a:extLst>
          </p:cNvPr>
          <p:cNvCxnSpPr>
            <a:cxnSpLocks/>
          </p:cNvCxnSpPr>
          <p:nvPr/>
        </p:nvCxnSpPr>
        <p:spPr>
          <a:xfrm flipH="1">
            <a:off x="10659749" y="3616693"/>
            <a:ext cx="182579" cy="6501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43" name="Chart 142">
            <a:extLst>
              <a:ext uri="{FF2B5EF4-FFF2-40B4-BE49-F238E27FC236}">
                <a16:creationId xmlns:a16="http://schemas.microsoft.com/office/drawing/2014/main" id="{C6E91801-3C7E-DD7C-6731-922C6F5B6915}"/>
              </a:ext>
            </a:extLst>
          </p:cNvPr>
          <p:cNvGraphicFramePr/>
          <p:nvPr>
            <p:custDataLst>
              <p:tags r:id="rId10"/>
            </p:custDataLst>
            <p:extLst>
              <p:ext uri="{D42A27DB-BD31-4B8C-83A1-F6EECF244321}">
                <p14:modId xmlns:p14="http://schemas.microsoft.com/office/powerpoint/2010/main" val="2353764436"/>
              </p:ext>
            </p:extLst>
          </p:nvPr>
        </p:nvGraphicFramePr>
        <p:xfrm>
          <a:off x="6797716" y="3529766"/>
          <a:ext cx="4316993" cy="969716"/>
        </p:xfrm>
        <a:graphic>
          <a:graphicData uri="http://schemas.openxmlformats.org/drawingml/2006/chart">
            <c:chart xmlns:c="http://schemas.openxmlformats.org/drawingml/2006/chart" xmlns:r="http://schemas.openxmlformats.org/officeDocument/2006/relationships" r:id="rId13"/>
          </a:graphicData>
        </a:graphic>
      </p:graphicFrame>
      <p:pic>
        <p:nvPicPr>
          <p:cNvPr id="144" name="Picture 143" descr="A screenshot of a black and white website&#10;&#10;Description automatically generated">
            <a:extLst>
              <a:ext uri="{FF2B5EF4-FFF2-40B4-BE49-F238E27FC236}">
                <a16:creationId xmlns:a16="http://schemas.microsoft.com/office/drawing/2014/main" id="{2F2AFD4A-48D5-D27B-565D-3E27E7CDF086}"/>
              </a:ext>
            </a:extLst>
          </p:cNvPr>
          <p:cNvPicPr>
            <a:picLocks noChangeAspect="1"/>
          </p:cNvPicPr>
          <p:nvPr/>
        </p:nvPicPr>
        <p:blipFill rotWithShape="1">
          <a:blip r:embed="rId14"/>
          <a:srcRect b="19307"/>
          <a:stretch/>
        </p:blipFill>
        <p:spPr>
          <a:xfrm>
            <a:off x="1459965" y="2826115"/>
            <a:ext cx="3725284" cy="2072543"/>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9B6AB77D-6E05-40AC-C42D-E5C374149B2C}"/>
              </a:ext>
            </a:extLst>
          </p:cNvPr>
          <p:cNvPicPr>
            <a:picLocks noChangeAspect="1"/>
          </p:cNvPicPr>
          <p:nvPr/>
        </p:nvPicPr>
        <p:blipFill>
          <a:blip r:embed="rId15">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06750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95F0-3DC4-FD3A-198A-4A240E5D7028}"/>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9B6CEAEE-C71B-C62E-1F0C-55D1EB1140DF}"/>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6DF1B575-A09D-0029-DB9C-DFFC28F243B7}"/>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2B3034DC-2C81-3A2B-4F44-1C0B732F18EC}"/>
              </a:ext>
            </a:extLst>
          </p:cNvPr>
          <p:cNvSpPr txBox="1"/>
          <p:nvPr/>
        </p:nvSpPr>
        <p:spPr>
          <a:xfrm>
            <a:off x="609396" y="1002067"/>
            <a:ext cx="4608062" cy="166968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Low Prices &gt; Buying Opportunity</a:t>
            </a:r>
          </a:p>
        </p:txBody>
      </p:sp>
      <p:sp>
        <p:nvSpPr>
          <p:cNvPr id="27" name="Slide Number Placeholder 18">
            <a:extLst>
              <a:ext uri="{FF2B5EF4-FFF2-40B4-BE49-F238E27FC236}">
                <a16:creationId xmlns:a16="http://schemas.microsoft.com/office/drawing/2014/main" id="{6E7FA5C9-E78B-B956-4F6D-091243EBB096}"/>
              </a:ext>
            </a:extLst>
          </p:cNvPr>
          <p:cNvSpPr>
            <a:spLocks noGrp="1"/>
          </p:cNvSpPr>
          <p:nvPr>
            <p:ph type="sldNum" sz="quarter" idx="12"/>
          </p:nvPr>
        </p:nvSpPr>
        <p:spPr>
          <a:xfrm>
            <a:off x="8853310" y="296969"/>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16</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78199667-25F2-AF42-D7FB-17252A722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720ED04A-1640-BDB8-978A-C26B9B9549DC}"/>
              </a:ext>
            </a:extLst>
          </p:cNvPr>
          <p:cNvSpPr txBox="1">
            <a:spLocks/>
          </p:cNvSpPr>
          <p:nvPr/>
        </p:nvSpPr>
        <p:spPr>
          <a:xfrm>
            <a:off x="595489" y="3096961"/>
            <a:ext cx="4621969" cy="2141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Low rig counts, reduced 2025 capex, and OPEC cuts suggest we’re near the price cycle bottom, where oil equities have historically subsequently outperformed.</a:t>
            </a:r>
          </a:p>
        </p:txBody>
      </p:sp>
      <p:pic>
        <p:nvPicPr>
          <p:cNvPr id="2" name="Picture Placeholder 25" descr="A black background with a bison logo&#10;&#10;AI-generated content may be incorrect.">
            <a:extLst>
              <a:ext uri="{FF2B5EF4-FFF2-40B4-BE49-F238E27FC236}">
                <a16:creationId xmlns:a16="http://schemas.microsoft.com/office/drawing/2014/main" id="{81A4A8A6-88B8-97F8-1AF1-23D36A99D3F5}"/>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80279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BC21-6569-246B-9F7B-06A73B8DCD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C9568C4-CF59-7287-19F5-09E02AAA2122}"/>
              </a:ext>
            </a:extLst>
          </p:cNvPr>
          <p:cNvSpPr>
            <a:spLocks noGrp="1"/>
          </p:cNvSpPr>
          <p:nvPr>
            <p:ph type="body" idx="1"/>
          </p:nvPr>
        </p:nvSpPr>
        <p:spPr>
          <a:xfrm>
            <a:off x="836612" y="766763"/>
            <a:ext cx="10515600"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Oil Price Cycle</a:t>
            </a:r>
          </a:p>
        </p:txBody>
      </p:sp>
      <p:sp>
        <p:nvSpPr>
          <p:cNvPr id="24" name="Slide Number Placeholder 6">
            <a:extLst>
              <a:ext uri="{FF2B5EF4-FFF2-40B4-BE49-F238E27FC236}">
                <a16:creationId xmlns:a16="http://schemas.microsoft.com/office/drawing/2014/main" id="{BC265303-46BE-5CB0-1E74-B0F98CEAB091}"/>
              </a:ext>
            </a:extLst>
          </p:cNvPr>
          <p:cNvSpPr>
            <a:spLocks noGrp="1"/>
          </p:cNvSpPr>
          <p:nvPr>
            <p:ph type="sldNum" sz="quarter" idx="12"/>
          </p:nvPr>
        </p:nvSpPr>
        <p:spPr>
          <a:xfrm>
            <a:off x="8610600" y="310878"/>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17</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FE98B595-8BDF-0177-1E7E-75A9D0EEB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pSp>
        <p:nvGrpSpPr>
          <p:cNvPr id="93" name="Group 92">
            <a:extLst>
              <a:ext uri="{FF2B5EF4-FFF2-40B4-BE49-F238E27FC236}">
                <a16:creationId xmlns:a16="http://schemas.microsoft.com/office/drawing/2014/main" id="{C765856D-03C5-A0E7-64BB-8329B056A67B}"/>
              </a:ext>
            </a:extLst>
          </p:cNvPr>
          <p:cNvGrpSpPr/>
          <p:nvPr/>
        </p:nvGrpSpPr>
        <p:grpSpPr>
          <a:xfrm>
            <a:off x="1374133" y="2895981"/>
            <a:ext cx="3302596" cy="1482778"/>
            <a:chOff x="2052074" y="3244966"/>
            <a:chExt cx="3302596" cy="1482778"/>
          </a:xfrm>
        </p:grpSpPr>
        <p:sp>
          <p:nvSpPr>
            <p:cNvPr id="17" name="TextBox 16">
              <a:extLst>
                <a:ext uri="{FF2B5EF4-FFF2-40B4-BE49-F238E27FC236}">
                  <a16:creationId xmlns:a16="http://schemas.microsoft.com/office/drawing/2014/main" id="{E23B4C3D-B769-68E1-6BFB-719BBE6A5B42}"/>
                </a:ext>
              </a:extLst>
            </p:cNvPr>
            <p:cNvSpPr txBox="1"/>
            <p:nvPr/>
          </p:nvSpPr>
          <p:spPr>
            <a:xfrm>
              <a:off x="2052074" y="3504332"/>
              <a:ext cx="3302596" cy="1223412"/>
            </a:xfrm>
            <a:prstGeom prst="rect">
              <a:avLst/>
            </a:prstGeom>
            <a:noFill/>
          </p:spPr>
          <p:txBody>
            <a:bodyPr wrap="square">
              <a:spAutoFit/>
            </a:bodyPr>
            <a:lstStyle/>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With supply tightening and demand rising, prices start to increase, making production more profitable.</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Higher prices attract new investment in exploration and production, gradually increasing supply.</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E&amp;P equity valuations begin to rise.</a:t>
              </a:r>
            </a:p>
          </p:txBody>
        </p:sp>
        <p:sp>
          <p:nvSpPr>
            <p:cNvPr id="19" name="Rectangle 18">
              <a:extLst>
                <a:ext uri="{FF2B5EF4-FFF2-40B4-BE49-F238E27FC236}">
                  <a16:creationId xmlns:a16="http://schemas.microsoft.com/office/drawing/2014/main" id="{2A96A42D-8F87-0CFC-F765-7048020D1F1B}"/>
                </a:ext>
              </a:extLst>
            </p:cNvPr>
            <p:cNvSpPr>
              <a:spLocks noChangeAspect="1"/>
            </p:cNvSpPr>
            <p:nvPr/>
          </p:nvSpPr>
          <p:spPr>
            <a:xfrm>
              <a:off x="2147159" y="3276069"/>
              <a:ext cx="216000" cy="216000"/>
            </a:xfrm>
            <a:prstGeom prst="rect">
              <a:avLst/>
            </a:prstGeom>
            <a:solidFill>
              <a:srgbClr val="9DC3E6"/>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rother 1816" pitchFamily="50" charset="0"/>
                  <a:cs typeface="Arial" panose="020B0604020202020204" pitchFamily="34" charset="0"/>
                </a:rPr>
                <a:t>1</a:t>
              </a:r>
            </a:p>
          </p:txBody>
        </p:sp>
        <p:sp>
          <p:nvSpPr>
            <p:cNvPr id="67" name="TextBox 66">
              <a:extLst>
                <a:ext uri="{FF2B5EF4-FFF2-40B4-BE49-F238E27FC236}">
                  <a16:creationId xmlns:a16="http://schemas.microsoft.com/office/drawing/2014/main" id="{9B0D577D-130D-68A9-F666-06B37541A305}"/>
                </a:ext>
              </a:extLst>
            </p:cNvPr>
            <p:cNvSpPr txBox="1"/>
            <p:nvPr/>
          </p:nvSpPr>
          <p:spPr>
            <a:xfrm>
              <a:off x="2368981" y="3244966"/>
              <a:ext cx="2509760" cy="276999"/>
            </a:xfrm>
            <a:prstGeom prst="rect">
              <a:avLst/>
            </a:prstGeom>
            <a:noFill/>
          </p:spPr>
          <p:txBody>
            <a:bodyPr wrap="square" rtlCol="0">
              <a:spAutoFit/>
            </a:bodyPr>
            <a:lstStyle/>
            <a:p>
              <a:r>
                <a:rPr lang="en-US" sz="1200" b="1" dirty="0">
                  <a:solidFill>
                    <a:srgbClr val="152D5C"/>
                  </a:solidFill>
                  <a:latin typeface="Lato" panose="020F0502020204030203" pitchFamily="34" charset="0"/>
                  <a:ea typeface="Lato" panose="020F0502020204030203" pitchFamily="34" charset="0"/>
                  <a:cs typeface="Lato" panose="020F0502020204030203" pitchFamily="34" charset="0"/>
                </a:rPr>
                <a:t>Rising Prices</a:t>
              </a:r>
            </a:p>
          </p:txBody>
        </p:sp>
        <p:cxnSp>
          <p:nvCxnSpPr>
            <p:cNvPr id="68" name="Straight Connector 67">
              <a:extLst>
                <a:ext uri="{FF2B5EF4-FFF2-40B4-BE49-F238E27FC236}">
                  <a16:creationId xmlns:a16="http://schemas.microsoft.com/office/drawing/2014/main" id="{0B1DF6BD-067F-C930-E209-544297D9255E}"/>
                </a:ext>
              </a:extLst>
            </p:cNvPr>
            <p:cNvCxnSpPr>
              <a:cxnSpLocks/>
            </p:cNvCxnSpPr>
            <p:nvPr/>
          </p:nvCxnSpPr>
          <p:spPr>
            <a:xfrm>
              <a:off x="2145838" y="3492972"/>
              <a:ext cx="309600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481E7DDF-B852-CC14-F19A-863896D885E1}"/>
              </a:ext>
            </a:extLst>
          </p:cNvPr>
          <p:cNvGrpSpPr/>
          <p:nvPr/>
        </p:nvGrpSpPr>
        <p:grpSpPr>
          <a:xfrm>
            <a:off x="4678796" y="1304674"/>
            <a:ext cx="3195141" cy="1479878"/>
            <a:chOff x="4454559" y="1653241"/>
            <a:chExt cx="3195141" cy="1479878"/>
          </a:xfrm>
        </p:grpSpPr>
        <p:sp>
          <p:nvSpPr>
            <p:cNvPr id="12" name="TextBox 11">
              <a:extLst>
                <a:ext uri="{FF2B5EF4-FFF2-40B4-BE49-F238E27FC236}">
                  <a16:creationId xmlns:a16="http://schemas.microsoft.com/office/drawing/2014/main" id="{A0CFED38-1B13-56E1-BE5E-06401A72FD09}"/>
                </a:ext>
              </a:extLst>
            </p:cNvPr>
            <p:cNvSpPr txBox="1"/>
            <p:nvPr/>
          </p:nvSpPr>
          <p:spPr>
            <a:xfrm>
              <a:off x="4454559" y="1909707"/>
              <a:ext cx="3195141" cy="1223412"/>
            </a:xfrm>
            <a:prstGeom prst="rect">
              <a:avLst/>
            </a:prstGeom>
            <a:noFill/>
          </p:spPr>
          <p:txBody>
            <a:bodyPr wrap="square">
              <a:spAutoFit/>
            </a:bodyPr>
            <a:lstStyle/>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High prices make production highly profitable, leading to an increased investment and elevated E&amp;P valuations.</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Elevated prices dampen demand as consumer look for alternatives.</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Increased supply and slowed demand growth begin to put downward pressure on prices.</a:t>
              </a:r>
            </a:p>
          </p:txBody>
        </p:sp>
        <p:sp>
          <p:nvSpPr>
            <p:cNvPr id="69" name="Rectangle 68">
              <a:extLst>
                <a:ext uri="{FF2B5EF4-FFF2-40B4-BE49-F238E27FC236}">
                  <a16:creationId xmlns:a16="http://schemas.microsoft.com/office/drawing/2014/main" id="{F9BB6C7A-4973-9A56-4A5D-9F83F10594A1}"/>
                </a:ext>
              </a:extLst>
            </p:cNvPr>
            <p:cNvSpPr>
              <a:spLocks noChangeAspect="1"/>
            </p:cNvSpPr>
            <p:nvPr/>
          </p:nvSpPr>
          <p:spPr>
            <a:xfrm>
              <a:off x="4555021" y="1684344"/>
              <a:ext cx="216000" cy="216000"/>
            </a:xfrm>
            <a:prstGeom prst="rect">
              <a:avLst/>
            </a:prstGeom>
            <a:solidFill>
              <a:srgbClr val="9DC3E6"/>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rother 1816" pitchFamily="50" charset="0"/>
                  <a:cs typeface="Arial" panose="020B0604020202020204" pitchFamily="34" charset="0"/>
                </a:rPr>
                <a:t>2</a:t>
              </a:r>
            </a:p>
          </p:txBody>
        </p:sp>
        <p:sp>
          <p:nvSpPr>
            <p:cNvPr id="70" name="TextBox 69">
              <a:extLst>
                <a:ext uri="{FF2B5EF4-FFF2-40B4-BE49-F238E27FC236}">
                  <a16:creationId xmlns:a16="http://schemas.microsoft.com/office/drawing/2014/main" id="{9012A68A-66CB-65E8-13F8-8A642957BA35}"/>
                </a:ext>
              </a:extLst>
            </p:cNvPr>
            <p:cNvSpPr txBox="1"/>
            <p:nvPr/>
          </p:nvSpPr>
          <p:spPr>
            <a:xfrm>
              <a:off x="4776843" y="1653241"/>
              <a:ext cx="2509760" cy="276999"/>
            </a:xfrm>
            <a:prstGeom prst="rect">
              <a:avLst/>
            </a:prstGeom>
            <a:noFill/>
          </p:spPr>
          <p:txBody>
            <a:bodyPr wrap="square" rtlCol="0">
              <a:spAutoFit/>
            </a:bodyPr>
            <a:lstStyle/>
            <a:p>
              <a:r>
                <a:rPr lang="en-US" sz="1200" b="1" dirty="0">
                  <a:solidFill>
                    <a:srgbClr val="152D5C"/>
                  </a:solidFill>
                  <a:latin typeface="Lato" panose="020F0502020204030203" pitchFamily="34" charset="0"/>
                  <a:ea typeface="Lato" panose="020F0502020204030203" pitchFamily="34" charset="0"/>
                  <a:cs typeface="Lato" panose="020F0502020204030203" pitchFamily="34" charset="0"/>
                </a:rPr>
                <a:t>High Prices</a:t>
              </a:r>
            </a:p>
          </p:txBody>
        </p:sp>
        <p:cxnSp>
          <p:nvCxnSpPr>
            <p:cNvPr id="71" name="Straight Connector 70">
              <a:extLst>
                <a:ext uri="{FF2B5EF4-FFF2-40B4-BE49-F238E27FC236}">
                  <a16:creationId xmlns:a16="http://schemas.microsoft.com/office/drawing/2014/main" id="{E27F7180-A6CA-3BFD-483B-82C28624833F}"/>
                </a:ext>
              </a:extLst>
            </p:cNvPr>
            <p:cNvCxnSpPr>
              <a:cxnSpLocks/>
            </p:cNvCxnSpPr>
            <p:nvPr/>
          </p:nvCxnSpPr>
          <p:spPr>
            <a:xfrm>
              <a:off x="4553700" y="1901247"/>
              <a:ext cx="309600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3A822C7-B914-D38F-5F20-3C84EDE14874}"/>
              </a:ext>
            </a:extLst>
          </p:cNvPr>
          <p:cNvGrpSpPr/>
          <p:nvPr/>
        </p:nvGrpSpPr>
        <p:grpSpPr>
          <a:xfrm>
            <a:off x="7892560" y="2859637"/>
            <a:ext cx="3191796" cy="1497935"/>
            <a:chOff x="6875666" y="3251102"/>
            <a:chExt cx="3191796" cy="1497935"/>
          </a:xfrm>
        </p:grpSpPr>
        <p:sp>
          <p:nvSpPr>
            <p:cNvPr id="13" name="TextBox 12">
              <a:extLst>
                <a:ext uri="{FF2B5EF4-FFF2-40B4-BE49-F238E27FC236}">
                  <a16:creationId xmlns:a16="http://schemas.microsoft.com/office/drawing/2014/main" id="{96007CC9-656F-5EF2-EF1D-5BA40C586CFD}"/>
                </a:ext>
              </a:extLst>
            </p:cNvPr>
            <p:cNvSpPr txBox="1"/>
            <p:nvPr/>
          </p:nvSpPr>
          <p:spPr>
            <a:xfrm>
              <a:off x="6875666" y="3525625"/>
              <a:ext cx="3189416" cy="1223412"/>
            </a:xfrm>
            <a:prstGeom prst="rect">
              <a:avLst/>
            </a:prstGeom>
            <a:noFill/>
          </p:spPr>
          <p:txBody>
            <a:bodyPr wrap="square">
              <a:spAutoFit/>
            </a:bodyPr>
            <a:lstStyle/>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Oversupply from previous investments and reduced demand start to drive prices down.</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As prices drop, companies begin scaling back on new investments, reducing future supply growth. </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Oil and gas equity valuations are falling in this environment.</a:t>
              </a:r>
            </a:p>
          </p:txBody>
        </p:sp>
        <p:sp>
          <p:nvSpPr>
            <p:cNvPr id="72" name="Rectangle 71">
              <a:extLst>
                <a:ext uri="{FF2B5EF4-FFF2-40B4-BE49-F238E27FC236}">
                  <a16:creationId xmlns:a16="http://schemas.microsoft.com/office/drawing/2014/main" id="{7EF202B6-2B66-24FD-EBD4-B05E55B13EEC}"/>
                </a:ext>
              </a:extLst>
            </p:cNvPr>
            <p:cNvSpPr>
              <a:spLocks noChangeAspect="1"/>
            </p:cNvSpPr>
            <p:nvPr/>
          </p:nvSpPr>
          <p:spPr>
            <a:xfrm>
              <a:off x="6972783" y="3282205"/>
              <a:ext cx="216000" cy="216000"/>
            </a:xfrm>
            <a:prstGeom prst="rect">
              <a:avLst/>
            </a:prstGeom>
            <a:solidFill>
              <a:srgbClr val="9DC3E6"/>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rother 1816" pitchFamily="50" charset="0"/>
                  <a:cs typeface="Arial" panose="020B0604020202020204" pitchFamily="34" charset="0"/>
                </a:rPr>
                <a:t>3</a:t>
              </a:r>
            </a:p>
          </p:txBody>
        </p:sp>
        <p:sp>
          <p:nvSpPr>
            <p:cNvPr id="73" name="TextBox 72">
              <a:extLst>
                <a:ext uri="{FF2B5EF4-FFF2-40B4-BE49-F238E27FC236}">
                  <a16:creationId xmlns:a16="http://schemas.microsoft.com/office/drawing/2014/main" id="{A26F7189-14FF-BACB-3C73-16067DD4CF00}"/>
                </a:ext>
              </a:extLst>
            </p:cNvPr>
            <p:cNvSpPr txBox="1"/>
            <p:nvPr/>
          </p:nvSpPr>
          <p:spPr>
            <a:xfrm>
              <a:off x="7194605" y="3251102"/>
              <a:ext cx="2509760" cy="276999"/>
            </a:xfrm>
            <a:prstGeom prst="rect">
              <a:avLst/>
            </a:prstGeom>
            <a:noFill/>
          </p:spPr>
          <p:txBody>
            <a:bodyPr wrap="square" rtlCol="0">
              <a:spAutoFit/>
            </a:bodyPr>
            <a:lstStyle/>
            <a:p>
              <a:r>
                <a:rPr lang="en-US" sz="1200" b="1" dirty="0">
                  <a:solidFill>
                    <a:srgbClr val="152D5C"/>
                  </a:solidFill>
                  <a:latin typeface="Lato" panose="020F0502020204030203" pitchFamily="34" charset="0"/>
                  <a:ea typeface="Lato" panose="020F0502020204030203" pitchFamily="34" charset="0"/>
                  <a:cs typeface="Lato" panose="020F0502020204030203" pitchFamily="34" charset="0"/>
                </a:rPr>
                <a:t>Falling Prices</a:t>
              </a:r>
            </a:p>
          </p:txBody>
        </p:sp>
        <p:cxnSp>
          <p:nvCxnSpPr>
            <p:cNvPr id="74" name="Straight Connector 73">
              <a:extLst>
                <a:ext uri="{FF2B5EF4-FFF2-40B4-BE49-F238E27FC236}">
                  <a16:creationId xmlns:a16="http://schemas.microsoft.com/office/drawing/2014/main" id="{05605416-944E-D734-6A5F-935C13C471A3}"/>
                </a:ext>
              </a:extLst>
            </p:cNvPr>
            <p:cNvCxnSpPr>
              <a:cxnSpLocks/>
            </p:cNvCxnSpPr>
            <p:nvPr/>
          </p:nvCxnSpPr>
          <p:spPr>
            <a:xfrm>
              <a:off x="6971462" y="3499108"/>
              <a:ext cx="309600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grpSp>
      <p:sp>
        <p:nvSpPr>
          <p:cNvPr id="78" name="Circular Arrow 527">
            <a:extLst>
              <a:ext uri="{FF2B5EF4-FFF2-40B4-BE49-F238E27FC236}">
                <a16:creationId xmlns:a16="http://schemas.microsoft.com/office/drawing/2014/main" id="{8E4E3EA6-C194-3600-2B83-8039DCAB11FE}"/>
              </a:ext>
            </a:extLst>
          </p:cNvPr>
          <p:cNvSpPr/>
          <p:nvPr/>
        </p:nvSpPr>
        <p:spPr>
          <a:xfrm rot="898763">
            <a:off x="7147183" y="1564301"/>
            <a:ext cx="2519078" cy="2598248"/>
          </a:xfrm>
          <a:prstGeom prst="circularArrow">
            <a:avLst>
              <a:gd name="adj1" fmla="val 3869"/>
              <a:gd name="adj2" fmla="val 722993"/>
              <a:gd name="adj3" fmla="val 19807403"/>
              <a:gd name="adj4" fmla="val 15045944"/>
              <a:gd name="adj5" fmla="val 7917"/>
            </a:avLst>
          </a:prstGeom>
          <a:solidFill>
            <a:srgbClr val="15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Circular Arrow 528">
            <a:extLst>
              <a:ext uri="{FF2B5EF4-FFF2-40B4-BE49-F238E27FC236}">
                <a16:creationId xmlns:a16="http://schemas.microsoft.com/office/drawing/2014/main" id="{4F884B85-0E4A-C483-A33A-FDD95DCC3139}"/>
              </a:ext>
            </a:extLst>
          </p:cNvPr>
          <p:cNvSpPr/>
          <p:nvPr/>
        </p:nvSpPr>
        <p:spPr>
          <a:xfrm rot="6499348">
            <a:off x="7070492" y="3184378"/>
            <a:ext cx="2519078" cy="2598248"/>
          </a:xfrm>
          <a:prstGeom prst="circularArrow">
            <a:avLst>
              <a:gd name="adj1" fmla="val 3869"/>
              <a:gd name="adj2" fmla="val 722993"/>
              <a:gd name="adj3" fmla="val 19807403"/>
              <a:gd name="adj4" fmla="val 15045944"/>
              <a:gd name="adj5" fmla="val 7917"/>
            </a:avLst>
          </a:prstGeom>
          <a:solidFill>
            <a:srgbClr val="15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Circular Arrow 4">
            <a:extLst>
              <a:ext uri="{FF2B5EF4-FFF2-40B4-BE49-F238E27FC236}">
                <a16:creationId xmlns:a16="http://schemas.microsoft.com/office/drawing/2014/main" id="{74D1B754-0652-1F07-E79E-FC25E2207110}"/>
              </a:ext>
            </a:extLst>
          </p:cNvPr>
          <p:cNvSpPr/>
          <p:nvPr/>
        </p:nvSpPr>
        <p:spPr>
          <a:xfrm rot="11837502">
            <a:off x="2969072" y="3260354"/>
            <a:ext cx="2537223" cy="2598248"/>
          </a:xfrm>
          <a:prstGeom prst="circularArrow">
            <a:avLst>
              <a:gd name="adj1" fmla="val 3869"/>
              <a:gd name="adj2" fmla="val 722993"/>
              <a:gd name="adj3" fmla="val 19807403"/>
              <a:gd name="adj4" fmla="val 14976968"/>
              <a:gd name="adj5" fmla="val 7917"/>
            </a:avLst>
          </a:prstGeom>
          <a:solidFill>
            <a:srgbClr val="15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4" name="Group 93">
            <a:extLst>
              <a:ext uri="{FF2B5EF4-FFF2-40B4-BE49-F238E27FC236}">
                <a16:creationId xmlns:a16="http://schemas.microsoft.com/office/drawing/2014/main" id="{A962082C-BD49-3C9E-26E1-F9F47688CA21}"/>
              </a:ext>
            </a:extLst>
          </p:cNvPr>
          <p:cNvGrpSpPr/>
          <p:nvPr/>
        </p:nvGrpSpPr>
        <p:grpSpPr>
          <a:xfrm>
            <a:off x="4652841" y="4534719"/>
            <a:ext cx="3239719" cy="1570037"/>
            <a:chOff x="4652841" y="5159021"/>
            <a:chExt cx="3239719" cy="1570037"/>
          </a:xfrm>
        </p:grpSpPr>
        <p:sp>
          <p:nvSpPr>
            <p:cNvPr id="14" name="TextBox 13">
              <a:extLst>
                <a:ext uri="{FF2B5EF4-FFF2-40B4-BE49-F238E27FC236}">
                  <a16:creationId xmlns:a16="http://schemas.microsoft.com/office/drawing/2014/main" id="{979A8EEE-F77F-0F3D-D343-ACF5ECE87722}"/>
                </a:ext>
              </a:extLst>
            </p:cNvPr>
            <p:cNvSpPr txBox="1"/>
            <p:nvPr/>
          </p:nvSpPr>
          <p:spPr>
            <a:xfrm>
              <a:off x="4652841" y="5492127"/>
              <a:ext cx="3189416" cy="1223412"/>
            </a:xfrm>
            <a:prstGeom prst="rect">
              <a:avLst/>
            </a:prstGeom>
            <a:noFill/>
          </p:spPr>
          <p:txBody>
            <a:bodyPr wrap="square">
              <a:spAutoFit/>
            </a:bodyPr>
            <a:lstStyle/>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Low prices reduce investment and depress E&amp;P equity valuations.</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Lower prices make oil more attractive, stimulating demand growth.</a:t>
              </a:r>
            </a:p>
            <a:p>
              <a:pPr marL="171450" indent="-171450" hangingPunct="0">
                <a:buClr>
                  <a:srgbClr val="9DC3E6"/>
                </a:buClr>
                <a:buSzPct val="125000"/>
                <a:buFont typeface="Wingdings" pitchFamily="2" charset="2"/>
                <a:buChar char="§"/>
              </a:pPr>
              <a:r>
                <a:rPr lang="en-US" sz="1050" dirty="0">
                  <a:latin typeface="Lato" panose="020F0502020204030203" pitchFamily="34" charset="0"/>
                  <a:ea typeface="Lato" panose="020F0502020204030203" pitchFamily="34" charset="0"/>
                  <a:cs typeface="Lato" panose="020F0502020204030203" pitchFamily="34" charset="0"/>
                </a:rPr>
                <a:t>As demand grows and supply shrinks due to reduced investment, upward pressure on prices begins.</a:t>
              </a:r>
            </a:p>
          </p:txBody>
        </p:sp>
        <p:sp>
          <p:nvSpPr>
            <p:cNvPr id="75" name="Rectangle 74">
              <a:extLst>
                <a:ext uri="{FF2B5EF4-FFF2-40B4-BE49-F238E27FC236}">
                  <a16:creationId xmlns:a16="http://schemas.microsoft.com/office/drawing/2014/main" id="{24F268CF-F844-DB06-C100-7C8B461A84E6}"/>
                </a:ext>
              </a:extLst>
            </p:cNvPr>
            <p:cNvSpPr>
              <a:spLocks noChangeAspect="1"/>
            </p:cNvSpPr>
            <p:nvPr/>
          </p:nvSpPr>
          <p:spPr>
            <a:xfrm>
              <a:off x="4747577" y="5266228"/>
              <a:ext cx="216000" cy="216000"/>
            </a:xfrm>
            <a:prstGeom prst="rect">
              <a:avLst/>
            </a:prstGeom>
            <a:solidFill>
              <a:srgbClr val="9DC3E6"/>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rother 1816" pitchFamily="50" charset="0"/>
                  <a:cs typeface="Arial" panose="020B0604020202020204" pitchFamily="34" charset="0"/>
                </a:rPr>
                <a:t>4</a:t>
              </a:r>
            </a:p>
          </p:txBody>
        </p:sp>
        <p:sp>
          <p:nvSpPr>
            <p:cNvPr id="76" name="TextBox 75">
              <a:extLst>
                <a:ext uri="{FF2B5EF4-FFF2-40B4-BE49-F238E27FC236}">
                  <a16:creationId xmlns:a16="http://schemas.microsoft.com/office/drawing/2014/main" id="{952ED3D8-7B14-9569-7118-F3C481FA3D58}"/>
                </a:ext>
              </a:extLst>
            </p:cNvPr>
            <p:cNvSpPr txBox="1"/>
            <p:nvPr/>
          </p:nvSpPr>
          <p:spPr>
            <a:xfrm>
              <a:off x="4969399" y="5235125"/>
              <a:ext cx="2509760" cy="276999"/>
            </a:xfrm>
            <a:prstGeom prst="rect">
              <a:avLst/>
            </a:prstGeom>
            <a:noFill/>
          </p:spPr>
          <p:txBody>
            <a:bodyPr wrap="square" rtlCol="0">
              <a:spAutoFit/>
            </a:bodyPr>
            <a:lstStyle/>
            <a:p>
              <a:r>
                <a:rPr lang="en-US" sz="1200" b="1" dirty="0">
                  <a:solidFill>
                    <a:srgbClr val="152D5C"/>
                  </a:solidFill>
                  <a:latin typeface="Lato" panose="020F0502020204030203" pitchFamily="34" charset="0"/>
                  <a:ea typeface="Lato" panose="020F0502020204030203" pitchFamily="34" charset="0"/>
                  <a:cs typeface="Lato" panose="020F0502020204030203" pitchFamily="34" charset="0"/>
                </a:rPr>
                <a:t>Low Prices</a:t>
              </a:r>
            </a:p>
          </p:txBody>
        </p:sp>
        <p:cxnSp>
          <p:nvCxnSpPr>
            <p:cNvPr id="77" name="Straight Connector 76">
              <a:extLst>
                <a:ext uri="{FF2B5EF4-FFF2-40B4-BE49-F238E27FC236}">
                  <a16:creationId xmlns:a16="http://schemas.microsoft.com/office/drawing/2014/main" id="{C8D0112E-7C17-45BF-57D8-A410A360F15D}"/>
                </a:ext>
              </a:extLst>
            </p:cNvPr>
            <p:cNvCxnSpPr>
              <a:cxnSpLocks/>
            </p:cNvCxnSpPr>
            <p:nvPr/>
          </p:nvCxnSpPr>
          <p:spPr>
            <a:xfrm>
              <a:off x="4746256" y="5483131"/>
              <a:ext cx="309600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8A3570E7-CDEF-CFF4-9097-5AE649FFE0FF}"/>
                </a:ext>
              </a:extLst>
            </p:cNvPr>
            <p:cNvSpPr/>
            <p:nvPr/>
          </p:nvSpPr>
          <p:spPr>
            <a:xfrm>
              <a:off x="4678796" y="5159021"/>
              <a:ext cx="3213764" cy="1570037"/>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ircular Arrow 526">
            <a:extLst>
              <a:ext uri="{FF2B5EF4-FFF2-40B4-BE49-F238E27FC236}">
                <a16:creationId xmlns:a16="http://schemas.microsoft.com/office/drawing/2014/main" id="{EB4D3C04-DED7-C7E7-F376-EC27FC6C8A08}"/>
              </a:ext>
            </a:extLst>
          </p:cNvPr>
          <p:cNvSpPr/>
          <p:nvPr/>
        </p:nvSpPr>
        <p:spPr>
          <a:xfrm rot="17445011">
            <a:off x="2908407" y="1647045"/>
            <a:ext cx="2519078" cy="2598248"/>
          </a:xfrm>
          <a:prstGeom prst="circularArrow">
            <a:avLst>
              <a:gd name="adj1" fmla="val 3869"/>
              <a:gd name="adj2" fmla="val 722993"/>
              <a:gd name="adj3" fmla="val 19807403"/>
              <a:gd name="adj4" fmla="val 14905891"/>
              <a:gd name="adj5" fmla="val 7917"/>
            </a:avLst>
          </a:prstGeom>
          <a:solidFill>
            <a:srgbClr val="15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Star: 5 Points 95">
            <a:extLst>
              <a:ext uri="{FF2B5EF4-FFF2-40B4-BE49-F238E27FC236}">
                <a16:creationId xmlns:a16="http://schemas.microsoft.com/office/drawing/2014/main" id="{BC5CCCBB-C4D9-D348-E699-3C4EE2888618}"/>
              </a:ext>
            </a:extLst>
          </p:cNvPr>
          <p:cNvSpPr/>
          <p:nvPr/>
        </p:nvSpPr>
        <p:spPr>
          <a:xfrm>
            <a:off x="7644241" y="5759794"/>
            <a:ext cx="510447" cy="510447"/>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25" descr="A black background with a bison logo&#10;&#10;AI-generated content may be incorrect.">
            <a:extLst>
              <a:ext uri="{FF2B5EF4-FFF2-40B4-BE49-F238E27FC236}">
                <a16:creationId xmlns:a16="http://schemas.microsoft.com/office/drawing/2014/main" id="{7DB79F54-493E-2DFF-9628-C447BDD89180}"/>
              </a:ext>
            </a:extLst>
          </p:cNvPr>
          <p:cNvPicPr>
            <a:picLocks noChangeAspect="1"/>
          </p:cNvPicPr>
          <p:nvPr/>
        </p:nvPicPr>
        <p:blipFill>
          <a:blip r:embed="rId3">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124294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6D608-2F7B-E2C8-D81C-11C1BF918B21}"/>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971845C1-BD00-2235-2714-530490DB054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3" y="0"/>
            <a:ext cx="4577695" cy="6858000"/>
          </a:xfrm>
          <a:prstGeom prst="rect">
            <a:avLst/>
          </a:prstGeom>
        </p:spPr>
      </p:pic>
      <p:sp>
        <p:nvSpPr>
          <p:cNvPr id="4" name="Прямоугольник 6">
            <a:extLst>
              <a:ext uri="{FF2B5EF4-FFF2-40B4-BE49-F238E27FC236}">
                <a16:creationId xmlns:a16="http://schemas.microsoft.com/office/drawing/2014/main" id="{B72B5087-2DB2-59A1-8011-936FF255F5D9}"/>
              </a:ext>
            </a:extLst>
          </p:cNvPr>
          <p:cNvSpPr>
            <a:spLocks/>
          </p:cNvSpPr>
          <p:nvPr/>
        </p:nvSpPr>
        <p:spPr>
          <a:xfrm>
            <a:off x="-3493" y="0"/>
            <a:ext cx="4577695"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a:extLst>
              <a:ext uri="{FF2B5EF4-FFF2-40B4-BE49-F238E27FC236}">
                <a16:creationId xmlns:a16="http://schemas.microsoft.com/office/drawing/2014/main" id="{31C5DB60-E5A3-030A-5BB9-CB6D9C079806}"/>
              </a:ext>
            </a:extLst>
          </p:cNvPr>
          <p:cNvSpPr txBox="1">
            <a:spLocks/>
          </p:cNvSpPr>
          <p:nvPr/>
        </p:nvSpPr>
        <p:spPr>
          <a:xfrm>
            <a:off x="5371486" y="1731056"/>
            <a:ext cx="2934314"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OIL MARKET OVERVIEW</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Low rig counts and producer capex guidance indicate that higher oil prices are needed to incentivize the production growth required to meet rising demand.</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6DC7359F-3129-D184-119B-8FD7363A64F5}"/>
              </a:ext>
            </a:extLst>
          </p:cNvPr>
          <p:cNvSpPr txBox="1"/>
          <p:nvPr/>
        </p:nvSpPr>
        <p:spPr>
          <a:xfrm>
            <a:off x="595490" y="1002067"/>
            <a:ext cx="3671710" cy="621645"/>
          </a:xfrm>
          <a:prstGeom prst="rect">
            <a:avLst/>
          </a:prstGeom>
          <a:noFill/>
        </p:spPr>
        <p:txBody>
          <a:bodyPr wrap="square" rtlCol="0">
            <a:spAutoFit/>
          </a:bodyPr>
          <a:lstStyle/>
          <a:p>
            <a:pPr>
              <a:lnSpc>
                <a:spcPts val="4100"/>
              </a:lnSpc>
            </a:pPr>
            <a:r>
              <a:rPr lang="en-US" sz="4400" dirty="0">
                <a:solidFill>
                  <a:schemeClr val="bg1"/>
                </a:solidFill>
                <a:latin typeface="Raleway ExtraBold" panose="020B0903030101060003" pitchFamily="34" charset="-52"/>
              </a:rPr>
              <a:t>Agenda</a:t>
            </a:r>
          </a:p>
        </p:txBody>
      </p:sp>
      <p:grpSp>
        <p:nvGrpSpPr>
          <p:cNvPr id="7" name="Группа 14">
            <a:extLst>
              <a:ext uri="{FF2B5EF4-FFF2-40B4-BE49-F238E27FC236}">
                <a16:creationId xmlns:a16="http://schemas.microsoft.com/office/drawing/2014/main" id="{A4D797F0-56B0-461C-F283-5102901DCEFB}"/>
              </a:ext>
            </a:extLst>
          </p:cNvPr>
          <p:cNvGrpSpPr/>
          <p:nvPr/>
        </p:nvGrpSpPr>
        <p:grpSpPr>
          <a:xfrm>
            <a:off x="5371486" y="873837"/>
            <a:ext cx="670294" cy="670294"/>
            <a:chOff x="5826040" y="910594"/>
            <a:chExt cx="914400" cy="914400"/>
          </a:xfrm>
        </p:grpSpPr>
        <p:sp>
          <p:nvSpPr>
            <p:cNvPr id="8" name="Овал 9">
              <a:extLst>
                <a:ext uri="{FF2B5EF4-FFF2-40B4-BE49-F238E27FC236}">
                  <a16:creationId xmlns:a16="http://schemas.microsoft.com/office/drawing/2014/main" id="{8DB7CBEF-FEFF-D8AE-15AC-E8AFBFB626DB}"/>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10">
              <a:extLst>
                <a:ext uri="{FF2B5EF4-FFF2-40B4-BE49-F238E27FC236}">
                  <a16:creationId xmlns:a16="http://schemas.microsoft.com/office/drawing/2014/main" id="{27344342-8AF9-CDD8-A878-53375DE7E0E8}"/>
                </a:ext>
              </a:extLst>
            </p:cNvPr>
            <p:cNvSpPr/>
            <p:nvPr/>
          </p:nvSpPr>
          <p:spPr>
            <a:xfrm>
              <a:off x="5977791" y="1129618"/>
              <a:ext cx="606176"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01</a:t>
              </a:r>
              <a:endParaRPr lang="ru-RU" sz="2000" b="1" dirty="0">
                <a:solidFill>
                  <a:schemeClr val="tx1">
                    <a:lumMod val="50000"/>
                    <a:lumOff val="50000"/>
                  </a:schemeClr>
                </a:solidFill>
              </a:endParaRPr>
            </a:p>
          </p:txBody>
        </p:sp>
      </p:grpSp>
      <p:sp>
        <p:nvSpPr>
          <p:cNvPr id="10" name="Подзаголовок 2">
            <a:extLst>
              <a:ext uri="{FF2B5EF4-FFF2-40B4-BE49-F238E27FC236}">
                <a16:creationId xmlns:a16="http://schemas.microsoft.com/office/drawing/2014/main" id="{E3A17224-95F6-60C9-E2AE-7118C70DD810}"/>
              </a:ext>
            </a:extLst>
          </p:cNvPr>
          <p:cNvSpPr txBox="1">
            <a:spLocks/>
          </p:cNvSpPr>
          <p:nvPr/>
        </p:nvSpPr>
        <p:spPr>
          <a:xfrm>
            <a:off x="8694353" y="1731056"/>
            <a:ext cx="2902157" cy="1365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latin typeface="Brother 1816" pitchFamily="50" charset="0"/>
                <a:ea typeface="Lato" panose="020F0502020204030203" pitchFamily="34" charset="0"/>
                <a:cs typeface="Lato" panose="020F0502020204030203" pitchFamily="34" charset="0"/>
              </a:rPr>
              <a:t>NATURAL GAS MARKET OVERVIEW</a:t>
            </a:r>
            <a:br>
              <a:rPr lang="en-US" sz="1100" dirty="0">
                <a:latin typeface="Lato" panose="020F0502020204030203" pitchFamily="34" charset="0"/>
                <a:ea typeface="Lato" panose="020F0502020204030203" pitchFamily="34" charset="0"/>
                <a:cs typeface="Lato" panose="020F0502020204030203" pitchFamily="34" charset="0"/>
              </a:rPr>
            </a:br>
            <a:r>
              <a:rPr lang="en-US" sz="1100" kern="0" dirty="0">
                <a:latin typeface="Lato" panose="020F0502020204030203" pitchFamily="34" charset="0"/>
                <a:ea typeface="Lato" panose="020F0502020204030203" pitchFamily="34" charset="0"/>
                <a:cs typeface="Lato" panose="020F0502020204030203" pitchFamily="34" charset="0"/>
              </a:rPr>
              <a:t>LNG facilities and AI data centers will drive significant gas demand through 2030. Current underinvestment by producers is likely to raise prices, benefitting producers and service companies.</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nvGrpSpPr>
          <p:cNvPr id="11" name="Группа 24">
            <a:extLst>
              <a:ext uri="{FF2B5EF4-FFF2-40B4-BE49-F238E27FC236}">
                <a16:creationId xmlns:a16="http://schemas.microsoft.com/office/drawing/2014/main" id="{37C03AEE-0029-EB64-C15D-633C8DF98FE1}"/>
              </a:ext>
            </a:extLst>
          </p:cNvPr>
          <p:cNvGrpSpPr/>
          <p:nvPr/>
        </p:nvGrpSpPr>
        <p:grpSpPr>
          <a:xfrm>
            <a:off x="8694353" y="873837"/>
            <a:ext cx="670294" cy="670294"/>
            <a:chOff x="5826040" y="910594"/>
            <a:chExt cx="914400" cy="914400"/>
          </a:xfrm>
        </p:grpSpPr>
        <p:sp>
          <p:nvSpPr>
            <p:cNvPr id="12" name="Овал 25">
              <a:extLst>
                <a:ext uri="{FF2B5EF4-FFF2-40B4-BE49-F238E27FC236}">
                  <a16:creationId xmlns:a16="http://schemas.microsoft.com/office/drawing/2014/main" id="{1471E264-40CB-6D04-BFA7-0BCFBE4357A3}"/>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26">
              <a:extLst>
                <a:ext uri="{FF2B5EF4-FFF2-40B4-BE49-F238E27FC236}">
                  <a16:creationId xmlns:a16="http://schemas.microsoft.com/office/drawing/2014/main" id="{6F6E5C8D-A7CF-9723-5E2D-EFA99554FD73}"/>
                </a:ext>
              </a:extLst>
            </p:cNvPr>
            <p:cNvSpPr/>
            <p:nvPr/>
          </p:nvSpPr>
          <p:spPr>
            <a:xfrm>
              <a:off x="5948270" y="1129618"/>
              <a:ext cx="665219" cy="545821"/>
            </a:xfrm>
            <a:prstGeom prst="rect">
              <a:avLst/>
            </a:prstGeom>
          </p:spPr>
          <p:txBody>
            <a:bodyPr wrap="none">
              <a:spAutoFit/>
            </a:bodyPr>
            <a:lstStyle/>
            <a:p>
              <a:pPr algn="ctr"/>
              <a:r>
                <a:rPr lang="en-US" sz="2000" b="1" dirty="0">
                  <a:solidFill>
                    <a:srgbClr val="CA2800"/>
                  </a:solidFill>
                  <a:latin typeface="Brother 1816" pitchFamily="50" charset="0"/>
                </a:rPr>
                <a:t>02</a:t>
              </a:r>
              <a:endParaRPr lang="ru-RU" sz="2000" b="1" dirty="0">
                <a:solidFill>
                  <a:srgbClr val="CA2800"/>
                </a:solidFill>
              </a:endParaRPr>
            </a:p>
          </p:txBody>
        </p:sp>
      </p:grpSp>
      <p:sp>
        <p:nvSpPr>
          <p:cNvPr id="14" name="Подзаголовок 2">
            <a:extLst>
              <a:ext uri="{FF2B5EF4-FFF2-40B4-BE49-F238E27FC236}">
                <a16:creationId xmlns:a16="http://schemas.microsoft.com/office/drawing/2014/main" id="{4FC2B468-89FF-A430-1C10-310CFB111AB9}"/>
              </a:ext>
            </a:extLst>
          </p:cNvPr>
          <p:cNvSpPr txBox="1">
            <a:spLocks/>
          </p:cNvSpPr>
          <p:nvPr/>
        </p:nvSpPr>
        <p:spPr>
          <a:xfrm>
            <a:off x="5371485" y="4618258"/>
            <a:ext cx="3020039"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OPPORTUNITY IN OIL &amp; GAS EQUITIES</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Oil and gas equities have lagged other indices over the past two years and now offer compelling value opportunities.</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5" name="Группа 28">
            <a:extLst>
              <a:ext uri="{FF2B5EF4-FFF2-40B4-BE49-F238E27FC236}">
                <a16:creationId xmlns:a16="http://schemas.microsoft.com/office/drawing/2014/main" id="{EFB88D7F-D091-C3D8-EF22-BC0D5B78A8C7}"/>
              </a:ext>
            </a:extLst>
          </p:cNvPr>
          <p:cNvGrpSpPr/>
          <p:nvPr/>
        </p:nvGrpSpPr>
        <p:grpSpPr>
          <a:xfrm>
            <a:off x="5371486" y="3761039"/>
            <a:ext cx="670294" cy="670294"/>
            <a:chOff x="5826040" y="910594"/>
            <a:chExt cx="914400" cy="914400"/>
          </a:xfrm>
        </p:grpSpPr>
        <p:sp>
          <p:nvSpPr>
            <p:cNvPr id="16" name="Овал 29">
              <a:extLst>
                <a:ext uri="{FF2B5EF4-FFF2-40B4-BE49-F238E27FC236}">
                  <a16:creationId xmlns:a16="http://schemas.microsoft.com/office/drawing/2014/main" id="{0931401C-89D0-C146-941C-844ECD856B3C}"/>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30">
              <a:extLst>
                <a:ext uri="{FF2B5EF4-FFF2-40B4-BE49-F238E27FC236}">
                  <a16:creationId xmlns:a16="http://schemas.microsoft.com/office/drawing/2014/main" id="{1409CC97-3172-6795-066C-0F5C9FF23F30}"/>
                </a:ext>
              </a:extLst>
            </p:cNvPr>
            <p:cNvSpPr/>
            <p:nvPr/>
          </p:nvSpPr>
          <p:spPr>
            <a:xfrm>
              <a:off x="5953738" y="1103631"/>
              <a:ext cx="654285"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03</a:t>
              </a:r>
              <a:endParaRPr lang="ru-RU" sz="2000" b="1" dirty="0">
                <a:solidFill>
                  <a:schemeClr val="tx1">
                    <a:lumMod val="50000"/>
                    <a:lumOff val="50000"/>
                  </a:schemeClr>
                </a:solidFill>
              </a:endParaRPr>
            </a:p>
          </p:txBody>
        </p:sp>
      </p:grpSp>
      <p:sp>
        <p:nvSpPr>
          <p:cNvPr id="18" name="Подзаголовок 2">
            <a:extLst>
              <a:ext uri="{FF2B5EF4-FFF2-40B4-BE49-F238E27FC236}">
                <a16:creationId xmlns:a16="http://schemas.microsoft.com/office/drawing/2014/main" id="{74415D29-DE63-A06E-D5DF-5FB4D61F1F45}"/>
              </a:ext>
            </a:extLst>
          </p:cNvPr>
          <p:cNvSpPr txBox="1">
            <a:spLocks/>
          </p:cNvSpPr>
          <p:nvPr/>
        </p:nvSpPr>
        <p:spPr>
          <a:xfrm>
            <a:off x="8694353" y="4618257"/>
            <a:ext cx="2902157"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Q&amp;A</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Your questions, answered.</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9" name="Группа 32">
            <a:extLst>
              <a:ext uri="{FF2B5EF4-FFF2-40B4-BE49-F238E27FC236}">
                <a16:creationId xmlns:a16="http://schemas.microsoft.com/office/drawing/2014/main" id="{9EE5720C-FC1A-0109-FB22-9987BD1699C6}"/>
              </a:ext>
            </a:extLst>
          </p:cNvPr>
          <p:cNvGrpSpPr/>
          <p:nvPr/>
        </p:nvGrpSpPr>
        <p:grpSpPr>
          <a:xfrm>
            <a:off x="8694353" y="3761039"/>
            <a:ext cx="670294" cy="670294"/>
            <a:chOff x="5826040" y="910594"/>
            <a:chExt cx="914400" cy="914400"/>
          </a:xfrm>
        </p:grpSpPr>
        <p:sp>
          <p:nvSpPr>
            <p:cNvPr id="20" name="Овал 33">
              <a:extLst>
                <a:ext uri="{FF2B5EF4-FFF2-40B4-BE49-F238E27FC236}">
                  <a16:creationId xmlns:a16="http://schemas.microsoft.com/office/drawing/2014/main" id="{F2B0F3D3-5B7E-5636-E76C-2875C41DB8D6}"/>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34">
              <a:extLst>
                <a:ext uri="{FF2B5EF4-FFF2-40B4-BE49-F238E27FC236}">
                  <a16:creationId xmlns:a16="http://schemas.microsoft.com/office/drawing/2014/main" id="{6DD49B2A-4176-1218-4AAB-7216BEBD97B7}"/>
                </a:ext>
              </a:extLst>
            </p:cNvPr>
            <p:cNvSpPr/>
            <p:nvPr/>
          </p:nvSpPr>
          <p:spPr>
            <a:xfrm>
              <a:off x="5934056" y="1129618"/>
              <a:ext cx="693649"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04</a:t>
              </a:r>
              <a:endParaRPr lang="ru-RU" sz="2000" b="1" dirty="0">
                <a:solidFill>
                  <a:schemeClr val="tx1">
                    <a:lumMod val="50000"/>
                    <a:lumOff val="50000"/>
                  </a:schemeClr>
                </a:solidFill>
              </a:endParaRPr>
            </a:p>
          </p:txBody>
        </p:sp>
      </p:grpSp>
      <p:sp>
        <p:nvSpPr>
          <p:cNvPr id="27" name="Slide Number Placeholder 18">
            <a:extLst>
              <a:ext uri="{FF2B5EF4-FFF2-40B4-BE49-F238E27FC236}">
                <a16:creationId xmlns:a16="http://schemas.microsoft.com/office/drawing/2014/main" id="{617DF97D-C72A-3346-7C19-4F0765D494BB}"/>
              </a:ext>
            </a:extLst>
          </p:cNvPr>
          <p:cNvSpPr>
            <a:spLocks noGrp="1"/>
          </p:cNvSpPr>
          <p:nvPr>
            <p:ph type="sldNum" sz="quarter" idx="12"/>
          </p:nvPr>
        </p:nvSpPr>
        <p:spPr>
          <a:xfrm>
            <a:off x="8853310" y="288450"/>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18</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80A560E2-E405-CAC3-8ED2-E2EC0D9AA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143E7643-510C-79FA-6368-1E6308EF852E}"/>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83754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27AA6-57F3-987B-407D-2820175B699D}"/>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0F527112-B436-3153-9032-F45DC8F684F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DFCD949B-E1E2-045B-5456-8265057F7A34}"/>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6DA80A84-EFFD-0662-95E7-3C709A5640D7}"/>
              </a:ext>
            </a:extLst>
          </p:cNvPr>
          <p:cNvSpPr txBox="1"/>
          <p:nvPr/>
        </p:nvSpPr>
        <p:spPr>
          <a:xfrm>
            <a:off x="609396" y="1002067"/>
            <a:ext cx="4578938" cy="166968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U.S. Natural</a:t>
            </a:r>
            <a:br>
              <a:rPr lang="en-US" sz="4400" b="1" dirty="0">
                <a:solidFill>
                  <a:schemeClr val="bg1"/>
                </a:solidFill>
                <a:latin typeface="Brother 1816" pitchFamily="50" charset="0"/>
              </a:rPr>
            </a:br>
            <a:r>
              <a:rPr lang="en-US" sz="4400" b="1" dirty="0">
                <a:solidFill>
                  <a:schemeClr val="bg1"/>
                </a:solidFill>
                <a:latin typeface="Brother 1816" pitchFamily="50" charset="0"/>
              </a:rPr>
              <a:t>Gas Market</a:t>
            </a:r>
          </a:p>
          <a:p>
            <a:pPr>
              <a:lnSpc>
                <a:spcPts val="4100"/>
              </a:lnSpc>
            </a:pPr>
            <a:r>
              <a:rPr lang="en-US" sz="4400" b="1" dirty="0">
                <a:solidFill>
                  <a:schemeClr val="bg1"/>
                </a:solidFill>
                <a:latin typeface="Brother 1816" pitchFamily="50" charset="0"/>
              </a:rPr>
              <a:t>Overview</a:t>
            </a:r>
          </a:p>
        </p:txBody>
      </p:sp>
      <p:sp>
        <p:nvSpPr>
          <p:cNvPr id="10" name="Подзаголовок 2">
            <a:extLst>
              <a:ext uri="{FF2B5EF4-FFF2-40B4-BE49-F238E27FC236}">
                <a16:creationId xmlns:a16="http://schemas.microsoft.com/office/drawing/2014/main" id="{7E3C5E09-1E96-410D-EDC2-98072F34A6BF}"/>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Production has been flat to lower year over year </a:t>
            </a:r>
            <a:r>
              <a:rPr lang="en-US" sz="1200" dirty="0">
                <a:latin typeface="Lato" panose="020F0502020204030203" pitchFamily="34" charset="0"/>
                <a:ea typeface="Lato" panose="020F0502020204030203" pitchFamily="34" charset="0"/>
                <a:cs typeface="Lato" panose="020F0502020204030203" pitchFamily="34" charset="0"/>
              </a:rPr>
              <a:t>as producers are underinvesting due to low gas prices throughout 2024.</a:t>
            </a:r>
          </a:p>
        </p:txBody>
      </p:sp>
      <p:sp>
        <p:nvSpPr>
          <p:cNvPr id="27" name="Slide Number Placeholder 18">
            <a:extLst>
              <a:ext uri="{FF2B5EF4-FFF2-40B4-BE49-F238E27FC236}">
                <a16:creationId xmlns:a16="http://schemas.microsoft.com/office/drawing/2014/main" id="{83C01CD4-42FA-9BC5-56C3-20834F5841E1}"/>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19</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E509F4FB-DF4B-8813-2DFB-680ED7C5A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514DFA40-633A-F603-865F-519BD10B0149}"/>
              </a:ext>
            </a:extLst>
          </p:cNvPr>
          <p:cNvSpPr txBox="1">
            <a:spLocks/>
          </p:cNvSpPr>
          <p:nvPr/>
        </p:nvSpPr>
        <p:spPr>
          <a:xfrm>
            <a:off x="595490" y="3096961"/>
            <a:ext cx="4578938" cy="2141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It took a decade of shale growth to add 30 Bcf/d of U.S. natural gas supply, but we expect demand to grow by that same amount in just the next five years while production has stalled.</a:t>
            </a:r>
          </a:p>
        </p:txBody>
      </p:sp>
      <p:sp>
        <p:nvSpPr>
          <p:cNvPr id="22" name="Подзаголовок 2">
            <a:extLst>
              <a:ext uri="{FF2B5EF4-FFF2-40B4-BE49-F238E27FC236}">
                <a16:creationId xmlns:a16="http://schemas.microsoft.com/office/drawing/2014/main" id="{5EB34E97-2B6B-F497-A991-047C8A982DA1}"/>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Demand growth will be driven by large buildouts of LNG facilities for export </a:t>
            </a:r>
            <a:r>
              <a:rPr lang="en-US" sz="1200" dirty="0">
                <a:latin typeface="Lato" panose="020F0502020204030203" pitchFamily="34" charset="0"/>
                <a:ea typeface="Lato" panose="020F0502020204030203" pitchFamily="34" charset="0"/>
                <a:cs typeface="Lato" panose="020F0502020204030203" pitchFamily="34" charset="0"/>
              </a:rPr>
              <a:t>as well as increased power demand from AI data centers.</a:t>
            </a:r>
          </a:p>
        </p:txBody>
      </p:sp>
      <p:pic>
        <p:nvPicPr>
          <p:cNvPr id="2" name="Picture Placeholder 25" descr="A black background with a bison logo&#10;&#10;AI-generated content may be incorrect.">
            <a:extLst>
              <a:ext uri="{FF2B5EF4-FFF2-40B4-BE49-F238E27FC236}">
                <a16:creationId xmlns:a16="http://schemas.microsoft.com/office/drawing/2014/main" id="{231FF841-80DA-2672-E33C-960FF24294CF}"/>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4282014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44EA0628-1747-305D-210A-E3C0DF885E3A}"/>
              </a:ext>
            </a:extLst>
          </p:cNvPr>
          <p:cNvSpPr>
            <a:spLocks noGrp="1"/>
          </p:cNvSpPr>
          <p:nvPr>
            <p:ph type="sldNum" sz="quarter" idx="12"/>
          </p:nvPr>
        </p:nvSpPr>
        <p:spPr>
          <a:xfrm>
            <a:off x="8840788" y="311151"/>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4" name="Picture 33" descr="A red and white logo&#10;&#10;AI-generated content may be incorrect.">
            <a:extLst>
              <a:ext uri="{FF2B5EF4-FFF2-40B4-BE49-F238E27FC236}">
                <a16:creationId xmlns:a16="http://schemas.microsoft.com/office/drawing/2014/main" id="{609B8A23-CA69-6A81-8D22-952139C23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3" name="Picture Placeholder 12" descr="A person in a suit and tie&#10;&#10;AI-generated content may be incorrect.">
            <a:extLst>
              <a:ext uri="{FF2B5EF4-FFF2-40B4-BE49-F238E27FC236}">
                <a16:creationId xmlns:a16="http://schemas.microsoft.com/office/drawing/2014/main" id="{3209FF13-4C87-1DF4-5814-28D05B4F9EC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539" t="4292" r="-13005" b="22449"/>
          <a:stretch/>
        </p:blipFill>
        <p:spPr>
          <a:xfrm>
            <a:off x="595313" y="676276"/>
            <a:ext cx="6172200" cy="5189538"/>
          </a:xfrm>
        </p:spPr>
      </p:pic>
      <p:sp>
        <p:nvSpPr>
          <p:cNvPr id="7" name="TextBox 6">
            <a:extLst>
              <a:ext uri="{FF2B5EF4-FFF2-40B4-BE49-F238E27FC236}">
                <a16:creationId xmlns:a16="http://schemas.microsoft.com/office/drawing/2014/main" id="{028A3383-1E0D-262C-21C4-6DE7D9397698}"/>
              </a:ext>
            </a:extLst>
          </p:cNvPr>
          <p:cNvSpPr txBox="1"/>
          <p:nvPr/>
        </p:nvSpPr>
        <p:spPr>
          <a:xfrm>
            <a:off x="7015875" y="752759"/>
            <a:ext cx="4568113" cy="769441"/>
          </a:xfrm>
          <a:prstGeom prst="rect">
            <a:avLst/>
          </a:prstGeom>
          <a:noFill/>
        </p:spPr>
        <p:txBody>
          <a:bodyPr wrap="square" rtlCol="0">
            <a:spAutoFit/>
          </a:bodyPr>
          <a:lstStyle/>
          <a:p>
            <a:r>
              <a:rPr lang="en-US" sz="4400" b="1" dirty="0">
                <a:latin typeface="Brother 1816" pitchFamily="50" charset="0"/>
              </a:rPr>
              <a:t>Zack Oliva</a:t>
            </a:r>
            <a:endParaRPr lang="en-US" sz="1600" b="1" dirty="0">
              <a:latin typeface="Brother 1816" pitchFamily="50" charset="0"/>
            </a:endParaRPr>
          </a:p>
        </p:txBody>
      </p:sp>
      <p:sp>
        <p:nvSpPr>
          <p:cNvPr id="8" name="Прямоугольник 7">
            <a:extLst>
              <a:ext uri="{FF2B5EF4-FFF2-40B4-BE49-F238E27FC236}">
                <a16:creationId xmlns:a16="http://schemas.microsoft.com/office/drawing/2014/main" id="{3F989A6B-7F9C-FC2A-7228-FCEF85FEEB94}"/>
              </a:ext>
            </a:extLst>
          </p:cNvPr>
          <p:cNvSpPr/>
          <p:nvPr/>
        </p:nvSpPr>
        <p:spPr>
          <a:xfrm>
            <a:off x="7056819" y="1319604"/>
            <a:ext cx="2231060" cy="475387"/>
          </a:xfrm>
          <a:prstGeom prst="rect">
            <a:avLst/>
          </a:prstGeom>
        </p:spPr>
        <p:txBody>
          <a:bodyPr wrap="square">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Co-owner, Oliva Gibbs</a:t>
            </a:r>
            <a:endParaRPr lang="en-US" sz="1200" spc="50" dirty="0">
              <a:latin typeface="Lato" panose="020F0502020204030203" pitchFamily="34" charset="0"/>
              <a:ea typeface="Lato" panose="020F0502020204030203" pitchFamily="34" charset="0"/>
              <a:cs typeface="Lato" panose="020F0502020204030203" pitchFamily="34" charset="0"/>
            </a:endParaRPr>
          </a:p>
        </p:txBody>
      </p:sp>
      <p:sp>
        <p:nvSpPr>
          <p:cNvPr id="9" name="Подзаголовок 2">
            <a:extLst>
              <a:ext uri="{FF2B5EF4-FFF2-40B4-BE49-F238E27FC236}">
                <a16:creationId xmlns:a16="http://schemas.microsoft.com/office/drawing/2014/main" id="{B44FA34F-F660-A628-C2F3-8CEBB116AD22}"/>
              </a:ext>
            </a:extLst>
          </p:cNvPr>
          <p:cNvSpPr txBox="1">
            <a:spLocks/>
          </p:cNvSpPr>
          <p:nvPr/>
        </p:nvSpPr>
        <p:spPr>
          <a:xfrm>
            <a:off x="7003822" y="2089045"/>
            <a:ext cx="4568113" cy="1110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dirty="0">
                <a:latin typeface="Lato" panose="020F0502020204030203" pitchFamily="34" charset="0"/>
                <a:ea typeface="Lato" panose="020F0502020204030203" pitchFamily="34" charset="0"/>
                <a:cs typeface="Lato" panose="020F0502020204030203" pitchFamily="34" charset="0"/>
              </a:rPr>
              <a:t>Zack co-founded Oliva Gibbs in 2013. He has worked with upstream operators and oilfield service companies on the drafting and negotiation of contracts, complex title issues, and the purchase and sale of assets across New Mexico, Ohio, and Texas. Additionally, entrepreneurs in the energy industry seek his assistance with business partnership issues.</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nvGrpSpPr>
          <p:cNvPr id="21" name="Group 20">
            <a:extLst>
              <a:ext uri="{FF2B5EF4-FFF2-40B4-BE49-F238E27FC236}">
                <a16:creationId xmlns:a16="http://schemas.microsoft.com/office/drawing/2014/main" id="{E25F401A-8CBB-33CD-AF19-F60E65EEB773}"/>
              </a:ext>
            </a:extLst>
          </p:cNvPr>
          <p:cNvGrpSpPr/>
          <p:nvPr/>
        </p:nvGrpSpPr>
        <p:grpSpPr>
          <a:xfrm>
            <a:off x="7015875" y="4013178"/>
            <a:ext cx="2754935" cy="529415"/>
            <a:chOff x="7056819" y="3258439"/>
            <a:chExt cx="2754935" cy="529415"/>
          </a:xfrm>
        </p:grpSpPr>
        <p:pic>
          <p:nvPicPr>
            <p:cNvPr id="10" name="Picture 9" descr="A phone icon in a red circle&#10;&#10;AI-generated content may be incorrect.">
              <a:extLst>
                <a:ext uri="{FF2B5EF4-FFF2-40B4-BE49-F238E27FC236}">
                  <a16:creationId xmlns:a16="http://schemas.microsoft.com/office/drawing/2014/main" id="{80D347A1-3AFE-0A70-80D1-2674FCF56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819" y="3433011"/>
              <a:ext cx="354843" cy="354843"/>
            </a:xfrm>
            <a:prstGeom prst="rect">
              <a:avLst/>
            </a:prstGeom>
          </p:spPr>
        </p:pic>
        <p:sp>
          <p:nvSpPr>
            <p:cNvPr id="16" name="Прямоугольник 7">
              <a:extLst>
                <a:ext uri="{FF2B5EF4-FFF2-40B4-BE49-F238E27FC236}">
                  <a16:creationId xmlns:a16="http://schemas.microsoft.com/office/drawing/2014/main" id="{71FDAB9E-CF15-90FD-F223-3B9670A77690}"/>
                </a:ext>
              </a:extLst>
            </p:cNvPr>
            <p:cNvSpPr/>
            <p:nvPr/>
          </p:nvSpPr>
          <p:spPr>
            <a:xfrm>
              <a:off x="7580694" y="3258439"/>
              <a:ext cx="2231060" cy="475387"/>
            </a:xfrm>
            <a:prstGeom prst="rect">
              <a:avLst/>
            </a:prstGeom>
          </p:spPr>
          <p:txBody>
            <a:bodyPr wrap="square" anchor="t">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713.229.0360</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20" name="Group 19">
            <a:extLst>
              <a:ext uri="{FF2B5EF4-FFF2-40B4-BE49-F238E27FC236}">
                <a16:creationId xmlns:a16="http://schemas.microsoft.com/office/drawing/2014/main" id="{D7A6ED52-F05D-8F19-9F8B-1DFCC8FF9F8D}"/>
              </a:ext>
            </a:extLst>
          </p:cNvPr>
          <p:cNvGrpSpPr/>
          <p:nvPr/>
        </p:nvGrpSpPr>
        <p:grpSpPr>
          <a:xfrm>
            <a:off x="7015875" y="4674789"/>
            <a:ext cx="2754935" cy="529415"/>
            <a:chOff x="7056819" y="3834208"/>
            <a:chExt cx="2754935" cy="529415"/>
          </a:xfrm>
        </p:grpSpPr>
        <p:pic>
          <p:nvPicPr>
            <p:cNvPr id="11" name="Picture 10" descr="A red circle with a white envelope&#10;&#10;AI-generated content may be incorrect.">
              <a:extLst>
                <a:ext uri="{FF2B5EF4-FFF2-40B4-BE49-F238E27FC236}">
                  <a16:creationId xmlns:a16="http://schemas.microsoft.com/office/drawing/2014/main" id="{451B847B-3A8D-DE40-FEFE-6A3B3C1AC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6819" y="4008780"/>
              <a:ext cx="354843" cy="354843"/>
            </a:xfrm>
            <a:prstGeom prst="rect">
              <a:avLst/>
            </a:prstGeom>
          </p:spPr>
        </p:pic>
        <p:sp>
          <p:nvSpPr>
            <p:cNvPr id="17" name="Прямоугольник 7">
              <a:extLst>
                <a:ext uri="{FF2B5EF4-FFF2-40B4-BE49-F238E27FC236}">
                  <a16:creationId xmlns:a16="http://schemas.microsoft.com/office/drawing/2014/main" id="{48607D7F-C991-67F9-1766-BB6AB159EC64}"/>
                </a:ext>
              </a:extLst>
            </p:cNvPr>
            <p:cNvSpPr/>
            <p:nvPr/>
          </p:nvSpPr>
          <p:spPr>
            <a:xfrm>
              <a:off x="7580694" y="3834208"/>
              <a:ext cx="2231060" cy="47538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zoliva@oglawyers.com</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19" name="Group 18">
            <a:extLst>
              <a:ext uri="{FF2B5EF4-FFF2-40B4-BE49-F238E27FC236}">
                <a16:creationId xmlns:a16="http://schemas.microsoft.com/office/drawing/2014/main" id="{A8B55D7C-EDB6-CE4B-D70B-9D50F778649E}"/>
              </a:ext>
            </a:extLst>
          </p:cNvPr>
          <p:cNvGrpSpPr/>
          <p:nvPr/>
        </p:nvGrpSpPr>
        <p:grpSpPr>
          <a:xfrm>
            <a:off x="7026895" y="5336399"/>
            <a:ext cx="2743915" cy="529415"/>
            <a:chOff x="7067839" y="4581660"/>
            <a:chExt cx="2743915" cy="529415"/>
          </a:xfrm>
        </p:grpSpPr>
        <p:pic>
          <p:nvPicPr>
            <p:cNvPr id="15" name="Picture 14" descr="A red circle with white letters on it&#10;&#10;AI-generated content may be incorrect.">
              <a:extLst>
                <a:ext uri="{FF2B5EF4-FFF2-40B4-BE49-F238E27FC236}">
                  <a16:creationId xmlns:a16="http://schemas.microsoft.com/office/drawing/2014/main" id="{7EB5A687-E295-7FD2-F0FA-B2AA03E0C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7839" y="4756231"/>
              <a:ext cx="354844" cy="354844"/>
            </a:xfrm>
            <a:prstGeom prst="rect">
              <a:avLst/>
            </a:prstGeom>
          </p:spPr>
        </p:pic>
        <p:sp>
          <p:nvSpPr>
            <p:cNvPr id="18" name="Прямоугольник 7">
              <a:extLst>
                <a:ext uri="{FF2B5EF4-FFF2-40B4-BE49-F238E27FC236}">
                  <a16:creationId xmlns:a16="http://schemas.microsoft.com/office/drawing/2014/main" id="{69866F9E-66E9-1E15-D175-7D06A7CD7D0A}"/>
                </a:ext>
              </a:extLst>
            </p:cNvPr>
            <p:cNvSpPr/>
            <p:nvPr/>
          </p:nvSpPr>
          <p:spPr>
            <a:xfrm>
              <a:off x="7580694" y="4581660"/>
              <a:ext cx="2231060" cy="47538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hlinkClick r:id="rId7">
                    <a:extLst>
                      <a:ext uri="{A12FA001-AC4F-418D-AE19-62706E023703}">
                        <ahyp:hlinkClr xmlns:ahyp="http://schemas.microsoft.com/office/drawing/2018/hyperlinkcolor" val="tx"/>
                      </a:ext>
                    </a:extLst>
                  </a:hlinkClick>
                </a:rPr>
                <a:t>Follow Zack on LinkedIn</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pic>
        <p:nvPicPr>
          <p:cNvPr id="2" name="Picture Placeholder 25" descr="A black background with a bison logo&#10;&#10;AI-generated content may be incorrect.">
            <a:extLst>
              <a:ext uri="{FF2B5EF4-FFF2-40B4-BE49-F238E27FC236}">
                <a16:creationId xmlns:a16="http://schemas.microsoft.com/office/drawing/2014/main" id="{D38D34D8-271D-B818-9682-3AFE6E5A9107}"/>
              </a:ext>
            </a:extLst>
          </p:cNvPr>
          <p:cNvPicPr>
            <a:picLocks noChangeAspect="1"/>
          </p:cNvPicPr>
          <p:nvPr/>
        </p:nvPicPr>
        <p:blipFill>
          <a:blip r:embed="rId8">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85532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BC3D9-AB4D-3FF9-7400-962D137EB28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8B20ED1-FCA0-4A59-E628-3D23DB8F4B28}"/>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6410FCD4-FC94-5262-AA27-C4B6584E488B}"/>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1060E829-74BD-574B-2946-2DE7FA566842}"/>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Natural Gas Production &amp; Consumption, 2015 – 2030E</a:t>
            </a:r>
            <a:r>
              <a:rPr lang="en-US" sz="2000" b="1" baseline="30000" dirty="0">
                <a:latin typeface="Brother 1816" pitchFamily="50" charset="0"/>
                <a:ea typeface="Lato" panose="020F0502020204030203" pitchFamily="34" charset="0"/>
                <a:cs typeface="Lato" panose="020F0502020204030203" pitchFamily="34" charset="0"/>
              </a:rPr>
              <a:t>1</a:t>
            </a:r>
          </a:p>
        </p:txBody>
      </p:sp>
      <p:sp>
        <p:nvSpPr>
          <p:cNvPr id="5" name="Text Placeholder 4">
            <a:extLst>
              <a:ext uri="{FF2B5EF4-FFF2-40B4-BE49-F238E27FC236}">
                <a16:creationId xmlns:a16="http://schemas.microsoft.com/office/drawing/2014/main" id="{6C146BBD-B760-8EA6-6258-99E2BBDD6DF2}"/>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Natural Gas Production, 2022-2024</a:t>
            </a:r>
          </a:p>
        </p:txBody>
      </p:sp>
      <p:sp>
        <p:nvSpPr>
          <p:cNvPr id="24" name="Slide Number Placeholder 6">
            <a:extLst>
              <a:ext uri="{FF2B5EF4-FFF2-40B4-BE49-F238E27FC236}">
                <a16:creationId xmlns:a16="http://schemas.microsoft.com/office/drawing/2014/main" id="{3266F87B-E373-4A01-86C9-DB6BB7BCCF6A}"/>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20</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96F2ACD3-759E-7B2B-B962-E7C95B4558A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aphicFrame>
        <p:nvGraphicFramePr>
          <p:cNvPr id="2" name="Chart 1">
            <a:extLst>
              <a:ext uri="{FF2B5EF4-FFF2-40B4-BE49-F238E27FC236}">
                <a16:creationId xmlns:a16="http://schemas.microsoft.com/office/drawing/2014/main" id="{69262DF6-2852-9684-EF7B-F8C8E90A642A}"/>
              </a:ext>
            </a:extLst>
          </p:cNvPr>
          <p:cNvGraphicFramePr/>
          <p:nvPr>
            <p:custDataLst>
              <p:tags r:id="rId1"/>
            </p:custDataLst>
            <p:extLst>
              <p:ext uri="{D42A27DB-BD31-4B8C-83A1-F6EECF244321}">
                <p14:modId xmlns:p14="http://schemas.microsoft.com/office/powerpoint/2010/main" val="2389965193"/>
              </p:ext>
            </p:extLst>
          </p:nvPr>
        </p:nvGraphicFramePr>
        <p:xfrm>
          <a:off x="6796087" y="2356644"/>
          <a:ext cx="3629025" cy="3236912"/>
        </p:xfrm>
        <a:graphic>
          <a:graphicData uri="http://schemas.openxmlformats.org/drawingml/2006/chart">
            <c:chart xmlns:c="http://schemas.openxmlformats.org/drawingml/2006/chart" xmlns:r="http://schemas.openxmlformats.org/officeDocument/2006/relationships" r:id="rId29"/>
          </a:graphicData>
        </a:graphic>
      </p:graphicFrame>
      <p:sp>
        <p:nvSpPr>
          <p:cNvPr id="4" name="Text Placeholder 2">
            <a:extLst>
              <a:ext uri="{FF2B5EF4-FFF2-40B4-BE49-F238E27FC236}">
                <a16:creationId xmlns:a16="http://schemas.microsoft.com/office/drawing/2014/main" id="{41D150EC-C363-F371-55B3-D5A4ACCF4772}"/>
              </a:ext>
            </a:extLst>
          </p:cNvPr>
          <p:cNvSpPr txBox="1">
            <a:spLocks/>
          </p:cNvSpPr>
          <p:nvPr>
            <p:custDataLst>
              <p:tags r:id="rId2"/>
            </p:custDataLst>
          </p:nvPr>
        </p:nvSpPr>
        <p:spPr bwMode="auto">
          <a:xfrm>
            <a:off x="6892924" y="2223294"/>
            <a:ext cx="14732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b="1"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Dry Gas Production, BCF/d</a:t>
            </a:r>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6" name="Text Placeholder 2">
            <a:extLst>
              <a:ext uri="{FF2B5EF4-FFF2-40B4-BE49-F238E27FC236}">
                <a16:creationId xmlns:a16="http://schemas.microsoft.com/office/drawing/2014/main" id="{3189A83F-840E-B797-139F-40774E676431}"/>
              </a:ext>
            </a:extLst>
          </p:cNvPr>
          <p:cNvSpPr txBox="1">
            <a:spLocks/>
          </p:cNvSpPr>
          <p:nvPr>
            <p:custDataLst>
              <p:tags r:id="rId3"/>
            </p:custDataLst>
          </p:nvPr>
        </p:nvSpPr>
        <p:spPr bwMode="auto">
          <a:xfrm>
            <a:off x="7064374" y="5490369"/>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92D2A7-9FCB-4FC2-B38D-421E302E00D5}" type="datetime'2''''0''''''''''''''''''''''''''2''''''''''''''''''''''2'''''">
              <a:rPr lang="en-US" altLang="en-US" sz="900" smtClean="0">
                <a:latin typeface="Arial" panose="020B0604020202020204" pitchFamily="34" charset="0"/>
              </a:rPr>
              <a:pPr/>
              <a:t>2022</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7" name="Text Placeholder 2">
            <a:extLst>
              <a:ext uri="{FF2B5EF4-FFF2-40B4-BE49-F238E27FC236}">
                <a16:creationId xmlns:a16="http://schemas.microsoft.com/office/drawing/2014/main" id="{770655AE-58AF-FA4F-C697-AC1183BF1D7C}"/>
              </a:ext>
            </a:extLst>
          </p:cNvPr>
          <p:cNvSpPr txBox="1">
            <a:spLocks/>
          </p:cNvSpPr>
          <p:nvPr>
            <p:custDataLst>
              <p:tags r:id="rId4"/>
            </p:custDataLst>
          </p:nvPr>
        </p:nvSpPr>
        <p:spPr bwMode="auto">
          <a:xfrm>
            <a:off x="8142287" y="5490369"/>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4A8FF03-1625-4B26-8A8B-6E3D95428D7C}" type="datetime'2''''''''''''''''''''''0''''''''''''''''''''''2''''3'''''">
              <a:rPr lang="en-US" altLang="en-US" sz="900" smtClean="0">
                <a:latin typeface="Arial" panose="020B0604020202020204" pitchFamily="34" charset="0"/>
              </a:rPr>
              <a:pPr/>
              <a:t>2023</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9E59628D-8BA6-439D-CDE1-BD320FA8DDD3}"/>
              </a:ext>
            </a:extLst>
          </p:cNvPr>
          <p:cNvSpPr txBox="1">
            <a:spLocks/>
          </p:cNvSpPr>
          <p:nvPr>
            <p:custDataLst>
              <p:tags r:id="rId5"/>
            </p:custDataLst>
          </p:nvPr>
        </p:nvSpPr>
        <p:spPr bwMode="auto">
          <a:xfrm>
            <a:off x="9220199" y="5490369"/>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B0328CE-8C90-49E7-8E19-0462E261B191}" type="datetime'''''''''''''''''''2''''''''0''''''2''''''''''''''4'''''''''">
              <a:rPr lang="en-US" altLang="en-US" sz="900" smtClean="0">
                <a:latin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0" name="Text Placeholder 2">
            <a:extLst>
              <a:ext uri="{FF2B5EF4-FFF2-40B4-BE49-F238E27FC236}">
                <a16:creationId xmlns:a16="http://schemas.microsoft.com/office/drawing/2014/main" id="{ACE351B0-C519-6922-4B39-5D89D767B0F7}"/>
              </a:ext>
            </a:extLst>
          </p:cNvPr>
          <p:cNvSpPr txBox="1">
            <a:spLocks/>
          </p:cNvSpPr>
          <p:nvPr>
            <p:custDataLst>
              <p:tags r:id="rId6"/>
            </p:custDataLst>
          </p:nvPr>
        </p:nvSpPr>
        <p:spPr bwMode="auto">
          <a:xfrm>
            <a:off x="10234612" y="5490369"/>
            <a:ext cx="2159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900" dirty="0">
                <a:latin typeface="Arial" panose="020B0604020202020204" pitchFamily="34" charset="0"/>
              </a:rPr>
              <a:t>Dec-24</a:t>
            </a:r>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22" name="Straight Arrow Connector 21">
            <a:extLst>
              <a:ext uri="{FF2B5EF4-FFF2-40B4-BE49-F238E27FC236}">
                <a16:creationId xmlns:a16="http://schemas.microsoft.com/office/drawing/2014/main" id="{F822EA1A-A341-1328-8F7E-D2A6D7C6829E}"/>
              </a:ext>
            </a:extLst>
          </p:cNvPr>
          <p:cNvCxnSpPr>
            <a:cxnSpLocks/>
          </p:cNvCxnSpPr>
          <p:nvPr/>
        </p:nvCxnSpPr>
        <p:spPr>
          <a:xfrm>
            <a:off x="9534602" y="3059906"/>
            <a:ext cx="74886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D0EA354-BC2E-C9C4-C183-4970EF78A262}"/>
              </a:ext>
            </a:extLst>
          </p:cNvPr>
          <p:cNvSpPr txBox="1"/>
          <p:nvPr/>
        </p:nvSpPr>
        <p:spPr>
          <a:xfrm>
            <a:off x="9082087" y="2209006"/>
            <a:ext cx="1547812" cy="708025"/>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Low prices have led to underinvestment and flat to lower year over year production.</a:t>
            </a:r>
          </a:p>
        </p:txBody>
      </p:sp>
      <p:graphicFrame>
        <p:nvGraphicFramePr>
          <p:cNvPr id="27" name="Chart 26">
            <a:extLst>
              <a:ext uri="{FF2B5EF4-FFF2-40B4-BE49-F238E27FC236}">
                <a16:creationId xmlns:a16="http://schemas.microsoft.com/office/drawing/2014/main" id="{B36B3EAF-8F0D-CD32-298B-2386134391B5}"/>
              </a:ext>
            </a:extLst>
          </p:cNvPr>
          <p:cNvGraphicFramePr/>
          <p:nvPr>
            <p:custDataLst>
              <p:tags r:id="rId7"/>
            </p:custDataLst>
            <p:extLst>
              <p:ext uri="{D42A27DB-BD31-4B8C-83A1-F6EECF244321}">
                <p14:modId xmlns:p14="http://schemas.microsoft.com/office/powerpoint/2010/main" val="4065890927"/>
              </p:ext>
            </p:extLst>
          </p:nvPr>
        </p:nvGraphicFramePr>
        <p:xfrm>
          <a:off x="1332705" y="2342356"/>
          <a:ext cx="3748088" cy="3224212"/>
        </p:xfrm>
        <a:graphic>
          <a:graphicData uri="http://schemas.openxmlformats.org/drawingml/2006/chart">
            <c:chart xmlns:c="http://schemas.openxmlformats.org/drawingml/2006/chart" xmlns:r="http://schemas.openxmlformats.org/officeDocument/2006/relationships" r:id="rId30"/>
          </a:graphicData>
        </a:graphic>
      </p:graphicFrame>
      <p:cxnSp>
        <p:nvCxnSpPr>
          <p:cNvPr id="28" name="Straight Connector 27">
            <a:extLst>
              <a:ext uri="{FF2B5EF4-FFF2-40B4-BE49-F238E27FC236}">
                <a16:creationId xmlns:a16="http://schemas.microsoft.com/office/drawing/2014/main" id="{425A78FB-6608-F76F-9208-D48B9FAB14E8}"/>
              </a:ext>
            </a:extLst>
          </p:cNvPr>
          <p:cNvCxnSpPr>
            <a:cxnSpLocks/>
          </p:cNvCxnSpPr>
          <p:nvPr>
            <p:custDataLst>
              <p:tags r:id="rId8"/>
            </p:custDataLst>
          </p:nvPr>
        </p:nvCxnSpPr>
        <p:spPr bwMode="auto">
          <a:xfrm flipV="1">
            <a:off x="3182143" y="4050506"/>
            <a:ext cx="504825" cy="92233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1B9C653-9AEE-D07E-46FC-BDF0CCFA9981}"/>
              </a:ext>
            </a:extLst>
          </p:cNvPr>
          <p:cNvCxnSpPr/>
          <p:nvPr>
            <p:custDataLst>
              <p:tags r:id="rId9"/>
            </p:custDataLst>
          </p:nvPr>
        </p:nvCxnSpPr>
        <p:spPr bwMode="auto">
          <a:xfrm>
            <a:off x="4468017" y="2699543"/>
            <a:ext cx="515938" cy="762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DA3764E-B4F6-F501-8BCB-F83185C41E9B}"/>
              </a:ext>
            </a:extLst>
          </p:cNvPr>
          <p:cNvCxnSpPr>
            <a:cxnSpLocks/>
          </p:cNvCxnSpPr>
          <p:nvPr>
            <p:custDataLst>
              <p:tags r:id="rId10"/>
            </p:custDataLst>
          </p:nvPr>
        </p:nvCxnSpPr>
        <p:spPr bwMode="auto">
          <a:xfrm flipH="1" flipV="1">
            <a:off x="3701255" y="4039393"/>
            <a:ext cx="454025" cy="6143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1" name="Text Placeholder 2">
            <a:extLst>
              <a:ext uri="{FF2B5EF4-FFF2-40B4-BE49-F238E27FC236}">
                <a16:creationId xmlns:a16="http://schemas.microsoft.com/office/drawing/2014/main" id="{38941DB4-1228-EB36-ACE5-B78749C8466C}"/>
              </a:ext>
            </a:extLst>
          </p:cNvPr>
          <p:cNvSpPr txBox="1">
            <a:spLocks/>
          </p:cNvSpPr>
          <p:nvPr>
            <p:custDataLst>
              <p:tags r:id="rId11"/>
            </p:custDataLst>
          </p:nvPr>
        </p:nvSpPr>
        <p:spPr bwMode="gray">
          <a:xfrm>
            <a:off x="3391693" y="4653756"/>
            <a:ext cx="16192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2024 Consumption: 103 BCF/D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2" name="Text Placeholder 2">
            <a:extLst>
              <a:ext uri="{FF2B5EF4-FFF2-40B4-BE49-F238E27FC236}">
                <a16:creationId xmlns:a16="http://schemas.microsoft.com/office/drawing/2014/main" id="{98596211-B688-EEA5-DB41-9624EB0A9ED6}"/>
              </a:ext>
            </a:extLst>
          </p:cNvPr>
          <p:cNvSpPr txBox="1">
            <a:spLocks/>
          </p:cNvSpPr>
          <p:nvPr>
            <p:custDataLst>
              <p:tags r:id="rId12"/>
            </p:custDataLst>
          </p:nvPr>
        </p:nvSpPr>
        <p:spPr bwMode="auto">
          <a:xfrm>
            <a:off x="2905918" y="5463381"/>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DD28C3-E78A-447A-AE3B-FE14DC701CD0}" type="datetime'''''2''''''''''''02''''''''''''''''''''''''1'''''''''''">
              <a:rPr lang="en-US" altLang="en-US" sz="900" smtClean="0">
                <a:latin typeface="Arial" panose="020B0604020202020204" pitchFamily="34" charset="0"/>
                <a:cs typeface="Arial" panose="020B0604020202020204" pitchFamily="34" charset="0"/>
                <a:sym typeface="Arial" panose="020B0604020202020204" pitchFamily="34" charset="0"/>
              </a:rPr>
              <a:pPr/>
              <a:t>2021</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CAE1F46E-67E1-9A7F-DA07-9BFD7DAA777A}"/>
              </a:ext>
            </a:extLst>
          </p:cNvPr>
          <p:cNvSpPr txBox="1">
            <a:spLocks/>
          </p:cNvSpPr>
          <p:nvPr>
            <p:custDataLst>
              <p:tags r:id="rId13"/>
            </p:custDataLst>
          </p:nvPr>
        </p:nvSpPr>
        <p:spPr bwMode="gray">
          <a:xfrm>
            <a:off x="2402680" y="4972843"/>
            <a:ext cx="14922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2024 Production: </a:t>
            </a:r>
            <a:fld id="{787EFFEC-1C63-4A6E-9603-287AC2854E7E}" type="datetime'''''''''''''''''1''''''''''''03'">
              <a:rPr lang="en-US" altLang="en-US" sz="900" smtClean="0">
                <a:latin typeface="Lato" panose="020F0502020204030203" pitchFamily="34" charset="0"/>
                <a:ea typeface="Lato" panose="020F0502020204030203" pitchFamily="34" charset="0"/>
                <a:cs typeface="Lato" panose="020F0502020204030203" pitchFamily="34" charset="0"/>
              </a:rPr>
              <a:pPr/>
              <a:t>103</a:t>
            </a:fld>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 BCF/D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4" name="Text Placeholder 2">
            <a:extLst>
              <a:ext uri="{FF2B5EF4-FFF2-40B4-BE49-F238E27FC236}">
                <a16:creationId xmlns:a16="http://schemas.microsoft.com/office/drawing/2014/main" id="{76A9F6D4-D09C-CDC5-B9AE-D401C7E448F7}"/>
              </a:ext>
            </a:extLst>
          </p:cNvPr>
          <p:cNvSpPr txBox="1">
            <a:spLocks/>
          </p:cNvSpPr>
          <p:nvPr>
            <p:custDataLst>
              <p:tags r:id="rId14"/>
            </p:custDataLst>
          </p:nvPr>
        </p:nvSpPr>
        <p:spPr bwMode="auto">
          <a:xfrm>
            <a:off x="1600993" y="5463381"/>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261169-AC2F-41A7-8CE4-217E7E9656FE}" type="datetime'''''''''''2''''''''''''0''15'''''''''''''''">
              <a:rPr lang="en-US" altLang="en-US" sz="900" smtClean="0">
                <a:latin typeface="Arial" panose="020B0604020202020204" pitchFamily="34" charset="0"/>
                <a:cs typeface="Arial" panose="020B0604020202020204" pitchFamily="34" charset="0"/>
                <a:sym typeface="Arial" panose="020B0604020202020204" pitchFamily="34" charset="0"/>
              </a:rPr>
              <a:pPr/>
              <a:t>2015</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35" name="Text Placeholder 2">
            <a:extLst>
              <a:ext uri="{FF2B5EF4-FFF2-40B4-BE49-F238E27FC236}">
                <a16:creationId xmlns:a16="http://schemas.microsoft.com/office/drawing/2014/main" id="{6F4D60FC-6349-2F31-1C16-E7EF14951C75}"/>
              </a:ext>
            </a:extLst>
          </p:cNvPr>
          <p:cNvSpPr txBox="1">
            <a:spLocks/>
          </p:cNvSpPr>
          <p:nvPr>
            <p:custDataLst>
              <p:tags r:id="rId15"/>
            </p:custDataLst>
          </p:nvPr>
        </p:nvSpPr>
        <p:spPr bwMode="auto">
          <a:xfrm>
            <a:off x="3559968" y="5463381"/>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151AD-C6FB-4348-A1C2-BD90BBE2E56B}" type="datetime'''''''''''''''''2''''''''''0''''''''''2''''''''4'''''''''">
              <a:rPr lang="en-US" altLang="en-US" sz="900" smtClean="0">
                <a:latin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36" name="Text Placeholder 2">
            <a:extLst>
              <a:ext uri="{FF2B5EF4-FFF2-40B4-BE49-F238E27FC236}">
                <a16:creationId xmlns:a16="http://schemas.microsoft.com/office/drawing/2014/main" id="{55A68B74-2387-F680-2F6B-10350CCADF82}"/>
              </a:ext>
            </a:extLst>
          </p:cNvPr>
          <p:cNvSpPr txBox="1">
            <a:spLocks/>
          </p:cNvSpPr>
          <p:nvPr>
            <p:custDataLst>
              <p:tags r:id="rId16"/>
            </p:custDataLst>
          </p:nvPr>
        </p:nvSpPr>
        <p:spPr bwMode="auto">
          <a:xfrm>
            <a:off x="4174330" y="5463381"/>
            <a:ext cx="342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4B002B-4D25-446A-8B9C-96930EAF10DF}" type="datetime'''''''''''2''''''''''0''''''''2''''''''7''''''''''''''''''E'''">
              <a:rPr lang="en-US" altLang="en-US" sz="900" smtClean="0">
                <a:latin typeface="Arial" panose="020B0604020202020204" pitchFamily="34" charset="0"/>
              </a:rPr>
              <a:pPr/>
              <a:t>2027E</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37" name="Text Placeholder 2">
            <a:extLst>
              <a:ext uri="{FF2B5EF4-FFF2-40B4-BE49-F238E27FC236}">
                <a16:creationId xmlns:a16="http://schemas.microsoft.com/office/drawing/2014/main" id="{673251BD-1696-A465-DB9E-12638CCD5FF6}"/>
              </a:ext>
            </a:extLst>
          </p:cNvPr>
          <p:cNvSpPr txBox="1">
            <a:spLocks/>
          </p:cNvSpPr>
          <p:nvPr>
            <p:custDataLst>
              <p:tags r:id="rId17"/>
            </p:custDataLst>
          </p:nvPr>
        </p:nvSpPr>
        <p:spPr bwMode="gray">
          <a:xfrm>
            <a:off x="3082130" y="2575718"/>
            <a:ext cx="1933575"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2030 Expected Demand: 130 BCF/d+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8" name="Text Placeholder 2">
            <a:extLst>
              <a:ext uri="{FF2B5EF4-FFF2-40B4-BE49-F238E27FC236}">
                <a16:creationId xmlns:a16="http://schemas.microsoft.com/office/drawing/2014/main" id="{91AF6308-1A5F-F7B0-76CB-3BA6CA9B98F5}"/>
              </a:ext>
            </a:extLst>
          </p:cNvPr>
          <p:cNvSpPr txBox="1">
            <a:spLocks/>
          </p:cNvSpPr>
          <p:nvPr>
            <p:custDataLst>
              <p:tags r:id="rId18"/>
            </p:custDataLst>
          </p:nvPr>
        </p:nvSpPr>
        <p:spPr bwMode="auto">
          <a:xfrm>
            <a:off x="4826793" y="5463381"/>
            <a:ext cx="342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803F76-4C6D-4504-8F14-BA06D697DDC8}" type="datetime'2''''''''''''''''0''''3''''''''''''''''''''''0E'''''''''''">
              <a:rPr lang="en-US" altLang="en-US" sz="900" smtClean="0">
                <a:latin typeface="Arial" panose="020B0604020202020204" pitchFamily="34" charset="0"/>
              </a:rPr>
              <a:pPr/>
              <a:t>2030E</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39" name="Text Placeholder 2">
            <a:extLst>
              <a:ext uri="{FF2B5EF4-FFF2-40B4-BE49-F238E27FC236}">
                <a16:creationId xmlns:a16="http://schemas.microsoft.com/office/drawing/2014/main" id="{B8172D2F-D7AC-84AF-C38F-D3CBC4F51408}"/>
              </a:ext>
            </a:extLst>
          </p:cNvPr>
          <p:cNvSpPr txBox="1">
            <a:spLocks/>
          </p:cNvSpPr>
          <p:nvPr>
            <p:custDataLst>
              <p:tags r:id="rId19"/>
            </p:custDataLst>
          </p:nvPr>
        </p:nvSpPr>
        <p:spPr bwMode="auto">
          <a:xfrm>
            <a:off x="2253455" y="5463381"/>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411252-2050-4045-A62E-7AABC32F91DC}" type="datetime'20''''''''''''''''''''''''1''8'''''''">
              <a:rPr lang="en-US" altLang="en-US" sz="900" smtClean="0">
                <a:latin typeface="Arial" panose="020B0604020202020204" pitchFamily="34" charset="0"/>
              </a:rPr>
              <a:pPr/>
              <a:t>2018</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40" name="Text Placeholder 2">
            <a:extLst>
              <a:ext uri="{FF2B5EF4-FFF2-40B4-BE49-F238E27FC236}">
                <a16:creationId xmlns:a16="http://schemas.microsoft.com/office/drawing/2014/main" id="{F152C1DF-DD23-6222-B5D6-0BE100D43085}"/>
              </a:ext>
            </a:extLst>
          </p:cNvPr>
          <p:cNvSpPr txBox="1">
            <a:spLocks/>
          </p:cNvSpPr>
          <p:nvPr>
            <p:custDataLst>
              <p:tags r:id="rId20"/>
            </p:custDataLst>
          </p:nvPr>
        </p:nvSpPr>
        <p:spPr bwMode="auto">
          <a:xfrm>
            <a:off x="1429543" y="2209006"/>
            <a:ext cx="3365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b="1"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BCF/d</a:t>
            </a:r>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1" name="TextBox 40">
            <a:extLst>
              <a:ext uri="{FF2B5EF4-FFF2-40B4-BE49-F238E27FC236}">
                <a16:creationId xmlns:a16="http://schemas.microsoft.com/office/drawing/2014/main" id="{53AD43EE-4A16-B7AD-E82D-4E308D2A910C}"/>
              </a:ext>
            </a:extLst>
          </p:cNvPr>
          <p:cNvSpPr txBox="1"/>
          <p:nvPr/>
        </p:nvSpPr>
        <p:spPr>
          <a:xfrm>
            <a:off x="1695138" y="3210718"/>
            <a:ext cx="1547812" cy="923925"/>
          </a:xfrm>
          <a:prstGeom prst="rect">
            <a:avLst/>
          </a:prstGeom>
          <a:noFill/>
        </p:spPr>
        <p:txBody>
          <a:bodyPr wrap="square" rtlCol="0">
            <a:spAutoFit/>
          </a:bodyPr>
          <a:lstStyle/>
          <a:p>
            <a:pPr algn="ctr"/>
            <a:r>
              <a:rPr lang="en-US" sz="900" dirty="0"/>
              <a:t>It took a decade of shale-driven growth to add ~30 BCF/d of production. Now, demand could rise by nearly that amount in just the next 5 years.</a:t>
            </a:r>
          </a:p>
        </p:txBody>
      </p:sp>
      <p:cxnSp>
        <p:nvCxnSpPr>
          <p:cNvPr id="42" name="Straight Connector 41">
            <a:extLst>
              <a:ext uri="{FF2B5EF4-FFF2-40B4-BE49-F238E27FC236}">
                <a16:creationId xmlns:a16="http://schemas.microsoft.com/office/drawing/2014/main" id="{F657D5C9-15FA-1D9E-3714-DDC4EED4FBAE}"/>
              </a:ext>
            </a:extLst>
          </p:cNvPr>
          <p:cNvCxnSpPr/>
          <p:nvPr>
            <p:custDataLst>
              <p:tags r:id="rId21"/>
            </p:custDataLst>
          </p:nvPr>
        </p:nvCxnSpPr>
        <p:spPr bwMode="gray">
          <a:xfrm>
            <a:off x="1794668" y="2590006"/>
            <a:ext cx="131763" cy="0"/>
          </a:xfrm>
          <a:prstGeom prst="line">
            <a:avLst/>
          </a:prstGeom>
          <a:ln w="28575" cap="rnd" cmpd="sng" algn="ctr">
            <a:solidFill>
              <a:srgbClr val="162C5B"/>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1019AB0-0819-48CF-6B94-481B1322B55E}"/>
              </a:ext>
            </a:extLst>
          </p:cNvPr>
          <p:cNvCxnSpPr/>
          <p:nvPr>
            <p:custDataLst>
              <p:tags r:id="rId22"/>
            </p:custDataLst>
          </p:nvPr>
        </p:nvCxnSpPr>
        <p:spPr bwMode="gray">
          <a:xfrm>
            <a:off x="1794668" y="2770981"/>
            <a:ext cx="131763" cy="0"/>
          </a:xfrm>
          <a:prstGeom prst="line">
            <a:avLst/>
          </a:prstGeom>
          <a:ln w="28575" cap="rnd" cmpd="sng" algn="ctr">
            <a:solidFill>
              <a:srgbClr val="BF01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0C28FC1-FD0B-8CF2-069E-F273891B733F}"/>
              </a:ext>
            </a:extLst>
          </p:cNvPr>
          <p:cNvCxnSpPr/>
          <p:nvPr>
            <p:custDataLst>
              <p:tags r:id="rId23"/>
            </p:custDataLst>
          </p:nvPr>
        </p:nvCxnSpPr>
        <p:spPr bwMode="gray">
          <a:xfrm>
            <a:off x="1794668" y="2951956"/>
            <a:ext cx="131763" cy="0"/>
          </a:xfrm>
          <a:prstGeom prst="line">
            <a:avLst/>
          </a:prstGeom>
          <a:ln w="28575" cap="rnd" cmpd="sng" algn="ctr">
            <a:solidFill>
              <a:srgbClr val="9DB1CF"/>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5" name="Text Placeholder 2">
            <a:extLst>
              <a:ext uri="{FF2B5EF4-FFF2-40B4-BE49-F238E27FC236}">
                <a16:creationId xmlns:a16="http://schemas.microsoft.com/office/drawing/2014/main" id="{60B91A69-7EE3-FDA1-C060-74CA539096A0}"/>
              </a:ext>
            </a:extLst>
          </p:cNvPr>
          <p:cNvSpPr txBox="1">
            <a:spLocks/>
          </p:cNvSpPr>
          <p:nvPr>
            <p:custDataLst>
              <p:tags r:id="rId24"/>
            </p:custDataLst>
          </p:nvPr>
        </p:nvSpPr>
        <p:spPr bwMode="auto">
          <a:xfrm>
            <a:off x="1991518" y="2536031"/>
            <a:ext cx="7366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B1FCDEC-37EA-4C78-B96F-CBA90C594A22}" type="datetime'''C''''o''''''''''n''s''''u''''m''''p''tio''''''''''''''''n'">
              <a:rPr lang="en-US" altLang="en-US" sz="900" b="1"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spcBef>
                  <a:spcPct val="0"/>
                </a:spcBef>
                <a:spcAft>
                  <a:spcPct val="0"/>
                </a:spcAft>
                <a:buNone/>
              </a:pPr>
              <a:t>Consumption</a:t>
            </a:fld>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6" name="Text Placeholder 2">
            <a:extLst>
              <a:ext uri="{FF2B5EF4-FFF2-40B4-BE49-F238E27FC236}">
                <a16:creationId xmlns:a16="http://schemas.microsoft.com/office/drawing/2014/main" id="{10764CB7-1D1D-6A7B-E934-3B053806FE77}"/>
              </a:ext>
            </a:extLst>
          </p:cNvPr>
          <p:cNvSpPr txBox="1">
            <a:spLocks/>
          </p:cNvSpPr>
          <p:nvPr>
            <p:custDataLst>
              <p:tags r:id="rId25"/>
            </p:custDataLst>
          </p:nvPr>
        </p:nvSpPr>
        <p:spPr bwMode="auto">
          <a:xfrm>
            <a:off x="1991518" y="2717006"/>
            <a:ext cx="6032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C8094DB-D411-4095-90BA-6833DA915F86}" type="datetime'P''r''''o''''''du''''''c''''''''''t''''''''i''''o''''''''n'''">
              <a:rPr lang="en-US" altLang="en-US" sz="900" b="1"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spcBef>
                  <a:spcPct val="0"/>
                </a:spcBef>
                <a:spcAft>
                  <a:spcPct val="0"/>
                </a:spcAft>
                <a:buNone/>
              </a:pPr>
              <a:t>Production</a:t>
            </a:fld>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7" name="Text Placeholder 2">
            <a:extLst>
              <a:ext uri="{FF2B5EF4-FFF2-40B4-BE49-F238E27FC236}">
                <a16:creationId xmlns:a16="http://schemas.microsoft.com/office/drawing/2014/main" id="{DAAC205A-4C55-6977-F09B-9DF3C288B6BC}"/>
              </a:ext>
            </a:extLst>
          </p:cNvPr>
          <p:cNvSpPr txBox="1">
            <a:spLocks/>
          </p:cNvSpPr>
          <p:nvPr>
            <p:custDataLst>
              <p:tags r:id="rId26"/>
            </p:custDataLst>
          </p:nvPr>
        </p:nvSpPr>
        <p:spPr bwMode="auto">
          <a:xfrm>
            <a:off x="1991518" y="2897981"/>
            <a:ext cx="1485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78E2B3C-727C-4A22-87EA-1B902E1E1176}" type="datetime'''B''''ison’''s ''De''mand'''''' ''P''''r''''oj''ecti''''on'''">
              <a:rPr lang="en-US" altLang="en-US" sz="900" b="1" smtClean="0">
                <a:latin typeface="Lato" panose="020F0502020204030203" pitchFamily="34" charset="0"/>
                <a:ea typeface="Lato" panose="020F0502020204030203" pitchFamily="34" charset="0"/>
                <a:cs typeface="Lato" panose="020F0502020204030203" pitchFamily="34" charset="0"/>
              </a:rPr>
              <a:pPr/>
              <a:t>Bison’s Demand Projection</a:t>
            </a:fld>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8" name="Left Bracket 47">
            <a:extLst>
              <a:ext uri="{FF2B5EF4-FFF2-40B4-BE49-F238E27FC236}">
                <a16:creationId xmlns:a16="http://schemas.microsoft.com/office/drawing/2014/main" id="{DC89BC94-AEC2-D436-59F4-6336CE3F728E}"/>
              </a:ext>
            </a:extLst>
          </p:cNvPr>
          <p:cNvSpPr/>
          <p:nvPr/>
        </p:nvSpPr>
        <p:spPr>
          <a:xfrm rot="3253670">
            <a:off x="2604293" y="3344068"/>
            <a:ext cx="104311" cy="21209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46ADDA8-719D-0AAC-AD1C-85A47719F35A}"/>
              </a:ext>
            </a:extLst>
          </p:cNvPr>
          <p:cNvSpPr txBox="1"/>
          <p:nvPr/>
        </p:nvSpPr>
        <p:spPr>
          <a:xfrm>
            <a:off x="2100544" y="6266210"/>
            <a:ext cx="7990912" cy="400110"/>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1. Demand is expected to rise 3 Bcf/d annually through 2026 according to EIA estimates, and we expect another 3-6 Bcf/d per year through 2029, driven by LNG exports and AI growth. Sources: EIA, U.S. Department of Energy Planned LNG Projects Report</a:t>
            </a:r>
          </a:p>
        </p:txBody>
      </p:sp>
      <p:pic>
        <p:nvPicPr>
          <p:cNvPr id="8" name="Picture Placeholder 25" descr="A black background with a bison logo&#10;&#10;AI-generated content may be incorrect.">
            <a:extLst>
              <a:ext uri="{FF2B5EF4-FFF2-40B4-BE49-F238E27FC236}">
                <a16:creationId xmlns:a16="http://schemas.microsoft.com/office/drawing/2014/main" id="{5E6A8863-A9C4-CEA1-5833-290E34B4AC47}"/>
              </a:ext>
            </a:extLst>
          </p:cNvPr>
          <p:cNvPicPr>
            <a:picLocks noChangeAspect="1"/>
          </p:cNvPicPr>
          <p:nvPr/>
        </p:nvPicPr>
        <p:blipFill>
          <a:blip r:embed="rId31">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181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835F-9608-4383-83A4-64DC1CB99E7F}"/>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1F8D4BCD-C784-8061-4672-1804709D9E8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FE104314-43F9-29C6-AD23-653F4650DF21}"/>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2FD69CA8-AF6D-353A-713A-CEB01FBFA9A2}"/>
              </a:ext>
            </a:extLst>
          </p:cNvPr>
          <p:cNvSpPr txBox="1"/>
          <p:nvPr/>
        </p:nvSpPr>
        <p:spPr>
          <a:xfrm>
            <a:off x="609395" y="1002067"/>
            <a:ext cx="4581729" cy="219547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LNG: The Key Driver of Near-Term Demand Growth</a:t>
            </a:r>
          </a:p>
        </p:txBody>
      </p:sp>
      <p:sp>
        <p:nvSpPr>
          <p:cNvPr id="10" name="Подзаголовок 2">
            <a:extLst>
              <a:ext uri="{FF2B5EF4-FFF2-40B4-BE49-F238E27FC236}">
                <a16:creationId xmlns:a16="http://schemas.microsoft.com/office/drawing/2014/main" id="{541809B5-62E1-C555-736A-4C2C472BF122}"/>
              </a:ext>
            </a:extLst>
          </p:cNvPr>
          <p:cNvSpPr txBox="1">
            <a:spLocks/>
          </p:cNvSpPr>
          <p:nvPr/>
        </p:nvSpPr>
        <p:spPr>
          <a:xfrm>
            <a:off x="7540114" y="2941308"/>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dirty="0">
                <a:latin typeface="Lato" panose="020F0502020204030203" pitchFamily="34" charset="0"/>
                <a:ea typeface="Lato" panose="020F0502020204030203" pitchFamily="34" charset="0"/>
                <a:cs typeface="Lato" panose="020F0502020204030203" pitchFamily="34" charset="0"/>
              </a:rPr>
              <a:t>Historically, the amount of LNG that the U.S. could export has been constrained by the volume of gas these facilities can handle. This dynamic is changing, as an additional ~10 BCF/d is expected to come online by 2028 if projects currently under construction begin operations as planned.</a:t>
            </a:r>
          </a:p>
        </p:txBody>
      </p:sp>
      <p:sp>
        <p:nvSpPr>
          <p:cNvPr id="27" name="Slide Number Placeholder 18">
            <a:extLst>
              <a:ext uri="{FF2B5EF4-FFF2-40B4-BE49-F238E27FC236}">
                <a16:creationId xmlns:a16="http://schemas.microsoft.com/office/drawing/2014/main" id="{8578A6B8-32E1-554F-034D-62B470B276DA}"/>
              </a:ext>
            </a:extLst>
          </p:cNvPr>
          <p:cNvSpPr>
            <a:spLocks noGrp="1"/>
          </p:cNvSpPr>
          <p:nvPr>
            <p:ph type="sldNum" sz="quarter" idx="12"/>
          </p:nvPr>
        </p:nvSpPr>
        <p:spPr>
          <a:xfrm>
            <a:off x="8853310" y="33757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21</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59D94716-692E-58A0-D07B-32A8CD66D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0C61E39C-6152-3E66-30BB-245B0C88D01C}"/>
              </a:ext>
            </a:extLst>
          </p:cNvPr>
          <p:cNvSpPr txBox="1">
            <a:spLocks/>
          </p:cNvSpPr>
          <p:nvPr/>
        </p:nvSpPr>
        <p:spPr>
          <a:xfrm>
            <a:off x="595490" y="3660460"/>
            <a:ext cx="4581729" cy="15782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LNG facilities will be the biggest drive of near-term natural gas demand growth.</a:t>
            </a:r>
          </a:p>
        </p:txBody>
      </p:sp>
      <p:sp>
        <p:nvSpPr>
          <p:cNvPr id="22" name="Подзаголовок 2">
            <a:extLst>
              <a:ext uri="{FF2B5EF4-FFF2-40B4-BE49-F238E27FC236}">
                <a16:creationId xmlns:a16="http://schemas.microsoft.com/office/drawing/2014/main" id="{1BDADACC-811C-F404-3A57-6490E416C47D}"/>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dirty="0">
                <a:latin typeface="Lato" panose="020F0502020204030203" pitchFamily="34" charset="0"/>
                <a:ea typeface="Lato" panose="020F0502020204030203" pitchFamily="34" charset="0"/>
                <a:cs typeface="Lato" panose="020F0502020204030203" pitchFamily="34" charset="0"/>
              </a:rPr>
              <a:t>LNG facilities consume large volumes of “feed-gas” to produce liquefied natural gas that is transported to higher priced international markets, like Europe and Asia, where gas prices typically average between $10 to $15 per mcf. This highly profitable regional arbitrage creates steady demand for local gas.</a:t>
            </a:r>
          </a:p>
        </p:txBody>
      </p:sp>
      <p:pic>
        <p:nvPicPr>
          <p:cNvPr id="2" name="Picture Placeholder 25" descr="A black background with a bison logo&#10;&#10;AI-generated content may be incorrect.">
            <a:extLst>
              <a:ext uri="{FF2B5EF4-FFF2-40B4-BE49-F238E27FC236}">
                <a16:creationId xmlns:a16="http://schemas.microsoft.com/office/drawing/2014/main" id="{9AB431F5-1AC4-3789-ECB5-53A67AFF9F7E}"/>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9579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5853-409C-693C-2094-FC101D2F407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BD10463-8707-B0AE-0E48-B67E9A4216C7}"/>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0E09A5A0-EE77-9450-D6BE-B528390299AB}"/>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BBF51C01-FE70-657B-74F9-8E7E0ACB9788}"/>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Expected LNG Expansions, 2016–2028E</a:t>
            </a:r>
          </a:p>
        </p:txBody>
      </p:sp>
      <p:sp>
        <p:nvSpPr>
          <p:cNvPr id="5" name="Text Placeholder 4">
            <a:extLst>
              <a:ext uri="{FF2B5EF4-FFF2-40B4-BE49-F238E27FC236}">
                <a16:creationId xmlns:a16="http://schemas.microsoft.com/office/drawing/2014/main" id="{5CE967B0-A95E-C831-B319-DEC4ADCAF8FB}"/>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Arbitrage Opportunity Creates Steady U.S. Demand, 2023–2025E</a:t>
            </a:r>
          </a:p>
        </p:txBody>
      </p:sp>
      <p:sp>
        <p:nvSpPr>
          <p:cNvPr id="24" name="Slide Number Placeholder 6">
            <a:extLst>
              <a:ext uri="{FF2B5EF4-FFF2-40B4-BE49-F238E27FC236}">
                <a16:creationId xmlns:a16="http://schemas.microsoft.com/office/drawing/2014/main" id="{76839DB3-1CF6-BC5B-8E4E-D6F67901EB9A}"/>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22</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37BC4934-2A1A-BAAB-0504-5D6933AA1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8" name="Picture 7" descr="A graph of a graph of a gas export&#10;&#10;Description automatically generated with medium confidence">
            <a:extLst>
              <a:ext uri="{FF2B5EF4-FFF2-40B4-BE49-F238E27FC236}">
                <a16:creationId xmlns:a16="http://schemas.microsoft.com/office/drawing/2014/main" id="{63680CC3-4CDD-0B98-08DB-B6FD4CA8C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5" b="10373"/>
          <a:stretch/>
        </p:blipFill>
        <p:spPr>
          <a:xfrm>
            <a:off x="1291504" y="2452335"/>
            <a:ext cx="4247999" cy="2820104"/>
          </a:xfrm>
          <a:prstGeom prst="rect">
            <a:avLst/>
          </a:prstGeom>
        </p:spPr>
      </p:pic>
      <p:pic>
        <p:nvPicPr>
          <p:cNvPr id="9" name="Picture 8" descr="A graph of a graph showing the price of natural gas&#10;&#10;Description automatically generated">
            <a:extLst>
              <a:ext uri="{FF2B5EF4-FFF2-40B4-BE49-F238E27FC236}">
                <a16:creationId xmlns:a16="http://schemas.microsoft.com/office/drawing/2014/main" id="{10485B8E-6B19-6050-43CC-E7FBB964E6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88"/>
          <a:stretch/>
        </p:blipFill>
        <p:spPr>
          <a:xfrm>
            <a:off x="6593671" y="2452335"/>
            <a:ext cx="4333894" cy="2820104"/>
          </a:xfrm>
          <a:prstGeom prst="rect">
            <a:avLst/>
          </a:prstGeom>
        </p:spPr>
      </p:pic>
      <p:sp>
        <p:nvSpPr>
          <p:cNvPr id="10" name="TextBox 9">
            <a:extLst>
              <a:ext uri="{FF2B5EF4-FFF2-40B4-BE49-F238E27FC236}">
                <a16:creationId xmlns:a16="http://schemas.microsoft.com/office/drawing/2014/main" id="{D535DFE2-ED33-9BF6-281E-449B2AA32978}"/>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 EIA</a:t>
            </a:r>
          </a:p>
        </p:txBody>
      </p:sp>
      <p:pic>
        <p:nvPicPr>
          <p:cNvPr id="2" name="Picture Placeholder 25" descr="A black background with a bison logo&#10;&#10;AI-generated content may be incorrect.">
            <a:extLst>
              <a:ext uri="{FF2B5EF4-FFF2-40B4-BE49-F238E27FC236}">
                <a16:creationId xmlns:a16="http://schemas.microsoft.com/office/drawing/2014/main" id="{C335AFF4-0A61-6F6C-7C4F-8DB647975770}"/>
              </a:ext>
            </a:extLst>
          </p:cNvPr>
          <p:cNvPicPr>
            <a:picLocks noChangeAspect="1"/>
          </p:cNvPicPr>
          <p:nvPr/>
        </p:nvPicPr>
        <p:blipFill>
          <a:blip r:embed="rId5">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39876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EC2A-CC70-22D4-0DA4-0570431CFE03}"/>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2D957B97-C0E3-2D66-C995-131A51B90E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C96EAA34-FA14-0FA5-68EE-34CEEAC2E3C4}"/>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EE0C798D-8427-A901-5CDF-1E4E009A2C2F}"/>
              </a:ext>
            </a:extLst>
          </p:cNvPr>
          <p:cNvSpPr txBox="1"/>
          <p:nvPr/>
        </p:nvSpPr>
        <p:spPr>
          <a:xfrm>
            <a:off x="609395" y="1002067"/>
            <a:ext cx="4581729" cy="166968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Faster LNG Terminal Build Times</a:t>
            </a:r>
          </a:p>
        </p:txBody>
      </p:sp>
      <p:sp>
        <p:nvSpPr>
          <p:cNvPr id="27" name="Slide Number Placeholder 18">
            <a:extLst>
              <a:ext uri="{FF2B5EF4-FFF2-40B4-BE49-F238E27FC236}">
                <a16:creationId xmlns:a16="http://schemas.microsoft.com/office/drawing/2014/main" id="{04ED90A7-0307-77A3-E820-77BBDD457168}"/>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23</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FA309914-7788-8CCB-29E5-F2FB2FF3E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2" name="Content Placeholder 9">
            <a:extLst>
              <a:ext uri="{FF2B5EF4-FFF2-40B4-BE49-F238E27FC236}">
                <a16:creationId xmlns:a16="http://schemas.microsoft.com/office/drawing/2014/main" id="{D1EEC153-6EFF-C47A-75BD-61366518AF09}"/>
              </a:ext>
            </a:extLst>
          </p:cNvPr>
          <p:cNvSpPr txBox="1">
            <a:spLocks/>
          </p:cNvSpPr>
          <p:nvPr/>
        </p:nvSpPr>
        <p:spPr>
          <a:xfrm>
            <a:off x="595490" y="3096961"/>
            <a:ext cx="4595634" cy="2141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The recent example of Corpus Christi LNG Stage 3 and Plaquemines LNG going from FID to operation in just 30 months is bullish for the remaining approved LNG projects.</a:t>
            </a:r>
          </a:p>
        </p:txBody>
      </p:sp>
      <p:sp>
        <p:nvSpPr>
          <p:cNvPr id="3" name="Подзаголовок 2">
            <a:extLst>
              <a:ext uri="{FF2B5EF4-FFF2-40B4-BE49-F238E27FC236}">
                <a16:creationId xmlns:a16="http://schemas.microsoft.com/office/drawing/2014/main" id="{6EB93EEB-8A6F-264A-2C2A-73AF0A006FC9}"/>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This is a positive development for the 22 Bcf/d of approved LNG export capacity </a:t>
            </a:r>
            <a:r>
              <a:rPr lang="en-US" sz="1200" dirty="0">
                <a:latin typeface="Lato" panose="020F0502020204030203" pitchFamily="34" charset="0"/>
                <a:ea typeface="Lato" panose="020F0502020204030203" pitchFamily="34" charset="0"/>
                <a:cs typeface="Lato" panose="020F0502020204030203" pitchFamily="34" charset="0"/>
              </a:rPr>
              <a:t>awaiting FID, as it can now be developed more quickly</a:t>
            </a:r>
            <a:r>
              <a:rPr lang="en-US" sz="1200" b="1" dirty="0">
                <a:latin typeface="Lato" panose="020F0502020204030203" pitchFamily="34" charset="0"/>
                <a:ea typeface="Lato" panose="020F0502020204030203" pitchFamily="34" charset="0"/>
                <a:cs typeface="Lato" panose="020F0502020204030203" pitchFamily="34" charset="0"/>
              </a:rPr>
              <a:t>.</a:t>
            </a:r>
          </a:p>
        </p:txBody>
      </p:sp>
      <p:sp>
        <p:nvSpPr>
          <p:cNvPr id="7" name="Подзаголовок 2">
            <a:extLst>
              <a:ext uri="{FF2B5EF4-FFF2-40B4-BE49-F238E27FC236}">
                <a16:creationId xmlns:a16="http://schemas.microsoft.com/office/drawing/2014/main" id="{11105B13-449D-003F-4980-682DC9B2542E}"/>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LNG facility construction timelines have significantly shortened</a:t>
            </a:r>
            <a:r>
              <a:rPr lang="en-US" sz="1200" dirty="0">
                <a:latin typeface="Lato" panose="020F0502020204030203" pitchFamily="34" charset="0"/>
                <a:ea typeface="Lato" panose="020F0502020204030203" pitchFamily="34" charset="0"/>
                <a:cs typeface="Lato" panose="020F0502020204030203" pitchFamily="34" charset="0"/>
              </a:rPr>
              <a:t> due to advancements in modular construction designs and improved project efficiencies.</a:t>
            </a:r>
          </a:p>
        </p:txBody>
      </p:sp>
      <p:pic>
        <p:nvPicPr>
          <p:cNvPr id="6" name="Picture Placeholder 25" descr="A black background with a bison logo&#10;&#10;AI-generated content may be incorrect.">
            <a:extLst>
              <a:ext uri="{FF2B5EF4-FFF2-40B4-BE49-F238E27FC236}">
                <a16:creationId xmlns:a16="http://schemas.microsoft.com/office/drawing/2014/main" id="{E0B9DE7F-41CA-46CD-7D0D-24280673C604}"/>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434367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FA367-9988-7640-7D9E-5A1B51A25F7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B02A7123-D82F-0621-585A-7ABB91E1B2B5}"/>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540CAAFB-BA32-D31D-D0A8-04D17ACFFA74}"/>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82297D6D-133A-3016-5257-48615E72BB1C}"/>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Potential Additional U.S. LNG Export Capacity (2025–2030E)</a:t>
            </a:r>
          </a:p>
        </p:txBody>
      </p:sp>
      <p:sp>
        <p:nvSpPr>
          <p:cNvPr id="5" name="Text Placeholder 4">
            <a:extLst>
              <a:ext uri="{FF2B5EF4-FFF2-40B4-BE49-F238E27FC236}">
                <a16:creationId xmlns:a16="http://schemas.microsoft.com/office/drawing/2014/main" id="{E8460068-F3D5-A40E-69C7-8F54EF012118}"/>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LNG Facility Construction Timelines (2014–Present)</a:t>
            </a:r>
          </a:p>
        </p:txBody>
      </p:sp>
      <p:sp>
        <p:nvSpPr>
          <p:cNvPr id="24" name="Slide Number Placeholder 6">
            <a:extLst>
              <a:ext uri="{FF2B5EF4-FFF2-40B4-BE49-F238E27FC236}">
                <a16:creationId xmlns:a16="http://schemas.microsoft.com/office/drawing/2014/main" id="{B5B2BEF6-FFAA-3636-66A6-8D4485B7FDAC}"/>
              </a:ext>
            </a:extLst>
          </p:cNvPr>
          <p:cNvSpPr>
            <a:spLocks noGrp="1"/>
          </p:cNvSpPr>
          <p:nvPr>
            <p:ph type="sldNum" sz="quarter" idx="12"/>
          </p:nvPr>
        </p:nvSpPr>
        <p:spPr>
          <a:xfrm>
            <a:off x="8610600" y="31297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24</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E536E17C-0B4B-F993-A729-12D04EA3F0F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10" name="TextBox 9">
            <a:extLst>
              <a:ext uri="{FF2B5EF4-FFF2-40B4-BE49-F238E27FC236}">
                <a16:creationId xmlns:a16="http://schemas.microsoft.com/office/drawing/2014/main" id="{29A9ADBD-9A97-B6BB-F83B-9193245ED441}"/>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Sources: EIA, Global Energy Monitor</a:t>
            </a:r>
          </a:p>
        </p:txBody>
      </p:sp>
      <p:graphicFrame>
        <p:nvGraphicFramePr>
          <p:cNvPr id="2" name="Chart 1">
            <a:extLst>
              <a:ext uri="{FF2B5EF4-FFF2-40B4-BE49-F238E27FC236}">
                <a16:creationId xmlns:a16="http://schemas.microsoft.com/office/drawing/2014/main" id="{23C92362-6EF0-B08D-912B-F459BF84EAD9}"/>
              </a:ext>
            </a:extLst>
          </p:cNvPr>
          <p:cNvGraphicFramePr/>
          <p:nvPr>
            <p:custDataLst>
              <p:tags r:id="rId1"/>
            </p:custDataLst>
            <p:extLst>
              <p:ext uri="{D42A27DB-BD31-4B8C-83A1-F6EECF244321}">
                <p14:modId xmlns:p14="http://schemas.microsoft.com/office/powerpoint/2010/main" val="3049720800"/>
              </p:ext>
            </p:extLst>
          </p:nvPr>
        </p:nvGraphicFramePr>
        <p:xfrm>
          <a:off x="6368179" y="3532587"/>
          <a:ext cx="4680822" cy="823913"/>
        </p:xfrm>
        <a:graphic>
          <a:graphicData uri="http://schemas.openxmlformats.org/drawingml/2006/chart">
            <c:chart xmlns:c="http://schemas.openxmlformats.org/drawingml/2006/chart" xmlns:r="http://schemas.openxmlformats.org/officeDocument/2006/relationships" r:id="rId30"/>
          </a:graphicData>
        </a:graphic>
      </p:graphicFrame>
      <p:cxnSp>
        <p:nvCxnSpPr>
          <p:cNvPr id="4" name="Straight Connector 3">
            <a:extLst>
              <a:ext uri="{FF2B5EF4-FFF2-40B4-BE49-F238E27FC236}">
                <a16:creationId xmlns:a16="http://schemas.microsoft.com/office/drawing/2014/main" id="{93E862B4-5834-A565-89C3-4E0991AACB3A}"/>
              </a:ext>
            </a:extLst>
          </p:cNvPr>
          <p:cNvCxnSpPr>
            <a:cxnSpLocks/>
          </p:cNvCxnSpPr>
          <p:nvPr>
            <p:custDataLst>
              <p:tags r:id="rId2"/>
            </p:custDataLst>
          </p:nvPr>
        </p:nvCxnSpPr>
        <p:spPr bwMode="gray">
          <a:xfrm>
            <a:off x="10764989" y="3429000"/>
            <a:ext cx="0" cy="433387"/>
          </a:xfrm>
          <a:prstGeom prst="line">
            <a:avLst/>
          </a:prstGeom>
          <a:ln w="12700" cap="flat" cmpd="sng" algn="ctr">
            <a:solidFill>
              <a:srgbClr val="BF0100"/>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21F4D3D8-7AFE-AA79-EDAD-52E235925E04}"/>
              </a:ext>
            </a:extLst>
          </p:cNvPr>
          <p:cNvCxnSpPr/>
          <p:nvPr>
            <p:custDataLst>
              <p:tags r:id="rId3"/>
            </p:custDataLst>
          </p:nvPr>
        </p:nvCxnSpPr>
        <p:spPr bwMode="gray">
          <a:xfrm>
            <a:off x="6915866" y="3433763"/>
            <a:ext cx="3853886" cy="0"/>
          </a:xfrm>
          <a:prstGeom prst="line">
            <a:avLst/>
          </a:prstGeom>
          <a:ln w="12700" cap="flat" cmpd="sng" algn="ctr">
            <a:solidFill>
              <a:srgbClr val="BF01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D43C206-8BC0-221F-841E-61010EFF04F6}"/>
              </a:ext>
            </a:extLst>
          </p:cNvPr>
          <p:cNvCxnSpPr>
            <a:cxnSpLocks/>
          </p:cNvCxnSpPr>
          <p:nvPr>
            <p:custDataLst>
              <p:tags r:id="rId4"/>
            </p:custDataLst>
          </p:nvPr>
        </p:nvCxnSpPr>
        <p:spPr bwMode="gray">
          <a:xfrm flipV="1">
            <a:off x="6920629" y="3429000"/>
            <a:ext cx="0" cy="174021"/>
          </a:xfrm>
          <a:prstGeom prst="line">
            <a:avLst/>
          </a:prstGeom>
          <a:ln w="12700" cap="flat" cmpd="sng" algn="ctr">
            <a:solidFill>
              <a:srgbClr val="BF01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2">
            <a:extLst>
              <a:ext uri="{FF2B5EF4-FFF2-40B4-BE49-F238E27FC236}">
                <a16:creationId xmlns:a16="http://schemas.microsoft.com/office/drawing/2014/main" id="{8FA397E6-1B2D-ECCB-EB70-2C7728EB7DE8}"/>
              </a:ext>
            </a:extLst>
          </p:cNvPr>
          <p:cNvSpPr txBox="1">
            <a:spLocks/>
          </p:cNvSpPr>
          <p:nvPr>
            <p:custDataLst>
              <p:tags r:id="rId5"/>
            </p:custDataLst>
          </p:nvPr>
        </p:nvSpPr>
        <p:spPr bwMode="auto">
          <a:xfrm>
            <a:off x="8365880" y="4328703"/>
            <a:ext cx="409125" cy="11149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CD3774-B177-42C5-A782-5BFF26766B3B}" type="datetime'''''E''''lb''a'' ''Isl''''an''d ''L''NG'''''' (2016)'">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Elba Island LNG (2016)</a:t>
            </a:fld>
            <a:endParaRPr lang="en-US" sz="10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7A52F697-C904-9C1F-EE7C-3FBB62E5B83E}"/>
              </a:ext>
            </a:extLst>
          </p:cNvPr>
          <p:cNvSpPr txBox="1">
            <a:spLocks/>
          </p:cNvSpPr>
          <p:nvPr>
            <p:custDataLst>
              <p:tags r:id="rId6"/>
            </p:custDataLst>
          </p:nvPr>
        </p:nvSpPr>
        <p:spPr bwMode="auto">
          <a:xfrm>
            <a:off x="8865919" y="4330064"/>
            <a:ext cx="537461" cy="16724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2556E7-5BCF-4769-BCA5-32FD29520D59}" type="datetime'''S''abi''''ne Pa''ss L''N''''G'','' Train 6 ''(201''9'')'">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Sabine Pass LNG, Train 6 (2019)</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3" name="Text Placeholder 2">
            <a:extLst>
              <a:ext uri="{FF2B5EF4-FFF2-40B4-BE49-F238E27FC236}">
                <a16:creationId xmlns:a16="http://schemas.microsoft.com/office/drawing/2014/main" id="{AC3796E5-7F84-7255-1C42-EDA605C60E26}"/>
              </a:ext>
            </a:extLst>
          </p:cNvPr>
          <p:cNvSpPr txBox="1">
            <a:spLocks/>
          </p:cNvSpPr>
          <p:nvPr>
            <p:custDataLst>
              <p:tags r:id="rId7"/>
            </p:custDataLst>
          </p:nvPr>
        </p:nvSpPr>
        <p:spPr bwMode="auto">
          <a:xfrm>
            <a:off x="9411691" y="4327345"/>
            <a:ext cx="537460" cy="11149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A8CC05-D9B8-473E-A209-2BB8BA834AB1}" type="datetime'Ca''''''''lcas''ieu P''a''ss'''''''' L''''N''G (''2''''''019)'">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Calcasieu Pass LNG (2019)</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A68CACC5-F852-22A9-0CC6-50FC734CB352}"/>
              </a:ext>
            </a:extLst>
          </p:cNvPr>
          <p:cNvSpPr txBox="1">
            <a:spLocks/>
          </p:cNvSpPr>
          <p:nvPr>
            <p:custDataLst>
              <p:tags r:id="rId8"/>
            </p:custDataLst>
          </p:nvPr>
        </p:nvSpPr>
        <p:spPr bwMode="auto">
          <a:xfrm>
            <a:off x="6471366" y="3004963"/>
            <a:ext cx="942726" cy="5574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FID to Operation, in Months</a:t>
            </a:r>
            <a:endParaRPr lang="en-US" sz="10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0A86DC38-F597-1E50-59DC-4D4304F11185}"/>
              </a:ext>
            </a:extLst>
          </p:cNvPr>
          <p:cNvSpPr txBox="1">
            <a:spLocks/>
          </p:cNvSpPr>
          <p:nvPr>
            <p:custDataLst>
              <p:tags r:id="rId9"/>
            </p:custDataLst>
          </p:nvPr>
        </p:nvSpPr>
        <p:spPr bwMode="auto">
          <a:xfrm>
            <a:off x="10468118" y="4333147"/>
            <a:ext cx="758685" cy="14680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8159D7-F430-43BE-8B83-3FF343E5B191}" type="datetime'P''''la''q''ue''''mi''''n''''e''s'' L''''''N''''G ''''(2022)'">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Plaquemines LNG (2022)</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6" name="Text Placeholder 2">
            <a:extLst>
              <a:ext uri="{FF2B5EF4-FFF2-40B4-BE49-F238E27FC236}">
                <a16:creationId xmlns:a16="http://schemas.microsoft.com/office/drawing/2014/main" id="{B5452991-ADF2-E4B1-704D-9CDF45F79FA7}"/>
              </a:ext>
            </a:extLst>
          </p:cNvPr>
          <p:cNvSpPr txBox="1">
            <a:spLocks/>
          </p:cNvSpPr>
          <p:nvPr>
            <p:custDataLst>
              <p:tags r:id="rId10"/>
            </p:custDataLst>
          </p:nvPr>
        </p:nvSpPr>
        <p:spPr bwMode="auto">
          <a:xfrm>
            <a:off x="9963573" y="4333665"/>
            <a:ext cx="514302" cy="11149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D4D29AD-17BE-4EA9-88F4-E66DF70D6340}" type="datetime'Co''rpu''''s'' C''hrist''i St''a''ge'''' ''3 ''''''''(''2022)'">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Corpus Christi Stage 3 (2022)</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CA35F6F8-54A0-CEFA-524B-1E4F12E8B151}"/>
              </a:ext>
            </a:extLst>
          </p:cNvPr>
          <p:cNvSpPr txBox="1">
            <a:spLocks/>
          </p:cNvSpPr>
          <p:nvPr>
            <p:custDataLst>
              <p:tags r:id="rId11"/>
            </p:custDataLst>
          </p:nvPr>
        </p:nvSpPr>
        <p:spPr bwMode="auto">
          <a:xfrm>
            <a:off x="7761426" y="4327345"/>
            <a:ext cx="514302" cy="11149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A77FEA-0761-499C-AC30-E4B2B966528F}" type="datetime'C''o''r''pus'' Chri''''sti Sta''''g''''''e 1'' (2''''''015)'">
              <a:rPr lang="en-US" altLang="en-US" sz="900" smtClean="0">
                <a:latin typeface="Lato" panose="020F0502020204030203" pitchFamily="34" charset="0"/>
                <a:ea typeface="Lato" panose="020F0502020204030203" pitchFamily="34" charset="0"/>
                <a:cs typeface="Lato" panose="020F0502020204030203" pitchFamily="34" charset="0"/>
              </a:rPr>
              <a:pPr/>
              <a:t>Corpus Christi Stage 1 (2015)</a:t>
            </a:fld>
            <a:endParaRPr lang="en-US" sz="10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8" name="Text Placeholder 2">
            <a:extLst>
              <a:ext uri="{FF2B5EF4-FFF2-40B4-BE49-F238E27FC236}">
                <a16:creationId xmlns:a16="http://schemas.microsoft.com/office/drawing/2014/main" id="{12AA3460-A39B-A22F-CAE0-725F3E0D41C3}"/>
              </a:ext>
            </a:extLst>
          </p:cNvPr>
          <p:cNvSpPr txBox="1">
            <a:spLocks/>
          </p:cNvSpPr>
          <p:nvPr>
            <p:custDataLst>
              <p:tags r:id="rId12"/>
            </p:custDataLst>
          </p:nvPr>
        </p:nvSpPr>
        <p:spPr bwMode="auto">
          <a:xfrm>
            <a:off x="7223203" y="4328703"/>
            <a:ext cx="514302" cy="11149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C358D05-0A6E-49EA-85D2-0011A270B3A0}" type="datetime'F''''re''ep''''''''''''o''rt ''LN''''G (''''2''0''''1''''4'')'">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Freeport LNG (2014)</a:t>
            </a:fld>
            <a:endParaRPr lang="en-US" sz="10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9" name="Text Placeholder 2">
            <a:extLst>
              <a:ext uri="{FF2B5EF4-FFF2-40B4-BE49-F238E27FC236}">
                <a16:creationId xmlns:a16="http://schemas.microsoft.com/office/drawing/2014/main" id="{A2AA5F68-C50E-EB2E-45F1-1D2846E14A1E}"/>
              </a:ext>
            </a:extLst>
          </p:cNvPr>
          <p:cNvSpPr txBox="1">
            <a:spLocks/>
          </p:cNvSpPr>
          <p:nvPr>
            <p:custDataLst>
              <p:tags r:id="rId13"/>
            </p:custDataLst>
          </p:nvPr>
        </p:nvSpPr>
        <p:spPr bwMode="auto">
          <a:xfrm>
            <a:off x="6623843" y="4328703"/>
            <a:ext cx="599360" cy="16724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3D63DC-F3DB-4F32-B2D6-A7AA9AC16FFE}" type="datetime'''Cam''''''''''''''eron LNG'' Termin''''a''l ''(2''''0''1''4)'">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Cameron LNG Terminal (2014)</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20" name="Text Placeholder 2">
            <a:extLst>
              <a:ext uri="{FF2B5EF4-FFF2-40B4-BE49-F238E27FC236}">
                <a16:creationId xmlns:a16="http://schemas.microsoft.com/office/drawing/2014/main" id="{85B461B1-17B6-5A4A-73EC-706488632441}"/>
              </a:ext>
            </a:extLst>
          </p:cNvPr>
          <p:cNvSpPr txBox="1">
            <a:spLocks/>
          </p:cNvSpPr>
          <p:nvPr>
            <p:custDataLst>
              <p:tags r:id="rId14"/>
            </p:custDataLst>
          </p:nvPr>
        </p:nvSpPr>
        <p:spPr bwMode="auto">
          <a:xfrm>
            <a:off x="8675685" y="3349573"/>
            <a:ext cx="339011" cy="162074"/>
          </a:xfrm>
          <a:prstGeom prst="ellipse">
            <a:avLst/>
          </a:prstGeom>
          <a:solidFill>
            <a:srgbClr val="BF0100"/>
          </a:solidFill>
          <a:ln w="9525" cmpd="sng">
            <a:solidFill>
              <a:srgbClr val="BF0100"/>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60B5BD4-FAF3-477C-9BAF-376EA55921DF}" type="datetime'''-''''''''''''''''''''''''''''''''''''''5''''5''''''%'''''''">
              <a:rPr lang="en-US" altLang="en-US" sz="1000" b="1" smtClean="0">
                <a:solidFill>
                  <a:schemeClr val="bg1"/>
                </a:solidFill>
                <a:effectLst/>
                <a:latin typeface="Lato" panose="020F0502020204030203" pitchFamily="34" charset="0"/>
                <a:ea typeface="Lato" panose="020F0502020204030203" pitchFamily="34" charset="0"/>
                <a:cs typeface="Lato" panose="020F0502020204030203" pitchFamily="34" charset="0"/>
              </a:rPr>
              <a:pPr/>
              <a:t>-55%</a:t>
            </a:fld>
            <a:endParaRPr lang="en-US" sz="1000" b="1" dirty="0">
              <a:solidFill>
                <a:schemeClr val="bg1"/>
              </a:solidFill>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cxnSp>
        <p:nvCxnSpPr>
          <p:cNvPr id="33" name="Straight Connector 32">
            <a:extLst>
              <a:ext uri="{FF2B5EF4-FFF2-40B4-BE49-F238E27FC236}">
                <a16:creationId xmlns:a16="http://schemas.microsoft.com/office/drawing/2014/main" id="{A38B963F-1AF5-C4D0-256D-DBFC73AD1DAE}"/>
              </a:ext>
            </a:extLst>
          </p:cNvPr>
          <p:cNvCxnSpPr/>
          <p:nvPr>
            <p:custDataLst>
              <p:tags r:id="rId15"/>
            </p:custDataLst>
          </p:nvPr>
        </p:nvCxnSpPr>
        <p:spPr bwMode="auto">
          <a:xfrm>
            <a:off x="4446747" y="3455193"/>
            <a:ext cx="474663"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351D6BBE-BD33-0A46-9FBA-CAF5ADC8B26B}"/>
              </a:ext>
            </a:extLst>
          </p:cNvPr>
          <p:cNvCxnSpPr/>
          <p:nvPr>
            <p:custDataLst>
              <p:tags r:id="rId16"/>
            </p:custDataLst>
          </p:nvPr>
        </p:nvCxnSpPr>
        <p:spPr bwMode="auto">
          <a:xfrm>
            <a:off x="3376772" y="3863181"/>
            <a:ext cx="474663"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6FD0247-34A1-B92A-C0D6-B168062436A2}"/>
              </a:ext>
            </a:extLst>
          </p:cNvPr>
          <p:cNvCxnSpPr/>
          <p:nvPr>
            <p:custDataLst>
              <p:tags r:id="rId17"/>
            </p:custDataLst>
          </p:nvPr>
        </p:nvCxnSpPr>
        <p:spPr bwMode="auto">
          <a:xfrm>
            <a:off x="2308385" y="4028281"/>
            <a:ext cx="474663"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6" name="Chart 35">
            <a:extLst>
              <a:ext uri="{FF2B5EF4-FFF2-40B4-BE49-F238E27FC236}">
                <a16:creationId xmlns:a16="http://schemas.microsoft.com/office/drawing/2014/main" id="{1E8194C7-73B0-226A-956A-9FEF2EB02B5E}"/>
              </a:ext>
            </a:extLst>
          </p:cNvPr>
          <p:cNvGraphicFramePr/>
          <p:nvPr>
            <p:custDataLst>
              <p:tags r:id="rId18"/>
            </p:custDataLst>
            <p:extLst>
              <p:ext uri="{D42A27DB-BD31-4B8C-83A1-F6EECF244321}">
                <p14:modId xmlns:p14="http://schemas.microsoft.com/office/powerpoint/2010/main" val="3162971255"/>
              </p:ext>
            </p:extLst>
          </p:nvPr>
        </p:nvGraphicFramePr>
        <p:xfrm>
          <a:off x="1138397" y="3258343"/>
          <a:ext cx="4697413" cy="1208088"/>
        </p:xfrm>
        <a:graphic>
          <a:graphicData uri="http://schemas.openxmlformats.org/drawingml/2006/chart">
            <c:chart xmlns:c="http://schemas.openxmlformats.org/drawingml/2006/chart" xmlns:r="http://schemas.openxmlformats.org/officeDocument/2006/relationships" r:id="rId31"/>
          </a:graphicData>
        </a:graphic>
      </p:graphicFrame>
      <p:sp>
        <p:nvSpPr>
          <p:cNvPr id="37" name="Text Placeholder 2">
            <a:extLst>
              <a:ext uri="{FF2B5EF4-FFF2-40B4-BE49-F238E27FC236}">
                <a16:creationId xmlns:a16="http://schemas.microsoft.com/office/drawing/2014/main" id="{4553851E-21A5-8682-3709-96051EA259B8}"/>
              </a:ext>
            </a:extLst>
          </p:cNvPr>
          <p:cNvSpPr txBox="1">
            <a:spLocks/>
          </p:cNvSpPr>
          <p:nvPr>
            <p:custDataLst>
              <p:tags r:id="rId19"/>
            </p:custDataLst>
          </p:nvPr>
        </p:nvSpPr>
        <p:spPr bwMode="auto">
          <a:xfrm>
            <a:off x="3675222" y="4363243"/>
            <a:ext cx="94615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FD2912-CD76-4ADD-A8B8-99C09F3B5933}" type="datetime'Ap''prov''e''''''d ''Projec''t''''''s'' Wai''''t''ing'''' FID'">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Approved Projects Waiting FID</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8" name="Text Placeholder 2">
            <a:extLst>
              <a:ext uri="{FF2B5EF4-FFF2-40B4-BE49-F238E27FC236}">
                <a16:creationId xmlns:a16="http://schemas.microsoft.com/office/drawing/2014/main" id="{A10996DE-D0BA-A457-FB9B-F684E6607949}"/>
              </a:ext>
            </a:extLst>
          </p:cNvPr>
          <p:cNvSpPr txBox="1">
            <a:spLocks/>
          </p:cNvSpPr>
          <p:nvPr>
            <p:custDataLst>
              <p:tags r:id="rId20"/>
            </p:custDataLst>
          </p:nvPr>
        </p:nvSpPr>
        <p:spPr bwMode="auto">
          <a:xfrm>
            <a:off x="2581435" y="4363243"/>
            <a:ext cx="99695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7CDCDF5-4C62-471E-96A6-D1408832BE17}" type="datetime'''''Add''it''''''ional'' Projects Under'' Const''ructi''on'">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Additional Projects Under Construction</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9" name="Text Placeholder 2">
            <a:extLst>
              <a:ext uri="{FF2B5EF4-FFF2-40B4-BE49-F238E27FC236}">
                <a16:creationId xmlns:a16="http://schemas.microsoft.com/office/drawing/2014/main" id="{598E7853-2EEC-BE61-4B13-C12B063F682E}"/>
              </a:ext>
            </a:extLst>
          </p:cNvPr>
          <p:cNvSpPr txBox="1">
            <a:spLocks/>
          </p:cNvSpPr>
          <p:nvPr>
            <p:custDataLst>
              <p:tags r:id="rId21"/>
            </p:custDataLst>
          </p:nvPr>
        </p:nvSpPr>
        <p:spPr bwMode="auto">
          <a:xfrm>
            <a:off x="4713447" y="4363243"/>
            <a:ext cx="100965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FEC8076-A615-4030-851A-50F952EC365E}" type="datetime'''''''T''otal'' P''otenti''''a''l ''LNG Expor''t'' Capaci''ty'">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Total Potential LNG Export Capacity</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0" name="Text Placeholder 2">
            <a:extLst>
              <a:ext uri="{FF2B5EF4-FFF2-40B4-BE49-F238E27FC236}">
                <a16:creationId xmlns:a16="http://schemas.microsoft.com/office/drawing/2014/main" id="{12AFF7B1-468F-71F9-A217-572AA38781B3}"/>
              </a:ext>
            </a:extLst>
          </p:cNvPr>
          <p:cNvSpPr txBox="1">
            <a:spLocks/>
          </p:cNvSpPr>
          <p:nvPr>
            <p:custDataLst>
              <p:tags r:id="rId22"/>
            </p:custDataLst>
          </p:nvPr>
        </p:nvSpPr>
        <p:spPr bwMode="gray">
          <a:xfrm>
            <a:off x="1838485" y="3879056"/>
            <a:ext cx="342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8C0A260-F66D-42FD-A416-8E09A5C801FE}" type="datetime'''''''''''''''''''''1''''''''6'''''">
              <a:rPr lang="en-US" altLang="en-US" sz="9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16</a:t>
            </a:fld>
            <a:r>
              <a:rPr lang="en-US" altLang="en-US" sz="900" dirty="0">
                <a:effectLst/>
                <a:latin typeface="Arial" panose="020B0604020202020204" pitchFamily="34" charset="0"/>
                <a:cs typeface="Arial" panose="020B0604020202020204" pitchFamily="34" charset="0"/>
                <a:sym typeface="Arial" panose="020B0604020202020204" pitchFamily="34" charset="0"/>
              </a:rPr>
              <a:t> </a:t>
            </a:r>
            <a:r>
              <a:rPr lang="en-US" altLang="en-US" sz="900" dirty="0" err="1">
                <a:effectLst/>
                <a:latin typeface="Arial" panose="020B0604020202020204" pitchFamily="34" charset="0"/>
                <a:cs typeface="Arial" panose="020B0604020202020204" pitchFamily="34" charset="0"/>
                <a:sym typeface="Arial" panose="020B0604020202020204" pitchFamily="34" charset="0"/>
              </a:rPr>
              <a:t>bcf</a:t>
            </a:r>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41" name="Text Placeholder 2">
            <a:extLst>
              <a:ext uri="{FF2B5EF4-FFF2-40B4-BE49-F238E27FC236}">
                <a16:creationId xmlns:a16="http://schemas.microsoft.com/office/drawing/2014/main" id="{5047C3C0-4E63-7D53-D8F9-E3D6E7BD53E1}"/>
              </a:ext>
            </a:extLst>
          </p:cNvPr>
          <p:cNvSpPr txBox="1">
            <a:spLocks/>
          </p:cNvSpPr>
          <p:nvPr>
            <p:custDataLst>
              <p:tags r:id="rId23"/>
            </p:custDataLst>
          </p:nvPr>
        </p:nvSpPr>
        <p:spPr bwMode="gray">
          <a:xfrm>
            <a:off x="2940210" y="3883818"/>
            <a:ext cx="2794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52A0C1-D48E-4350-9652-A337CCF2113B}" type="datetime'''''''9'">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9</a:t>
            </a:fld>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 </a:t>
            </a:r>
            <a:r>
              <a:rPr lang="en-US" altLang="en-US" sz="900" dirty="0" err="1">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bcf</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2" name="Text Placeholder 2">
            <a:extLst>
              <a:ext uri="{FF2B5EF4-FFF2-40B4-BE49-F238E27FC236}">
                <a16:creationId xmlns:a16="http://schemas.microsoft.com/office/drawing/2014/main" id="{5295A4C3-3BAD-C72A-D507-F1E82227DCBF}"/>
              </a:ext>
            </a:extLst>
          </p:cNvPr>
          <p:cNvSpPr txBox="1">
            <a:spLocks/>
          </p:cNvSpPr>
          <p:nvPr>
            <p:custDataLst>
              <p:tags r:id="rId24"/>
            </p:custDataLst>
          </p:nvPr>
        </p:nvSpPr>
        <p:spPr bwMode="gray">
          <a:xfrm>
            <a:off x="3976847" y="3596481"/>
            <a:ext cx="342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1E1DFA-D2DE-4481-8F7B-8254FE6D4714}" type="datetime'''''''''''''''''''2''''''''''2'''''''''''''''''''''''''">
              <a:rPr lang="en-US" altLang="en-US" sz="9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22</a:t>
            </a:fld>
            <a:r>
              <a:rPr lang="en-US" altLang="en-US" sz="900" dirty="0">
                <a:effectLst/>
                <a:latin typeface="Arial" panose="020B0604020202020204" pitchFamily="34" charset="0"/>
                <a:cs typeface="Arial" panose="020B0604020202020204" pitchFamily="34" charset="0"/>
                <a:sym typeface="Arial" panose="020B0604020202020204" pitchFamily="34" charset="0"/>
              </a:rPr>
              <a:t> </a:t>
            </a:r>
            <a:r>
              <a:rPr lang="en-US" altLang="en-US" sz="900" dirty="0" err="1">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bcf</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3" name="Text Placeholder 2">
            <a:extLst>
              <a:ext uri="{FF2B5EF4-FFF2-40B4-BE49-F238E27FC236}">
                <a16:creationId xmlns:a16="http://schemas.microsoft.com/office/drawing/2014/main" id="{FA0B8AF7-FA6C-0B28-C675-978958139792}"/>
              </a:ext>
            </a:extLst>
          </p:cNvPr>
          <p:cNvSpPr txBox="1">
            <a:spLocks/>
          </p:cNvSpPr>
          <p:nvPr>
            <p:custDataLst>
              <p:tags r:id="rId25"/>
            </p:custDataLst>
          </p:nvPr>
        </p:nvSpPr>
        <p:spPr bwMode="gray">
          <a:xfrm>
            <a:off x="5037297" y="3305968"/>
            <a:ext cx="3619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7E9361B-EF79-4D23-92E4-8FAA3AD9B270}" type="datetime'''''''''''''''''''''4''''''7'''''">
              <a:rPr lang="en-US" altLang="en-US" sz="900" b="1"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47</a:t>
            </a:fld>
            <a:r>
              <a:rPr lang="en-US" altLang="en-US" sz="900" b="1" dirty="0">
                <a:effectLst/>
                <a:latin typeface="Arial" panose="020B0604020202020204" pitchFamily="34" charset="0"/>
                <a:cs typeface="Arial" panose="020B0604020202020204" pitchFamily="34" charset="0"/>
                <a:sym typeface="Arial" panose="020B0604020202020204" pitchFamily="34" charset="0"/>
              </a:rPr>
              <a:t> </a:t>
            </a:r>
            <a:r>
              <a:rPr lang="en-US" altLang="en-US" sz="900" b="1" dirty="0" err="1">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bcf</a:t>
            </a:r>
            <a:endParaRPr lang="en-US" sz="9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4" name="Text Placeholder 2">
            <a:extLst>
              <a:ext uri="{FF2B5EF4-FFF2-40B4-BE49-F238E27FC236}">
                <a16:creationId xmlns:a16="http://schemas.microsoft.com/office/drawing/2014/main" id="{8E921E8D-AF92-E817-ACA5-1DC40F66BD18}"/>
              </a:ext>
            </a:extLst>
          </p:cNvPr>
          <p:cNvSpPr txBox="1">
            <a:spLocks/>
          </p:cNvSpPr>
          <p:nvPr>
            <p:custDataLst>
              <p:tags r:id="rId26"/>
            </p:custDataLst>
          </p:nvPr>
        </p:nvSpPr>
        <p:spPr bwMode="auto">
          <a:xfrm>
            <a:off x="1235235" y="3124993"/>
            <a:ext cx="16510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900" dirty="0">
                <a:latin typeface="Arial" panose="020B0604020202020204" pitchFamily="34" charset="0"/>
                <a:cs typeface="Arial" panose="020B0604020202020204" pitchFamily="34" charset="0"/>
                <a:sym typeface="Arial" panose="020B0604020202020204" pitchFamily="34" charset="0"/>
              </a:rPr>
              <a:t>US LNG Export </a:t>
            </a:r>
            <a:r>
              <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Capacity</a:t>
            </a:r>
            <a:r>
              <a:rPr lang="en-US" sz="900" dirty="0">
                <a:latin typeface="Arial" panose="020B0604020202020204" pitchFamily="34" charset="0"/>
                <a:cs typeface="Arial" panose="020B0604020202020204" pitchFamily="34" charset="0"/>
                <a:sym typeface="Arial" panose="020B0604020202020204" pitchFamily="34" charset="0"/>
              </a:rPr>
              <a:t>, BCF/d</a:t>
            </a:r>
          </a:p>
        </p:txBody>
      </p:sp>
      <p:sp>
        <p:nvSpPr>
          <p:cNvPr id="45" name="Text Placeholder 2">
            <a:extLst>
              <a:ext uri="{FF2B5EF4-FFF2-40B4-BE49-F238E27FC236}">
                <a16:creationId xmlns:a16="http://schemas.microsoft.com/office/drawing/2014/main" id="{A3D60F15-4905-B50C-69F4-1A6D1CA4C3BE}"/>
              </a:ext>
            </a:extLst>
          </p:cNvPr>
          <p:cNvSpPr txBox="1">
            <a:spLocks/>
          </p:cNvSpPr>
          <p:nvPr>
            <p:custDataLst>
              <p:tags r:id="rId27"/>
            </p:custDataLst>
          </p:nvPr>
        </p:nvSpPr>
        <p:spPr bwMode="auto">
          <a:xfrm>
            <a:off x="1600360" y="4363243"/>
            <a:ext cx="81915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5A228F9-5BE5-4C65-9802-2AC575FEC1AC}" type="datetime'Cur''re''nt ''LNG Exp''o''rt'''' ''C''ap''a''c''i''''t''''y'">
              <a:rPr lang="en-US" altLang="en-US" sz="9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Current LNG Export Capacity</a:t>
            </a:fld>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pic>
        <p:nvPicPr>
          <p:cNvPr id="8" name="Picture Placeholder 25" descr="A black background with a bison logo&#10;&#10;AI-generated content may be incorrect.">
            <a:extLst>
              <a:ext uri="{FF2B5EF4-FFF2-40B4-BE49-F238E27FC236}">
                <a16:creationId xmlns:a16="http://schemas.microsoft.com/office/drawing/2014/main" id="{DAD5FA33-8A79-8A96-971F-FDC5A3D37E36}"/>
              </a:ext>
            </a:extLst>
          </p:cNvPr>
          <p:cNvPicPr>
            <a:picLocks noChangeAspect="1"/>
          </p:cNvPicPr>
          <p:nvPr/>
        </p:nvPicPr>
        <p:blipFill>
          <a:blip r:embed="rId32">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46758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B361-2076-8890-04FC-566D2BD226C1}"/>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FE014393-5EC2-AEEE-1706-017DD8D4E412}"/>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372CCFF7-B00C-2784-47D2-F32F43F8060C}"/>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EC746DC5-6734-7FEF-E6DA-E8C415E4D2B6}"/>
              </a:ext>
            </a:extLst>
          </p:cNvPr>
          <p:cNvSpPr txBox="1"/>
          <p:nvPr/>
        </p:nvSpPr>
        <p:spPr>
          <a:xfrm>
            <a:off x="609395" y="1002067"/>
            <a:ext cx="4581729" cy="219547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AI Data Centers: The Second Driver of Demand Growth</a:t>
            </a:r>
          </a:p>
        </p:txBody>
      </p:sp>
      <p:sp>
        <p:nvSpPr>
          <p:cNvPr id="27" name="Slide Number Placeholder 18">
            <a:extLst>
              <a:ext uri="{FF2B5EF4-FFF2-40B4-BE49-F238E27FC236}">
                <a16:creationId xmlns:a16="http://schemas.microsoft.com/office/drawing/2014/main" id="{FD0B52ED-DDFF-4BAA-F245-7703B0D3677B}"/>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25</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0C03F9F3-9DC4-6957-44A5-6DD4D231F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3" name="Подзаголовок 2">
            <a:extLst>
              <a:ext uri="{FF2B5EF4-FFF2-40B4-BE49-F238E27FC236}">
                <a16:creationId xmlns:a16="http://schemas.microsoft.com/office/drawing/2014/main" id="{571DEA07-0D65-710C-5885-90BA39BFBBC3}"/>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We expect natural gas’ share of U.S. electricity generation to keep growing,</a:t>
            </a:r>
            <a:r>
              <a:rPr lang="en-US" sz="1200" dirty="0">
                <a:latin typeface="Lato" panose="020F0502020204030203" pitchFamily="34" charset="0"/>
                <a:ea typeface="Lato" panose="020F0502020204030203" pitchFamily="34" charset="0"/>
                <a:cs typeface="Lato" panose="020F0502020204030203" pitchFamily="34" charset="0"/>
              </a:rPr>
              <a:t> alongside a significant increase in total electricity demand driven by AI and continued population growth &amp; grid electrification.</a:t>
            </a:r>
          </a:p>
        </p:txBody>
      </p:sp>
      <p:sp>
        <p:nvSpPr>
          <p:cNvPr id="7" name="Подзаголовок 2">
            <a:extLst>
              <a:ext uri="{FF2B5EF4-FFF2-40B4-BE49-F238E27FC236}">
                <a16:creationId xmlns:a16="http://schemas.microsoft.com/office/drawing/2014/main" id="{5A704B42-5B55-CDBB-3A8C-ABD311B89BA2}"/>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Natural gas has been replacing “dirty” coal as a cleaner alternative,</a:t>
            </a:r>
            <a:r>
              <a:rPr lang="en-US" sz="1200" dirty="0">
                <a:latin typeface="Lato" panose="020F0502020204030203" pitchFamily="34" charset="0"/>
                <a:ea typeface="Lato" panose="020F0502020204030203" pitchFamily="34" charset="0"/>
                <a:cs typeface="Lato" panose="020F0502020204030203" pitchFamily="34" charset="0"/>
              </a:rPr>
              <a:t> and its reliability makes it superior to wind and solar.</a:t>
            </a:r>
          </a:p>
        </p:txBody>
      </p:sp>
      <p:sp>
        <p:nvSpPr>
          <p:cNvPr id="6" name="Content Placeholder 9">
            <a:extLst>
              <a:ext uri="{FF2B5EF4-FFF2-40B4-BE49-F238E27FC236}">
                <a16:creationId xmlns:a16="http://schemas.microsoft.com/office/drawing/2014/main" id="{4EC07ED2-CBEB-CB31-955E-537A281FDA88}"/>
              </a:ext>
            </a:extLst>
          </p:cNvPr>
          <p:cNvSpPr txBox="1">
            <a:spLocks/>
          </p:cNvSpPr>
          <p:nvPr/>
        </p:nvSpPr>
        <p:spPr>
          <a:xfrm>
            <a:off x="595490" y="3660460"/>
            <a:ext cx="4595634" cy="15782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In addition to LNG facility expansion, AI data centers are expected to drive significant growth in natural gas demand for electric power.</a:t>
            </a:r>
          </a:p>
        </p:txBody>
      </p:sp>
      <p:pic>
        <p:nvPicPr>
          <p:cNvPr id="2" name="Picture Placeholder 25" descr="A black background with a bison logo&#10;&#10;AI-generated content may be incorrect.">
            <a:extLst>
              <a:ext uri="{FF2B5EF4-FFF2-40B4-BE49-F238E27FC236}">
                <a16:creationId xmlns:a16="http://schemas.microsoft.com/office/drawing/2014/main" id="{1A46696C-3AF6-B8EF-DBAD-2F9F4AA5DA04}"/>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58043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9140-BD77-E9A7-733F-E0493BD0EDC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5E1601D0-3113-37FD-967E-4D6497463503}"/>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E7CF538C-63FE-D276-DBA4-1620B5E3BF9E}"/>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EA0DFDC6-06E2-8899-EF8B-F13A66CECF1F}"/>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NG Share of U.S. Electricity Generation, 2015–2024</a:t>
            </a:r>
          </a:p>
        </p:txBody>
      </p:sp>
      <p:sp>
        <p:nvSpPr>
          <p:cNvPr id="5" name="Text Placeholder 4">
            <a:extLst>
              <a:ext uri="{FF2B5EF4-FFF2-40B4-BE49-F238E27FC236}">
                <a16:creationId xmlns:a16="http://schemas.microsoft.com/office/drawing/2014/main" id="{A8BB67DF-FE57-CF36-8A0F-D9812457B32A}"/>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NG Share of U.S. Electricity Generation, 2015–2024</a:t>
            </a:r>
          </a:p>
        </p:txBody>
      </p:sp>
      <p:sp>
        <p:nvSpPr>
          <p:cNvPr id="24" name="Slide Number Placeholder 6">
            <a:extLst>
              <a:ext uri="{FF2B5EF4-FFF2-40B4-BE49-F238E27FC236}">
                <a16:creationId xmlns:a16="http://schemas.microsoft.com/office/drawing/2014/main" id="{D380A332-196F-61E8-2E51-7C30DE13DB6C}"/>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26</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0A7C14FC-1B8B-3A9A-9C78-9DB51CBB3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10" name="TextBox 9">
            <a:extLst>
              <a:ext uri="{FF2B5EF4-FFF2-40B4-BE49-F238E27FC236}">
                <a16:creationId xmlns:a16="http://schemas.microsoft.com/office/drawing/2014/main" id="{4E6E9492-2FFA-6605-6F04-B2393AF90C63}"/>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Sources: EIA, CNBC, McKinsey</a:t>
            </a:r>
          </a:p>
        </p:txBody>
      </p:sp>
      <p:graphicFrame>
        <p:nvGraphicFramePr>
          <p:cNvPr id="8" name="Chart 7">
            <a:extLst>
              <a:ext uri="{FF2B5EF4-FFF2-40B4-BE49-F238E27FC236}">
                <a16:creationId xmlns:a16="http://schemas.microsoft.com/office/drawing/2014/main" id="{ED3E4864-5D9D-BC35-4674-1B74CDA6A07C}"/>
              </a:ext>
            </a:extLst>
          </p:cNvPr>
          <p:cNvGraphicFramePr/>
          <p:nvPr>
            <p:custDataLst>
              <p:tags r:id="rId1"/>
            </p:custDataLst>
            <p:extLst>
              <p:ext uri="{D42A27DB-BD31-4B8C-83A1-F6EECF244321}">
                <p14:modId xmlns:p14="http://schemas.microsoft.com/office/powerpoint/2010/main" val="3219718097"/>
              </p:ext>
            </p:extLst>
          </p:nvPr>
        </p:nvGraphicFramePr>
        <p:xfrm>
          <a:off x="2100544" y="2244899"/>
          <a:ext cx="2954338" cy="3270250"/>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 Placeholder 2">
            <a:extLst>
              <a:ext uri="{FF2B5EF4-FFF2-40B4-BE49-F238E27FC236}">
                <a16:creationId xmlns:a16="http://schemas.microsoft.com/office/drawing/2014/main" id="{3906AAB2-B03A-99EC-F5E6-815271B6F5E7}"/>
              </a:ext>
            </a:extLst>
          </p:cNvPr>
          <p:cNvSpPr txBox="1">
            <a:spLocks/>
          </p:cNvSpPr>
          <p:nvPr>
            <p:custDataLst>
              <p:tags r:id="rId2"/>
            </p:custDataLst>
          </p:nvPr>
        </p:nvSpPr>
        <p:spPr bwMode="gray">
          <a:xfrm>
            <a:off x="1802094" y="5369099"/>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latin typeface="Arial" panose="020B0604020202020204" pitchFamily="34" charset="0"/>
                <a:sym typeface="Arial" panose="020B0604020202020204" pitchFamily="34" charset="0"/>
              </a:rPr>
              <a:t>30%</a:t>
            </a:r>
            <a:endParaRPr lang="en-US" sz="1000" dirty="0">
              <a:latin typeface="Arial" panose="020B0604020202020204" pitchFamily="34" charset="0"/>
              <a:sym typeface="Arial" panose="020B0604020202020204" pitchFamily="34" charset="0"/>
            </a:endParaRPr>
          </a:p>
        </p:txBody>
      </p:sp>
      <p:sp>
        <p:nvSpPr>
          <p:cNvPr id="22" name="Text Placeholder 2">
            <a:extLst>
              <a:ext uri="{FF2B5EF4-FFF2-40B4-BE49-F238E27FC236}">
                <a16:creationId xmlns:a16="http://schemas.microsoft.com/office/drawing/2014/main" id="{BD25E6A9-A977-95F2-7D53-FA37E16659E9}"/>
              </a:ext>
            </a:extLst>
          </p:cNvPr>
          <p:cNvSpPr txBox="1">
            <a:spLocks/>
          </p:cNvSpPr>
          <p:nvPr>
            <p:custDataLst>
              <p:tags r:id="rId3"/>
            </p:custDataLst>
          </p:nvPr>
        </p:nvSpPr>
        <p:spPr bwMode="gray">
          <a:xfrm>
            <a:off x="1802094" y="4334049"/>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latin typeface="Arial" panose="020B0604020202020204" pitchFamily="34" charset="0"/>
                <a:sym typeface="Arial" panose="020B0604020202020204" pitchFamily="34" charset="0"/>
              </a:rPr>
              <a:t>35%</a:t>
            </a:r>
            <a:endParaRPr lang="en-US" sz="1000" dirty="0">
              <a:latin typeface="Arial" panose="020B0604020202020204" pitchFamily="34" charset="0"/>
              <a:sym typeface="Arial" panose="020B0604020202020204" pitchFamily="34" charset="0"/>
            </a:endParaRPr>
          </a:p>
        </p:txBody>
      </p:sp>
      <p:sp>
        <p:nvSpPr>
          <p:cNvPr id="26" name="Text Placeholder 2">
            <a:extLst>
              <a:ext uri="{FF2B5EF4-FFF2-40B4-BE49-F238E27FC236}">
                <a16:creationId xmlns:a16="http://schemas.microsoft.com/office/drawing/2014/main" id="{1C39FD9D-EF89-789C-E2DD-BE946F47DB07}"/>
              </a:ext>
            </a:extLst>
          </p:cNvPr>
          <p:cNvSpPr txBox="1">
            <a:spLocks/>
          </p:cNvSpPr>
          <p:nvPr>
            <p:custDataLst>
              <p:tags r:id="rId4"/>
            </p:custDataLst>
          </p:nvPr>
        </p:nvSpPr>
        <p:spPr bwMode="gray">
          <a:xfrm>
            <a:off x="1802094" y="2263949"/>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latin typeface="Arial" panose="020B0604020202020204" pitchFamily="34" charset="0"/>
                <a:sym typeface="Arial" panose="020B0604020202020204" pitchFamily="34" charset="0"/>
              </a:rPr>
              <a:t>45%</a:t>
            </a:r>
            <a:endParaRPr lang="en-US" sz="1000" dirty="0">
              <a:latin typeface="Arial" panose="020B0604020202020204" pitchFamily="34" charset="0"/>
              <a:sym typeface="Arial" panose="020B0604020202020204" pitchFamily="34" charset="0"/>
            </a:endParaRPr>
          </a:p>
        </p:txBody>
      </p:sp>
      <p:sp>
        <p:nvSpPr>
          <p:cNvPr id="27" name="Text Placeholder 2">
            <a:extLst>
              <a:ext uri="{FF2B5EF4-FFF2-40B4-BE49-F238E27FC236}">
                <a16:creationId xmlns:a16="http://schemas.microsoft.com/office/drawing/2014/main" id="{855355E5-BA9A-54B9-C854-5025F6C2729D}"/>
              </a:ext>
            </a:extLst>
          </p:cNvPr>
          <p:cNvSpPr txBox="1">
            <a:spLocks/>
          </p:cNvSpPr>
          <p:nvPr>
            <p:custDataLst>
              <p:tags r:id="rId5"/>
            </p:custDataLst>
          </p:nvPr>
        </p:nvSpPr>
        <p:spPr bwMode="gray">
          <a:xfrm>
            <a:off x="1802094" y="3298999"/>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latin typeface="Arial" panose="020B0604020202020204" pitchFamily="34" charset="0"/>
                <a:sym typeface="Arial" panose="020B0604020202020204" pitchFamily="34" charset="0"/>
              </a:rPr>
              <a:t>40%</a:t>
            </a:r>
            <a:endParaRPr lang="en-US" sz="1000" dirty="0">
              <a:latin typeface="Arial" panose="020B0604020202020204" pitchFamily="34" charset="0"/>
              <a:sym typeface="Arial" panose="020B0604020202020204" pitchFamily="34" charset="0"/>
            </a:endParaRPr>
          </a:p>
        </p:txBody>
      </p:sp>
      <p:sp>
        <p:nvSpPr>
          <p:cNvPr id="28" name="Text Placeholder 2">
            <a:extLst>
              <a:ext uri="{FF2B5EF4-FFF2-40B4-BE49-F238E27FC236}">
                <a16:creationId xmlns:a16="http://schemas.microsoft.com/office/drawing/2014/main" id="{36E8E37D-FDF4-86A9-8D7F-256D5194C6A1}"/>
              </a:ext>
            </a:extLst>
          </p:cNvPr>
          <p:cNvSpPr txBox="1">
            <a:spLocks/>
          </p:cNvSpPr>
          <p:nvPr>
            <p:custDataLst>
              <p:tags r:id="rId6"/>
            </p:custDataLst>
          </p:nvPr>
        </p:nvSpPr>
        <p:spPr bwMode="auto">
          <a:xfrm>
            <a:off x="3013357" y="547546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ACE0E6-320E-43C0-8790-4AB5E021A454}" type="datetime'2''''''''''0''''''''''''''''1''''''''''''8'''''''">
              <a:rPr lang="en-US" altLang="en-US" sz="10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2018</a:t>
            </a:fld>
            <a:endParaRPr lang="en-US" sz="1000" dirty="0">
              <a:latin typeface="Arial" panose="020B0604020202020204" pitchFamily="34" charset="0"/>
              <a:cs typeface="Arial" panose="020B0604020202020204" pitchFamily="34" charset="0"/>
              <a:sym typeface="Arial" panose="020B0604020202020204" pitchFamily="34" charset="0"/>
            </a:endParaRPr>
          </a:p>
        </p:txBody>
      </p:sp>
      <p:sp>
        <p:nvSpPr>
          <p:cNvPr id="29" name="Text Placeholder 2">
            <a:extLst>
              <a:ext uri="{FF2B5EF4-FFF2-40B4-BE49-F238E27FC236}">
                <a16:creationId xmlns:a16="http://schemas.microsoft.com/office/drawing/2014/main" id="{381030A6-F647-1E9E-38B1-83DFAA33846F}"/>
              </a:ext>
            </a:extLst>
          </p:cNvPr>
          <p:cNvSpPr txBox="1">
            <a:spLocks/>
          </p:cNvSpPr>
          <p:nvPr>
            <p:custDataLst>
              <p:tags r:id="rId7"/>
            </p:custDataLst>
          </p:nvPr>
        </p:nvSpPr>
        <p:spPr bwMode="auto">
          <a:xfrm>
            <a:off x="3849969" y="547546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B7BF7E-910E-44F2-8AA9-8CF8E9DF0683}" type="datetime'''''''''''''2''''''''0''''''2''''''''''''''''''''''''''''''1'">
              <a:rPr lang="en-US" altLang="en-US" sz="10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2021</a:t>
            </a:fld>
            <a:endParaRPr lang="en-US" sz="1000" dirty="0">
              <a:latin typeface="Arial" panose="020B0604020202020204" pitchFamily="34" charset="0"/>
              <a:cs typeface="Arial" panose="020B0604020202020204" pitchFamily="34" charset="0"/>
              <a:sym typeface="Arial" panose="020B0604020202020204" pitchFamily="34" charset="0"/>
            </a:endParaRPr>
          </a:p>
        </p:txBody>
      </p:sp>
      <p:sp>
        <p:nvSpPr>
          <p:cNvPr id="30" name="Text Placeholder 2">
            <a:extLst>
              <a:ext uri="{FF2B5EF4-FFF2-40B4-BE49-F238E27FC236}">
                <a16:creationId xmlns:a16="http://schemas.microsoft.com/office/drawing/2014/main" id="{0500AA72-E314-A1BD-95D7-15304A94DE33}"/>
              </a:ext>
            </a:extLst>
          </p:cNvPr>
          <p:cNvSpPr txBox="1">
            <a:spLocks/>
          </p:cNvSpPr>
          <p:nvPr>
            <p:custDataLst>
              <p:tags r:id="rId8"/>
            </p:custDataLst>
          </p:nvPr>
        </p:nvSpPr>
        <p:spPr bwMode="auto">
          <a:xfrm>
            <a:off x="4686582" y="547546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27815D-56C5-4C50-91A6-85CDA3FE0591}" type="datetime'''''''''2''''''''''''0''2''''''''''''''''''''''''4'''''''">
              <a:rPr lang="en-US" altLang="en-US" sz="10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2024</a:t>
            </a:fld>
            <a:endParaRPr lang="en-US" sz="1000" dirty="0">
              <a:latin typeface="Arial" panose="020B0604020202020204" pitchFamily="34" charset="0"/>
              <a:cs typeface="Arial" panose="020B0604020202020204" pitchFamily="34" charset="0"/>
              <a:sym typeface="Arial" panose="020B0604020202020204" pitchFamily="34" charset="0"/>
            </a:endParaRPr>
          </a:p>
        </p:txBody>
      </p:sp>
      <p:sp>
        <p:nvSpPr>
          <p:cNvPr id="31" name="Text Placeholder 2">
            <a:extLst>
              <a:ext uri="{FF2B5EF4-FFF2-40B4-BE49-F238E27FC236}">
                <a16:creationId xmlns:a16="http://schemas.microsoft.com/office/drawing/2014/main" id="{3C7C3134-2FBD-2594-6EBC-6AD0BCE2FF4B}"/>
              </a:ext>
            </a:extLst>
          </p:cNvPr>
          <p:cNvSpPr txBox="1">
            <a:spLocks/>
          </p:cNvSpPr>
          <p:nvPr>
            <p:custDataLst>
              <p:tags r:id="rId9"/>
            </p:custDataLst>
          </p:nvPr>
        </p:nvSpPr>
        <p:spPr bwMode="auto">
          <a:xfrm>
            <a:off x="2176744" y="547546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69E348-E3CA-45B8-AF6A-D21BE45DC9DA}" type="datetime'''''''2''''''''0''''''''''''''1''''''''''5'''''''''''''">
              <a:rPr lang="en-US" altLang="en-US" sz="10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2015</a:t>
            </a:fld>
            <a:endParaRPr lang="en-US" sz="1000" dirty="0">
              <a:latin typeface="Arial" panose="020B0604020202020204" pitchFamily="34" charset="0"/>
              <a:cs typeface="Arial" panose="020B0604020202020204" pitchFamily="34" charset="0"/>
              <a:sym typeface="Arial" panose="020B0604020202020204" pitchFamily="34" charset="0"/>
            </a:endParaRPr>
          </a:p>
        </p:txBody>
      </p:sp>
      <p:cxnSp>
        <p:nvCxnSpPr>
          <p:cNvPr id="32" name="Straight Arrow Connector 31">
            <a:extLst>
              <a:ext uri="{FF2B5EF4-FFF2-40B4-BE49-F238E27FC236}">
                <a16:creationId xmlns:a16="http://schemas.microsoft.com/office/drawing/2014/main" id="{CFC54741-26D7-67D3-2805-73696ABBBFF3}"/>
              </a:ext>
            </a:extLst>
          </p:cNvPr>
          <p:cNvCxnSpPr/>
          <p:nvPr/>
        </p:nvCxnSpPr>
        <p:spPr>
          <a:xfrm flipV="1">
            <a:off x="2621944" y="2774341"/>
            <a:ext cx="1396720" cy="114551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46" name="Picture 45" descr="A white background with black text&#10;&#10;Description automatically generated">
            <a:extLst>
              <a:ext uri="{FF2B5EF4-FFF2-40B4-BE49-F238E27FC236}">
                <a16:creationId xmlns:a16="http://schemas.microsoft.com/office/drawing/2014/main" id="{D79A3800-8B33-E98D-A01E-C7DE0A150AE4}"/>
              </a:ext>
            </a:extLst>
          </p:cNvPr>
          <p:cNvPicPr>
            <a:picLocks noChangeAspect="1"/>
          </p:cNvPicPr>
          <p:nvPr/>
        </p:nvPicPr>
        <p:blipFill>
          <a:blip r:embed="rId13"/>
          <a:stretch>
            <a:fillRect/>
          </a:stretch>
        </p:blipFill>
        <p:spPr>
          <a:xfrm>
            <a:off x="7167096" y="1979969"/>
            <a:ext cx="3187041" cy="1139825"/>
          </a:xfrm>
          <a:prstGeom prst="rect">
            <a:avLst/>
          </a:prstGeom>
          <a:effectLst/>
        </p:spPr>
      </p:pic>
      <p:pic>
        <p:nvPicPr>
          <p:cNvPr id="47" name="Picture 46" descr="A graph of energy consumption&#10;&#10;Description automatically generated">
            <a:extLst>
              <a:ext uri="{FF2B5EF4-FFF2-40B4-BE49-F238E27FC236}">
                <a16:creationId xmlns:a16="http://schemas.microsoft.com/office/drawing/2014/main" id="{483031C2-42AC-6F60-3125-CED2FA91654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7065"/>
          <a:stretch/>
        </p:blipFill>
        <p:spPr>
          <a:xfrm>
            <a:off x="6767315" y="3329497"/>
            <a:ext cx="3986602" cy="2403475"/>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3DC4481C-D4D6-7A03-4352-9AFA7AEB8126}"/>
              </a:ext>
            </a:extLst>
          </p:cNvPr>
          <p:cNvPicPr>
            <a:picLocks noChangeAspect="1"/>
          </p:cNvPicPr>
          <p:nvPr/>
        </p:nvPicPr>
        <p:blipFill>
          <a:blip r:embed="rId15">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4085971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6300-6AE0-8835-3560-893115426C9B}"/>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696F3EE3-1180-39E0-B3CC-AE3BB337AAFF}"/>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FEA31A19-1608-0B24-3391-AA36304ECF24}"/>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37F6AB02-5FC2-62EF-EDEC-D0564E34F32F}"/>
              </a:ext>
            </a:extLst>
          </p:cNvPr>
          <p:cNvSpPr txBox="1"/>
          <p:nvPr/>
        </p:nvSpPr>
        <p:spPr>
          <a:xfrm>
            <a:off x="609395" y="1002067"/>
            <a:ext cx="4581729" cy="272125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Stalling Production Due to Lower Rig Counts &amp; Frac Spreads</a:t>
            </a:r>
          </a:p>
        </p:txBody>
      </p:sp>
      <p:sp>
        <p:nvSpPr>
          <p:cNvPr id="27" name="Slide Number Placeholder 18">
            <a:extLst>
              <a:ext uri="{FF2B5EF4-FFF2-40B4-BE49-F238E27FC236}">
                <a16:creationId xmlns:a16="http://schemas.microsoft.com/office/drawing/2014/main" id="{53D85E74-BB32-57D1-4E21-81194CBEFB25}"/>
              </a:ext>
            </a:extLst>
          </p:cNvPr>
          <p:cNvSpPr>
            <a:spLocks noGrp="1"/>
          </p:cNvSpPr>
          <p:nvPr>
            <p:ph type="sldNum" sz="quarter" idx="12"/>
          </p:nvPr>
        </p:nvSpPr>
        <p:spPr>
          <a:xfrm>
            <a:off x="8853310" y="306494"/>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27</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1EDEFC74-5E16-D1F7-F44D-E58622FF1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7" name="Подзаголовок 2">
            <a:extLst>
              <a:ext uri="{FF2B5EF4-FFF2-40B4-BE49-F238E27FC236}">
                <a16:creationId xmlns:a16="http://schemas.microsoft.com/office/drawing/2014/main" id="{C145F95F-32B9-0907-2F3B-47DFBC79A325}"/>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The key question is how high prices must rise </a:t>
            </a:r>
            <a:r>
              <a:rPr lang="en-US" sz="1200" dirty="0">
                <a:latin typeface="Lato" panose="020F0502020204030203" pitchFamily="34" charset="0"/>
                <a:ea typeface="Lato" panose="020F0502020204030203" pitchFamily="34" charset="0"/>
                <a:cs typeface="Lato" panose="020F0502020204030203" pitchFamily="34" charset="0"/>
              </a:rPr>
              <a:t>to incentivize producers to resume drilling and increase production ahead of the demand boom.</a:t>
            </a:r>
          </a:p>
        </p:txBody>
      </p:sp>
      <p:sp>
        <p:nvSpPr>
          <p:cNvPr id="6" name="Content Placeholder 9">
            <a:extLst>
              <a:ext uri="{FF2B5EF4-FFF2-40B4-BE49-F238E27FC236}">
                <a16:creationId xmlns:a16="http://schemas.microsoft.com/office/drawing/2014/main" id="{67285BA2-6D90-F745-8822-FE4D6C250EEF}"/>
              </a:ext>
            </a:extLst>
          </p:cNvPr>
          <p:cNvSpPr txBox="1">
            <a:spLocks/>
          </p:cNvSpPr>
          <p:nvPr/>
        </p:nvSpPr>
        <p:spPr>
          <a:xfrm>
            <a:off x="595490" y="4141694"/>
            <a:ext cx="4595634" cy="109705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Even with gas prices at $4.00/mcf and a $4+/mcf forward curve, rig and frac spread counts haven’t risen proportionately, suggesting producers need even higher prices.</a:t>
            </a:r>
          </a:p>
        </p:txBody>
      </p:sp>
      <p:pic>
        <p:nvPicPr>
          <p:cNvPr id="2" name="Picture Placeholder 25" descr="A black background with a bison logo&#10;&#10;AI-generated content may be incorrect.">
            <a:extLst>
              <a:ext uri="{FF2B5EF4-FFF2-40B4-BE49-F238E27FC236}">
                <a16:creationId xmlns:a16="http://schemas.microsoft.com/office/drawing/2014/main" id="{75E06EF9-CA2C-D8E1-6C61-4F41C0834C27}"/>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430322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4E0CF-08A9-7A37-FCCE-CBB1EA21EBC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5A054FD-5750-62D3-6ACE-5E1CBE6D9964}"/>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BA4DB692-82DE-D4C6-D5AE-EE7A4F177B32}"/>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26D4FFA7-36A0-71B3-DD34-BDE2A4CE56B5}"/>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Gas Rig Count, 2022-2025</a:t>
            </a:r>
          </a:p>
        </p:txBody>
      </p:sp>
      <p:sp>
        <p:nvSpPr>
          <p:cNvPr id="5" name="Text Placeholder 4">
            <a:extLst>
              <a:ext uri="{FF2B5EF4-FFF2-40B4-BE49-F238E27FC236}">
                <a16:creationId xmlns:a16="http://schemas.microsoft.com/office/drawing/2014/main" id="{42E418B0-DBC7-C562-35F1-210805D4BC1F}"/>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Gas Frac Spread Count</a:t>
            </a:r>
            <a:r>
              <a:rPr lang="en-US" sz="2000" b="1" baseline="30000" dirty="0">
                <a:latin typeface="Brother 1816" pitchFamily="50" charset="0"/>
                <a:ea typeface="Lato" panose="020F0502020204030203" pitchFamily="34" charset="0"/>
                <a:cs typeface="Lato" panose="020F0502020204030203" pitchFamily="34" charset="0"/>
              </a:rPr>
              <a:t>1</a:t>
            </a:r>
            <a:r>
              <a:rPr lang="en-US" sz="2000" b="1" dirty="0">
                <a:latin typeface="Brother 1816" pitchFamily="50" charset="0"/>
                <a:ea typeface="Lato" panose="020F0502020204030203" pitchFamily="34" charset="0"/>
                <a:cs typeface="Lato" panose="020F0502020204030203" pitchFamily="34" charset="0"/>
              </a:rPr>
              <a:t>,</a:t>
            </a:r>
            <a:br>
              <a:rPr lang="en-US" sz="2000" b="1" dirty="0">
                <a:latin typeface="Brother 1816" pitchFamily="50" charset="0"/>
                <a:ea typeface="Lato" panose="020F0502020204030203" pitchFamily="34" charset="0"/>
                <a:cs typeface="Lato" panose="020F0502020204030203" pitchFamily="34" charset="0"/>
              </a:rPr>
            </a:br>
            <a:r>
              <a:rPr lang="en-US" sz="2000" b="1" dirty="0">
                <a:latin typeface="Brother 1816" pitchFamily="50" charset="0"/>
                <a:ea typeface="Lato" panose="020F0502020204030203" pitchFamily="34" charset="0"/>
                <a:cs typeface="Lato" panose="020F0502020204030203" pitchFamily="34" charset="0"/>
              </a:rPr>
              <a:t>2022-2025</a:t>
            </a:r>
          </a:p>
        </p:txBody>
      </p:sp>
      <p:sp>
        <p:nvSpPr>
          <p:cNvPr id="24" name="Slide Number Placeholder 6">
            <a:extLst>
              <a:ext uri="{FF2B5EF4-FFF2-40B4-BE49-F238E27FC236}">
                <a16:creationId xmlns:a16="http://schemas.microsoft.com/office/drawing/2014/main" id="{16DEC95B-2C68-CDFF-F6AF-52FFE6E35305}"/>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28</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9C0C6914-DFBD-55F1-4CD2-4DCF2B9B49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aphicFrame>
        <p:nvGraphicFramePr>
          <p:cNvPr id="2" name="Chart 1">
            <a:extLst>
              <a:ext uri="{FF2B5EF4-FFF2-40B4-BE49-F238E27FC236}">
                <a16:creationId xmlns:a16="http://schemas.microsoft.com/office/drawing/2014/main" id="{03BA3478-8DCD-A556-A2C8-CA31E870BE25}"/>
              </a:ext>
            </a:extLst>
          </p:cNvPr>
          <p:cNvGraphicFramePr/>
          <p:nvPr>
            <p:custDataLst>
              <p:tags r:id="rId1"/>
            </p:custDataLst>
            <p:extLst>
              <p:ext uri="{D42A27DB-BD31-4B8C-83A1-F6EECF244321}">
                <p14:modId xmlns:p14="http://schemas.microsoft.com/office/powerpoint/2010/main" val="410962944"/>
              </p:ext>
            </p:extLst>
          </p:nvPr>
        </p:nvGraphicFramePr>
        <p:xfrm>
          <a:off x="1409383" y="2214736"/>
          <a:ext cx="3687762" cy="3406775"/>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 Placeholder 2">
            <a:extLst>
              <a:ext uri="{FF2B5EF4-FFF2-40B4-BE49-F238E27FC236}">
                <a16:creationId xmlns:a16="http://schemas.microsoft.com/office/drawing/2014/main" id="{780C7A26-CB50-8F18-1668-1D23ECDD66A4}"/>
              </a:ext>
            </a:extLst>
          </p:cNvPr>
          <p:cNvSpPr txBox="1">
            <a:spLocks/>
          </p:cNvSpPr>
          <p:nvPr>
            <p:custDataLst>
              <p:tags r:id="rId2"/>
            </p:custDataLst>
          </p:nvPr>
        </p:nvSpPr>
        <p:spPr bwMode="auto">
          <a:xfrm>
            <a:off x="1677670" y="5518323"/>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1DAD4A-B896-4AAA-8828-25AA8AA48298}" type="datetime'''2''''''''02''''''''2'''''''''''''''''''''">
              <a:rPr lang="en-US" altLang="en-US" sz="900" smtClean="0">
                <a:latin typeface="Arial" panose="020B0604020202020204" pitchFamily="34" charset="0"/>
              </a:rPr>
              <a:pPr/>
              <a:t>2022</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6" name="Text Placeholder 2">
            <a:extLst>
              <a:ext uri="{FF2B5EF4-FFF2-40B4-BE49-F238E27FC236}">
                <a16:creationId xmlns:a16="http://schemas.microsoft.com/office/drawing/2014/main" id="{714264F0-3855-BEBC-9782-4F2B0BE895F6}"/>
              </a:ext>
            </a:extLst>
          </p:cNvPr>
          <p:cNvSpPr txBox="1">
            <a:spLocks/>
          </p:cNvSpPr>
          <p:nvPr>
            <p:custDataLst>
              <p:tags r:id="rId3"/>
            </p:custDataLst>
          </p:nvPr>
        </p:nvSpPr>
        <p:spPr bwMode="auto">
          <a:xfrm>
            <a:off x="2753995" y="5518323"/>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5170C5-62F4-4EF5-8154-B9CE0976D5BF}" type="datetime'''''''''''20''''''''''''''''2''''''''''''''''''''''3'''''">
              <a:rPr lang="en-US" altLang="en-US" sz="900" smtClean="0">
                <a:latin typeface="Arial" panose="020B0604020202020204" pitchFamily="34" charset="0"/>
              </a:rPr>
              <a:pPr/>
              <a:t>2023</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7" name="Text Placeholder 2">
            <a:extLst>
              <a:ext uri="{FF2B5EF4-FFF2-40B4-BE49-F238E27FC236}">
                <a16:creationId xmlns:a16="http://schemas.microsoft.com/office/drawing/2014/main" id="{1077365A-C475-7D5B-0399-864CD75B2163}"/>
              </a:ext>
            </a:extLst>
          </p:cNvPr>
          <p:cNvSpPr txBox="1">
            <a:spLocks/>
          </p:cNvSpPr>
          <p:nvPr>
            <p:custDataLst>
              <p:tags r:id="rId4"/>
            </p:custDataLst>
          </p:nvPr>
        </p:nvSpPr>
        <p:spPr bwMode="auto">
          <a:xfrm>
            <a:off x="3752533" y="5518323"/>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32C69D-1FCE-4A71-9E62-0EC5C52DDA65}" type="datetime'2''''''''''''''''''''''''0''''2''''''''''''''4'''">
              <a:rPr lang="en-US" altLang="en-US" sz="900" smtClean="0">
                <a:latin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3C4F7601-D0F6-3A5D-6265-A0C81B4219FD}"/>
              </a:ext>
            </a:extLst>
          </p:cNvPr>
          <p:cNvSpPr txBox="1">
            <a:spLocks/>
          </p:cNvSpPr>
          <p:nvPr>
            <p:custDataLst>
              <p:tags r:id="rId5"/>
            </p:custDataLst>
          </p:nvPr>
        </p:nvSpPr>
        <p:spPr bwMode="auto">
          <a:xfrm>
            <a:off x="4776470" y="5518323"/>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76E331E-D0D1-4E3B-832E-D3794CD36A60}" type="datetime'''2''''''''''''''''0''''''''''''''''''''''''2''''''''5'''">
              <a:rPr lang="en-US" altLang="en-US" sz="900" smtClean="0">
                <a:latin typeface="Arial" panose="020B0604020202020204" pitchFamily="34" charset="0"/>
              </a:rPr>
              <a:pPr/>
              <a:t>2025</a:t>
            </a:fld>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12" name="Straight Arrow Connector 11">
            <a:extLst>
              <a:ext uri="{FF2B5EF4-FFF2-40B4-BE49-F238E27FC236}">
                <a16:creationId xmlns:a16="http://schemas.microsoft.com/office/drawing/2014/main" id="{E901E36C-C8F0-3197-A1BB-49CE5E9CD746}"/>
              </a:ext>
            </a:extLst>
          </p:cNvPr>
          <p:cNvCxnSpPr>
            <a:cxnSpLocks/>
          </p:cNvCxnSpPr>
          <p:nvPr/>
        </p:nvCxnSpPr>
        <p:spPr>
          <a:xfrm>
            <a:off x="3522914" y="2948041"/>
            <a:ext cx="1386906" cy="99092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3" name="Chart 12">
            <a:extLst>
              <a:ext uri="{FF2B5EF4-FFF2-40B4-BE49-F238E27FC236}">
                <a16:creationId xmlns:a16="http://schemas.microsoft.com/office/drawing/2014/main" id="{80969E34-6ED6-254E-F4FD-55EC95FDD142}"/>
              </a:ext>
            </a:extLst>
          </p:cNvPr>
          <p:cNvGraphicFramePr/>
          <p:nvPr>
            <p:custDataLst>
              <p:tags r:id="rId6"/>
            </p:custDataLst>
            <p:extLst>
              <p:ext uri="{D42A27DB-BD31-4B8C-83A1-F6EECF244321}">
                <p14:modId xmlns:p14="http://schemas.microsoft.com/office/powerpoint/2010/main" val="2345135342"/>
              </p:ext>
            </p:extLst>
          </p:nvPr>
        </p:nvGraphicFramePr>
        <p:xfrm>
          <a:off x="6948805" y="2188493"/>
          <a:ext cx="3565525" cy="3406775"/>
        </p:xfrm>
        <a:graphic>
          <a:graphicData uri="http://schemas.openxmlformats.org/drawingml/2006/chart">
            <c:chart xmlns:c="http://schemas.openxmlformats.org/drawingml/2006/chart" xmlns:r="http://schemas.openxmlformats.org/officeDocument/2006/relationships" r:id="rId14"/>
          </a:graphicData>
        </a:graphic>
      </p:graphicFrame>
      <p:sp>
        <p:nvSpPr>
          <p:cNvPr id="14" name="Text Placeholder 2">
            <a:extLst>
              <a:ext uri="{FF2B5EF4-FFF2-40B4-BE49-F238E27FC236}">
                <a16:creationId xmlns:a16="http://schemas.microsoft.com/office/drawing/2014/main" id="{DD6202DA-D14F-432E-CF71-3069A64DFF9D}"/>
              </a:ext>
            </a:extLst>
          </p:cNvPr>
          <p:cNvSpPr txBox="1">
            <a:spLocks/>
          </p:cNvSpPr>
          <p:nvPr>
            <p:custDataLst>
              <p:tags r:id="rId7"/>
            </p:custDataLst>
          </p:nvPr>
        </p:nvSpPr>
        <p:spPr bwMode="auto">
          <a:xfrm>
            <a:off x="7153593" y="5492080"/>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D48E9C-1E25-4C0C-9C0B-9207D18791FA}" type="datetime'''''''''2''''''''''''02''''''''''''''''''2'''''''''''''''">
              <a:rPr lang="en-US" altLang="en-US" sz="900" smtClean="0">
                <a:latin typeface="Arial" panose="020B0604020202020204" pitchFamily="34" charset="0"/>
              </a:rPr>
              <a:pPr/>
              <a:t>2022</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504DD6C8-1723-89FC-4FF6-1980C76F59DB}"/>
              </a:ext>
            </a:extLst>
          </p:cNvPr>
          <p:cNvSpPr txBox="1">
            <a:spLocks/>
          </p:cNvSpPr>
          <p:nvPr>
            <p:custDataLst>
              <p:tags r:id="rId8"/>
            </p:custDataLst>
          </p:nvPr>
        </p:nvSpPr>
        <p:spPr bwMode="auto">
          <a:xfrm>
            <a:off x="8210868" y="5492080"/>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47FE3E-7907-413C-AF56-18DC83994285}" type="datetime'''''''''2''''''0''''''''''''2''''3'''''''''''''''''''''''">
              <a:rPr lang="en-US" altLang="en-US" sz="900" smtClean="0">
                <a:latin typeface="Arial" panose="020B0604020202020204" pitchFamily="34" charset="0"/>
              </a:rPr>
              <a:pPr/>
              <a:t>2023</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6" name="Text Placeholder 2">
            <a:extLst>
              <a:ext uri="{FF2B5EF4-FFF2-40B4-BE49-F238E27FC236}">
                <a16:creationId xmlns:a16="http://schemas.microsoft.com/office/drawing/2014/main" id="{65AD5067-B7EB-3EF5-0BED-0C88D789E132}"/>
              </a:ext>
            </a:extLst>
          </p:cNvPr>
          <p:cNvSpPr txBox="1">
            <a:spLocks/>
          </p:cNvSpPr>
          <p:nvPr>
            <p:custDataLst>
              <p:tags r:id="rId9"/>
            </p:custDataLst>
          </p:nvPr>
        </p:nvSpPr>
        <p:spPr bwMode="auto">
          <a:xfrm>
            <a:off x="9190355" y="5492080"/>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9EB997-9894-4330-A702-DE6AC18803E8}" type="datetime'''''''''''2''0''''''''''''2''''''4'''''''''''''''''''''">
              <a:rPr lang="en-US" altLang="en-US" sz="900" smtClean="0">
                <a:latin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59F77C40-314F-F4BE-124A-466E814A23ED}"/>
              </a:ext>
            </a:extLst>
          </p:cNvPr>
          <p:cNvSpPr txBox="1">
            <a:spLocks/>
          </p:cNvSpPr>
          <p:nvPr>
            <p:custDataLst>
              <p:tags r:id="rId10"/>
            </p:custDataLst>
          </p:nvPr>
        </p:nvSpPr>
        <p:spPr bwMode="auto">
          <a:xfrm>
            <a:off x="10195243" y="5492080"/>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36951F-ECBD-42A6-8816-ED40117B586E}" type="datetime'''''''''''''''2''''02''''''''''''''''''5'''">
              <a:rPr lang="en-US" altLang="en-US" sz="900" smtClean="0">
                <a:latin typeface="Arial" panose="020B0604020202020204" pitchFamily="34" charset="0"/>
              </a:rPr>
              <a:pPr/>
              <a:t>2025</a:t>
            </a:fld>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18" name="Straight Arrow Connector 17">
            <a:extLst>
              <a:ext uri="{FF2B5EF4-FFF2-40B4-BE49-F238E27FC236}">
                <a16:creationId xmlns:a16="http://schemas.microsoft.com/office/drawing/2014/main" id="{5D9D3D78-FB6C-2F6E-011D-9B5BB0995924}"/>
              </a:ext>
            </a:extLst>
          </p:cNvPr>
          <p:cNvCxnSpPr>
            <a:cxnSpLocks/>
          </p:cNvCxnSpPr>
          <p:nvPr/>
        </p:nvCxnSpPr>
        <p:spPr>
          <a:xfrm>
            <a:off x="9043994" y="2777871"/>
            <a:ext cx="1362656" cy="10359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6294478-B18E-3346-9E58-73205CB56B62}"/>
              </a:ext>
            </a:extLst>
          </p:cNvPr>
          <p:cNvSpPr txBox="1"/>
          <p:nvPr/>
        </p:nvSpPr>
        <p:spPr>
          <a:xfrm>
            <a:off x="2100544" y="6266210"/>
            <a:ext cx="7990912" cy="400110"/>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1. Gas frac spreads are calculated by multiplying the percentage of total rigs that are gas rigs by the total frac spread count. Sources: EIA, Baker Hughes, as of 2/7/25.</a:t>
            </a:r>
          </a:p>
        </p:txBody>
      </p:sp>
      <p:pic>
        <p:nvPicPr>
          <p:cNvPr id="8" name="Picture Placeholder 25" descr="A black background with a bison logo&#10;&#10;AI-generated content may be incorrect.">
            <a:extLst>
              <a:ext uri="{FF2B5EF4-FFF2-40B4-BE49-F238E27FC236}">
                <a16:creationId xmlns:a16="http://schemas.microsoft.com/office/drawing/2014/main" id="{F72CAA89-DD23-B95B-57F9-21BBF9AD0A21}"/>
              </a:ext>
            </a:extLst>
          </p:cNvPr>
          <p:cNvPicPr>
            <a:picLocks noChangeAspect="1"/>
          </p:cNvPicPr>
          <p:nvPr/>
        </p:nvPicPr>
        <p:blipFill>
          <a:blip r:embed="rId15">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659578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FED3-425E-1910-0E97-4055F50A40F6}"/>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2A458261-AB4C-C3E2-39B7-A3AF8FC6E61D}"/>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1622F76F-7E92-E7DA-6EC5-64ABA971DD15}"/>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63FEFB14-30CA-ACB4-358D-FFC3FAD60441}"/>
              </a:ext>
            </a:extLst>
          </p:cNvPr>
          <p:cNvSpPr txBox="1"/>
          <p:nvPr/>
        </p:nvSpPr>
        <p:spPr>
          <a:xfrm>
            <a:off x="609395" y="1002067"/>
            <a:ext cx="4581729" cy="219547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Producers Indicated $5+ Gas Needed for New Investment</a:t>
            </a:r>
          </a:p>
        </p:txBody>
      </p:sp>
      <p:sp>
        <p:nvSpPr>
          <p:cNvPr id="27" name="Slide Number Placeholder 18">
            <a:extLst>
              <a:ext uri="{FF2B5EF4-FFF2-40B4-BE49-F238E27FC236}">
                <a16:creationId xmlns:a16="http://schemas.microsoft.com/office/drawing/2014/main" id="{8B6EDFC7-CAA9-F76F-B6FC-B878E40F84E6}"/>
              </a:ext>
            </a:extLst>
          </p:cNvPr>
          <p:cNvSpPr>
            <a:spLocks noGrp="1"/>
          </p:cNvSpPr>
          <p:nvPr>
            <p:ph type="sldNum" sz="quarter" idx="12"/>
          </p:nvPr>
        </p:nvSpPr>
        <p:spPr>
          <a:xfrm>
            <a:off x="8853310" y="31376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29</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DEB26E8E-2719-7B72-57A1-66126052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FAF8D272-81CB-E690-317F-9F0B2E6CE1FE}"/>
              </a:ext>
            </a:extLst>
          </p:cNvPr>
          <p:cNvSpPr txBox="1">
            <a:spLocks/>
          </p:cNvSpPr>
          <p:nvPr/>
        </p:nvSpPr>
        <p:spPr>
          <a:xfrm>
            <a:off x="595490" y="3660460"/>
            <a:ext cx="4595634" cy="15782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$5 gas would be well above the decade-long average and would generate strong cash flows for gas producers and oilfield service providers.</a:t>
            </a:r>
          </a:p>
        </p:txBody>
      </p:sp>
      <p:sp>
        <p:nvSpPr>
          <p:cNvPr id="2" name="Подзаголовок 2">
            <a:extLst>
              <a:ext uri="{FF2B5EF4-FFF2-40B4-BE49-F238E27FC236}">
                <a16:creationId xmlns:a16="http://schemas.microsoft.com/office/drawing/2014/main" id="{95484583-74EF-BFA5-895C-41D929667303}"/>
              </a:ext>
            </a:extLst>
          </p:cNvPr>
          <p:cNvSpPr txBox="1">
            <a:spLocks/>
          </p:cNvSpPr>
          <p:nvPr/>
        </p:nvSpPr>
        <p:spPr>
          <a:xfrm>
            <a:off x="7540114" y="2941308"/>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dirty="0">
                <a:latin typeface="Lato" panose="020F0502020204030203" pitchFamily="34" charset="0"/>
                <a:ea typeface="Lato" panose="020F0502020204030203" pitchFamily="34" charset="0"/>
                <a:cs typeface="Lato" panose="020F0502020204030203" pitchFamily="34" charset="0"/>
              </a:rPr>
              <a:t>Natural gas producers with strong reserves benefit from higher prices, as higher prices boosts cash flow and increases the value of their reserves. Oilfield service companies will benefit from the pickup in rig activity.</a:t>
            </a:r>
          </a:p>
        </p:txBody>
      </p:sp>
      <p:sp>
        <p:nvSpPr>
          <p:cNvPr id="8" name="Подзаголовок 2">
            <a:extLst>
              <a:ext uri="{FF2B5EF4-FFF2-40B4-BE49-F238E27FC236}">
                <a16:creationId xmlns:a16="http://schemas.microsoft.com/office/drawing/2014/main" id="{27425C20-D2C7-4267-6017-C75BBDD6DD6C}"/>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dirty="0">
                <a:latin typeface="Lato" panose="020F0502020204030203" pitchFamily="34" charset="0"/>
                <a:ea typeface="Lato" panose="020F0502020204030203" pitchFamily="34" charset="0"/>
                <a:cs typeface="Lato" panose="020F0502020204030203" pitchFamily="34" charset="0"/>
              </a:rPr>
              <a:t>Drilled but uncompleted (DUC) well completions have sustained gas production, but as demand accelerates, their depletion will accelerate as well. The current rig count is too low to replace them, but for drilling activity to increase, natural gas prices must rise. </a:t>
            </a:r>
          </a:p>
        </p:txBody>
      </p:sp>
      <p:pic>
        <p:nvPicPr>
          <p:cNvPr id="3" name="Picture Placeholder 25" descr="A black background with a bison logo&#10;&#10;AI-generated content may be incorrect.">
            <a:extLst>
              <a:ext uri="{FF2B5EF4-FFF2-40B4-BE49-F238E27FC236}">
                <a16:creationId xmlns:a16="http://schemas.microsoft.com/office/drawing/2014/main" id="{BE96221B-A561-172B-96D5-CF428AEA3982}"/>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11856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869A-7916-C08F-58F6-5A1356B14B52}"/>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B1E76850-FFCA-C1D3-FF12-099932837FFB}"/>
              </a:ext>
            </a:extLst>
          </p:cNvPr>
          <p:cNvSpPr>
            <a:spLocks noGrp="1"/>
          </p:cNvSpPr>
          <p:nvPr>
            <p:ph type="sldNum" sz="quarter" idx="12"/>
          </p:nvPr>
        </p:nvSpPr>
        <p:spPr>
          <a:xfrm>
            <a:off x="8840788" y="311151"/>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13" name="Picture Placeholder 12">
            <a:extLst>
              <a:ext uri="{FF2B5EF4-FFF2-40B4-BE49-F238E27FC236}">
                <a16:creationId xmlns:a16="http://schemas.microsoft.com/office/drawing/2014/main" id="{68FB9213-7F18-85CF-4CF8-7BB1A3295B9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923" t="4085" r="-13664" b="26210"/>
          <a:stretch/>
        </p:blipFill>
        <p:spPr>
          <a:xfrm>
            <a:off x="595313" y="676276"/>
            <a:ext cx="6172200" cy="5189538"/>
          </a:xfrm>
        </p:spPr>
      </p:pic>
      <p:sp>
        <p:nvSpPr>
          <p:cNvPr id="7" name="TextBox 6">
            <a:extLst>
              <a:ext uri="{FF2B5EF4-FFF2-40B4-BE49-F238E27FC236}">
                <a16:creationId xmlns:a16="http://schemas.microsoft.com/office/drawing/2014/main" id="{1889062B-561D-A9CC-759D-112191A8292D}"/>
              </a:ext>
            </a:extLst>
          </p:cNvPr>
          <p:cNvSpPr txBox="1"/>
          <p:nvPr/>
        </p:nvSpPr>
        <p:spPr>
          <a:xfrm>
            <a:off x="7015875" y="752759"/>
            <a:ext cx="4568113" cy="769441"/>
          </a:xfrm>
          <a:prstGeom prst="rect">
            <a:avLst/>
          </a:prstGeom>
          <a:noFill/>
        </p:spPr>
        <p:txBody>
          <a:bodyPr wrap="square" rtlCol="0">
            <a:spAutoFit/>
          </a:bodyPr>
          <a:lstStyle/>
          <a:p>
            <a:r>
              <a:rPr lang="en-US" sz="4400" b="1" dirty="0">
                <a:latin typeface="Brother 1816" pitchFamily="50" charset="0"/>
              </a:rPr>
              <a:t>Josh Young</a:t>
            </a:r>
            <a:endParaRPr lang="en-US" sz="1600" b="1" dirty="0">
              <a:latin typeface="Brother 1816" pitchFamily="50" charset="0"/>
            </a:endParaRPr>
          </a:p>
        </p:txBody>
      </p:sp>
      <p:sp>
        <p:nvSpPr>
          <p:cNvPr id="8" name="Прямоугольник 7">
            <a:extLst>
              <a:ext uri="{FF2B5EF4-FFF2-40B4-BE49-F238E27FC236}">
                <a16:creationId xmlns:a16="http://schemas.microsoft.com/office/drawing/2014/main" id="{A5C2AF76-9345-7EF6-0B6E-8D92A7CB217D}"/>
              </a:ext>
            </a:extLst>
          </p:cNvPr>
          <p:cNvSpPr/>
          <p:nvPr/>
        </p:nvSpPr>
        <p:spPr>
          <a:xfrm>
            <a:off x="7056819" y="1319604"/>
            <a:ext cx="2231060" cy="475387"/>
          </a:xfrm>
          <a:prstGeom prst="rect">
            <a:avLst/>
          </a:prstGeom>
        </p:spPr>
        <p:txBody>
          <a:bodyPr wrap="square">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Founder, Bison Interests</a:t>
            </a:r>
            <a:endParaRPr lang="en-US" sz="1200" spc="50" dirty="0">
              <a:latin typeface="Lato" panose="020F0502020204030203" pitchFamily="34" charset="0"/>
              <a:ea typeface="Lato" panose="020F0502020204030203" pitchFamily="34" charset="0"/>
              <a:cs typeface="Lato" panose="020F0502020204030203" pitchFamily="34" charset="0"/>
            </a:endParaRPr>
          </a:p>
        </p:txBody>
      </p:sp>
      <p:sp>
        <p:nvSpPr>
          <p:cNvPr id="9" name="Подзаголовок 2">
            <a:extLst>
              <a:ext uri="{FF2B5EF4-FFF2-40B4-BE49-F238E27FC236}">
                <a16:creationId xmlns:a16="http://schemas.microsoft.com/office/drawing/2014/main" id="{132033FD-1B55-4C76-55C9-22CA4D32A9A0}"/>
              </a:ext>
            </a:extLst>
          </p:cNvPr>
          <p:cNvSpPr txBox="1">
            <a:spLocks/>
          </p:cNvSpPr>
          <p:nvPr/>
        </p:nvSpPr>
        <p:spPr>
          <a:xfrm>
            <a:off x="7003822" y="2089045"/>
            <a:ext cx="4568113" cy="1110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dirty="0">
                <a:latin typeface="Lato" panose="020F0502020204030203" pitchFamily="34" charset="0"/>
                <a:ea typeface="Lato" panose="020F0502020204030203" pitchFamily="34" charset="0"/>
                <a:cs typeface="Lato" panose="020F0502020204030203" pitchFamily="34" charset="0"/>
              </a:rPr>
              <a:t>Josh has been professionally investing in publicly traded oil and gas securities for nearly two decades, achieving benchmark outperformance as Bison's founder and Chief Investment Officer. He began his career as a management consultant and investment analyst for Fortune 500 companies and private equity firms.</a:t>
            </a:r>
          </a:p>
        </p:txBody>
      </p:sp>
      <p:grpSp>
        <p:nvGrpSpPr>
          <p:cNvPr id="21" name="Group 20">
            <a:extLst>
              <a:ext uri="{FF2B5EF4-FFF2-40B4-BE49-F238E27FC236}">
                <a16:creationId xmlns:a16="http://schemas.microsoft.com/office/drawing/2014/main" id="{27E91B4B-D722-4B1A-1B65-9D1B9ACBF398}"/>
              </a:ext>
            </a:extLst>
          </p:cNvPr>
          <p:cNvGrpSpPr/>
          <p:nvPr/>
        </p:nvGrpSpPr>
        <p:grpSpPr>
          <a:xfrm>
            <a:off x="7056819" y="4013116"/>
            <a:ext cx="2754935" cy="529415"/>
            <a:chOff x="7056819" y="3258439"/>
            <a:chExt cx="2754935" cy="529415"/>
          </a:xfrm>
        </p:grpSpPr>
        <p:pic>
          <p:nvPicPr>
            <p:cNvPr id="10" name="Picture 9" descr="A phone icon in a red circle&#10;&#10;AI-generated content may be incorrect.">
              <a:extLst>
                <a:ext uri="{FF2B5EF4-FFF2-40B4-BE49-F238E27FC236}">
                  <a16:creationId xmlns:a16="http://schemas.microsoft.com/office/drawing/2014/main" id="{A3DECD3C-1D01-2837-8FF6-58C6CA68F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819" y="3433011"/>
              <a:ext cx="354843" cy="354843"/>
            </a:xfrm>
            <a:prstGeom prst="rect">
              <a:avLst/>
            </a:prstGeom>
          </p:spPr>
        </p:pic>
        <p:sp>
          <p:nvSpPr>
            <p:cNvPr id="16" name="Прямоугольник 7">
              <a:extLst>
                <a:ext uri="{FF2B5EF4-FFF2-40B4-BE49-F238E27FC236}">
                  <a16:creationId xmlns:a16="http://schemas.microsoft.com/office/drawing/2014/main" id="{2528AA96-C43B-94DF-FF8C-DF4111C67E37}"/>
                </a:ext>
              </a:extLst>
            </p:cNvPr>
            <p:cNvSpPr/>
            <p:nvPr/>
          </p:nvSpPr>
          <p:spPr>
            <a:xfrm>
              <a:off x="7580694" y="3258439"/>
              <a:ext cx="2231060" cy="475387"/>
            </a:xfrm>
            <a:prstGeom prst="rect">
              <a:avLst/>
            </a:prstGeom>
          </p:spPr>
          <p:txBody>
            <a:bodyPr wrap="square" anchor="t">
              <a:spAutoFit/>
            </a:bodyPr>
            <a:lstStyle/>
            <a:p>
              <a:pPr>
                <a:lnSpc>
                  <a:spcPts val="3600"/>
                </a:lnSpc>
              </a:pPr>
              <a:r>
                <a:rPr lang="en-US" sz="1200" kern="0" spc="50">
                  <a:latin typeface="Lato" panose="020F0502020204030203" pitchFamily="34" charset="0"/>
                  <a:ea typeface="Lato" panose="020F0502020204030203" pitchFamily="34" charset="0"/>
                  <a:cs typeface="Lato" panose="020F0502020204030203" pitchFamily="34" charset="0"/>
                </a:rPr>
                <a:t>832.299.3380</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20" name="Group 19">
            <a:extLst>
              <a:ext uri="{FF2B5EF4-FFF2-40B4-BE49-F238E27FC236}">
                <a16:creationId xmlns:a16="http://schemas.microsoft.com/office/drawing/2014/main" id="{83FA83F5-C7E3-A2DE-0D7D-E480A9EDE11C}"/>
              </a:ext>
            </a:extLst>
          </p:cNvPr>
          <p:cNvGrpSpPr/>
          <p:nvPr/>
        </p:nvGrpSpPr>
        <p:grpSpPr>
          <a:xfrm>
            <a:off x="7056819" y="4674727"/>
            <a:ext cx="2754935" cy="529415"/>
            <a:chOff x="7056819" y="3834208"/>
            <a:chExt cx="2754935" cy="529415"/>
          </a:xfrm>
        </p:grpSpPr>
        <p:pic>
          <p:nvPicPr>
            <p:cNvPr id="11" name="Picture 10" descr="A red circle with a white envelope&#10;&#10;AI-generated content may be incorrect.">
              <a:extLst>
                <a:ext uri="{FF2B5EF4-FFF2-40B4-BE49-F238E27FC236}">
                  <a16:creationId xmlns:a16="http://schemas.microsoft.com/office/drawing/2014/main" id="{2B726B43-9DC2-FD2E-D677-AAC219E03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56819" y="4008780"/>
              <a:ext cx="354843" cy="354843"/>
            </a:xfrm>
            <a:prstGeom prst="rect">
              <a:avLst/>
            </a:prstGeom>
          </p:spPr>
        </p:pic>
        <p:sp>
          <p:nvSpPr>
            <p:cNvPr id="17" name="Прямоугольник 7">
              <a:extLst>
                <a:ext uri="{FF2B5EF4-FFF2-40B4-BE49-F238E27FC236}">
                  <a16:creationId xmlns:a16="http://schemas.microsoft.com/office/drawing/2014/main" id="{AE52161A-E586-E6F4-D503-6D3706FCDEDE}"/>
                </a:ext>
              </a:extLst>
            </p:cNvPr>
            <p:cNvSpPr/>
            <p:nvPr/>
          </p:nvSpPr>
          <p:spPr>
            <a:xfrm>
              <a:off x="7580694" y="3834208"/>
              <a:ext cx="2231060" cy="47538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info@bisoninterests.com</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19" name="Group 18">
            <a:extLst>
              <a:ext uri="{FF2B5EF4-FFF2-40B4-BE49-F238E27FC236}">
                <a16:creationId xmlns:a16="http://schemas.microsoft.com/office/drawing/2014/main" id="{DC3BEAFB-4BBC-E323-E99D-6C17A07E848F}"/>
              </a:ext>
            </a:extLst>
          </p:cNvPr>
          <p:cNvGrpSpPr/>
          <p:nvPr/>
        </p:nvGrpSpPr>
        <p:grpSpPr>
          <a:xfrm>
            <a:off x="7067839" y="5336337"/>
            <a:ext cx="2743915" cy="529415"/>
            <a:chOff x="7067839" y="4581660"/>
            <a:chExt cx="2743915" cy="529415"/>
          </a:xfrm>
        </p:grpSpPr>
        <p:pic>
          <p:nvPicPr>
            <p:cNvPr id="15" name="Picture 14" descr="A red circle with white letters on it&#10;&#10;AI-generated content may be incorrect.">
              <a:extLst>
                <a:ext uri="{FF2B5EF4-FFF2-40B4-BE49-F238E27FC236}">
                  <a16:creationId xmlns:a16="http://schemas.microsoft.com/office/drawing/2014/main" id="{C4C97F97-8C4A-0F8C-B43C-B8D63F8EC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7839" y="4756231"/>
              <a:ext cx="354844" cy="354844"/>
            </a:xfrm>
            <a:prstGeom prst="rect">
              <a:avLst/>
            </a:prstGeom>
          </p:spPr>
        </p:pic>
        <p:sp>
          <p:nvSpPr>
            <p:cNvPr id="18" name="Прямоугольник 7">
              <a:extLst>
                <a:ext uri="{FF2B5EF4-FFF2-40B4-BE49-F238E27FC236}">
                  <a16:creationId xmlns:a16="http://schemas.microsoft.com/office/drawing/2014/main" id="{51869894-484D-EFE7-A47B-024BE10A616D}"/>
                </a:ext>
              </a:extLst>
            </p:cNvPr>
            <p:cNvSpPr/>
            <p:nvPr/>
          </p:nvSpPr>
          <p:spPr>
            <a:xfrm>
              <a:off x="7580694" y="4581660"/>
              <a:ext cx="2231060" cy="47538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Follow Josh on LinkedIn</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pic>
        <p:nvPicPr>
          <p:cNvPr id="26" name="Picture Placeholder 25" descr="A black background with a bison logo&#10;&#10;AI-generated content may be incorrect.">
            <a:extLst>
              <a:ext uri="{FF2B5EF4-FFF2-40B4-BE49-F238E27FC236}">
                <a16:creationId xmlns:a16="http://schemas.microsoft.com/office/drawing/2014/main" id="{B869DDF2-3BEE-E1B1-9E07-E205DEF01A2B}"/>
              </a:ext>
            </a:extLst>
          </p:cNvPr>
          <p:cNvPicPr>
            <a:picLocks noChangeAspect="1"/>
          </p:cNvPicPr>
          <p:nvPr/>
        </p:nvPicPr>
        <p:blipFill>
          <a:blip r:embed="rId7">
            <a:extLst>
              <a:ext uri="{28A0092B-C50C-407E-A947-70E740481C1C}">
                <a14:useLocalDpi xmlns:a14="http://schemas.microsoft.com/office/drawing/2010/main" val="0"/>
              </a:ext>
            </a:extLst>
          </a:blip>
          <a:srcRect l="14811" r="14811"/>
          <a:stretch>
            <a:fillRect/>
          </a:stretch>
        </p:blipFill>
        <p:spPr>
          <a:xfrm>
            <a:off x="110315" y="5874105"/>
            <a:ext cx="1405992" cy="1110184"/>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AFAC95E4-0378-DB8A-000A-A9752A5A59F6}"/>
              </a:ext>
            </a:extLst>
          </p:cNvPr>
          <p:cNvPicPr>
            <a:picLocks noChangeAspect="1"/>
          </p:cNvPicPr>
          <p:nvPr/>
        </p:nvPicPr>
        <p:blipFill>
          <a:blip r:embed="rId7">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566728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6012-09C0-8305-9DB4-CF5F8520F42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CDD0038-B173-D1B2-7783-B788540ACE4C}"/>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0587330A-3D51-4D23-3005-E74884D21672}"/>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809FA4F0-E2D0-6699-BD1C-7C7706836650}"/>
              </a:ext>
            </a:extLst>
          </p:cNvPr>
          <p:cNvSpPr>
            <a:spLocks noGrp="1"/>
          </p:cNvSpPr>
          <p:nvPr>
            <p:ph type="body" idx="1"/>
          </p:nvPr>
        </p:nvSpPr>
        <p:spPr>
          <a:xfrm>
            <a:off x="836612" y="766763"/>
            <a:ext cx="5157787" cy="823912"/>
          </a:xfrm>
        </p:spPr>
        <p:txBody>
          <a:bodyPr anchor="ctr">
            <a:normAutofit/>
          </a:bodyPr>
          <a:lstStyle/>
          <a:p>
            <a:r>
              <a:rPr lang="en-US" sz="2000" b="1" dirty="0" err="1">
                <a:latin typeface="Brother 1816" pitchFamily="50" charset="0"/>
                <a:ea typeface="Lato" panose="020F0502020204030203" pitchFamily="34" charset="0"/>
                <a:cs typeface="Lato" panose="020F0502020204030203" pitchFamily="34" charset="0"/>
              </a:rPr>
              <a:t>Aethon</a:t>
            </a:r>
            <a:r>
              <a:rPr lang="en-US" sz="2000" b="1" dirty="0">
                <a:latin typeface="Brother 1816" pitchFamily="50" charset="0"/>
                <a:ea typeface="Lato" panose="020F0502020204030203" pitchFamily="34" charset="0"/>
                <a:cs typeface="Lato" panose="020F0502020204030203" pitchFamily="34" charset="0"/>
              </a:rPr>
              <a:t> &amp; Expand Exec. Comments,</a:t>
            </a:r>
            <a:br>
              <a:rPr lang="en-US" sz="2000" b="1" dirty="0">
                <a:latin typeface="Brother 1816" pitchFamily="50" charset="0"/>
                <a:ea typeface="Lato" panose="020F0502020204030203" pitchFamily="34" charset="0"/>
                <a:cs typeface="Lato" panose="020F0502020204030203" pitchFamily="34" charset="0"/>
              </a:rPr>
            </a:br>
            <a:r>
              <a:rPr lang="en-US" sz="2000" b="1" dirty="0">
                <a:latin typeface="Brother 1816" pitchFamily="50" charset="0"/>
                <a:ea typeface="Lato" panose="020F0502020204030203" pitchFamily="34" charset="0"/>
                <a:cs typeface="Lato" panose="020F0502020204030203" pitchFamily="34" charset="0"/>
              </a:rPr>
              <a:t>January 8, 2025</a:t>
            </a:r>
          </a:p>
        </p:txBody>
      </p:sp>
      <p:sp>
        <p:nvSpPr>
          <p:cNvPr id="5" name="Text Placeholder 4">
            <a:extLst>
              <a:ext uri="{FF2B5EF4-FFF2-40B4-BE49-F238E27FC236}">
                <a16:creationId xmlns:a16="http://schemas.microsoft.com/office/drawing/2014/main" id="{87B0E409-2076-AD60-8229-5284D88C65EB}"/>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Appalachia &amp; Haynesville DUC Count, 2023–2024</a:t>
            </a:r>
          </a:p>
        </p:txBody>
      </p:sp>
      <p:sp>
        <p:nvSpPr>
          <p:cNvPr id="24" name="Slide Number Placeholder 6">
            <a:extLst>
              <a:ext uri="{FF2B5EF4-FFF2-40B4-BE49-F238E27FC236}">
                <a16:creationId xmlns:a16="http://schemas.microsoft.com/office/drawing/2014/main" id="{0E710DB9-0203-CB4C-3CE2-DAC1ABCB4EA4}"/>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30</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7D56987F-37D4-19FE-5E02-7BD2A5B79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aphicFrame>
        <p:nvGraphicFramePr>
          <p:cNvPr id="13" name="Chart 12">
            <a:extLst>
              <a:ext uri="{FF2B5EF4-FFF2-40B4-BE49-F238E27FC236}">
                <a16:creationId xmlns:a16="http://schemas.microsoft.com/office/drawing/2014/main" id="{3CE8D777-2D83-89EB-A29D-CF0FB40BD8B6}"/>
              </a:ext>
            </a:extLst>
          </p:cNvPr>
          <p:cNvGraphicFramePr/>
          <p:nvPr>
            <p:custDataLst>
              <p:tags r:id="rId1"/>
            </p:custDataLst>
          </p:nvPr>
        </p:nvGraphicFramePr>
        <p:xfrm>
          <a:off x="6948805" y="2188493"/>
          <a:ext cx="3565525" cy="3406775"/>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A white background with black text&#10;&#10;Description automatically generated">
            <a:extLst>
              <a:ext uri="{FF2B5EF4-FFF2-40B4-BE49-F238E27FC236}">
                <a16:creationId xmlns:a16="http://schemas.microsoft.com/office/drawing/2014/main" id="{720905A2-12AB-9FAA-771D-444B54424591}"/>
              </a:ext>
            </a:extLst>
          </p:cNvPr>
          <p:cNvPicPr>
            <a:picLocks noChangeAspect="1"/>
          </p:cNvPicPr>
          <p:nvPr/>
        </p:nvPicPr>
        <p:blipFill>
          <a:blip r:embed="rId5"/>
          <a:stretch>
            <a:fillRect/>
          </a:stretch>
        </p:blipFill>
        <p:spPr>
          <a:xfrm>
            <a:off x="1313180" y="2188493"/>
            <a:ext cx="4021138" cy="642946"/>
          </a:xfrm>
          <a:prstGeom prst="rect">
            <a:avLst/>
          </a:prstGeom>
          <a:effectLst/>
        </p:spPr>
      </p:pic>
      <p:pic>
        <p:nvPicPr>
          <p:cNvPr id="9" name="Picture 8" descr="A graph of gas output&#10;&#10;Description automatically generated">
            <a:extLst>
              <a:ext uri="{FF2B5EF4-FFF2-40B4-BE49-F238E27FC236}">
                <a16:creationId xmlns:a16="http://schemas.microsoft.com/office/drawing/2014/main" id="{758702E9-10EA-64B5-3495-9BD164F232A8}"/>
              </a:ext>
            </a:extLst>
          </p:cNvPr>
          <p:cNvPicPr>
            <a:picLocks noChangeAspect="1"/>
          </p:cNvPicPr>
          <p:nvPr/>
        </p:nvPicPr>
        <p:blipFill>
          <a:blip r:embed="rId6"/>
          <a:stretch>
            <a:fillRect/>
          </a:stretch>
        </p:blipFill>
        <p:spPr>
          <a:xfrm>
            <a:off x="2073419" y="3156487"/>
            <a:ext cx="2405390" cy="2481115"/>
          </a:xfrm>
          <a:prstGeom prst="rect">
            <a:avLst/>
          </a:prstGeom>
        </p:spPr>
      </p:pic>
      <p:pic>
        <p:nvPicPr>
          <p:cNvPr id="10" name="Picture 9" descr="A graph of the number of companies&#10;&#10;Description automatically generated with medium confidence">
            <a:extLst>
              <a:ext uri="{FF2B5EF4-FFF2-40B4-BE49-F238E27FC236}">
                <a16:creationId xmlns:a16="http://schemas.microsoft.com/office/drawing/2014/main" id="{347AC5AE-6588-E92B-4143-E671F1B3AA60}"/>
              </a:ext>
            </a:extLst>
          </p:cNvPr>
          <p:cNvPicPr>
            <a:picLocks noChangeAspect="1"/>
          </p:cNvPicPr>
          <p:nvPr/>
        </p:nvPicPr>
        <p:blipFill rotWithShape="1">
          <a:blip r:embed="rId7"/>
          <a:srcRect b="10009"/>
          <a:stretch/>
        </p:blipFill>
        <p:spPr>
          <a:xfrm>
            <a:off x="6753411" y="2594012"/>
            <a:ext cx="4125409" cy="2578721"/>
          </a:xfrm>
          <a:prstGeom prst="rect">
            <a:avLst/>
          </a:prstGeom>
        </p:spPr>
      </p:pic>
      <p:cxnSp>
        <p:nvCxnSpPr>
          <p:cNvPr id="20" name="Straight Arrow Connector 19">
            <a:extLst>
              <a:ext uri="{FF2B5EF4-FFF2-40B4-BE49-F238E27FC236}">
                <a16:creationId xmlns:a16="http://schemas.microsoft.com/office/drawing/2014/main" id="{0BD0EE4E-B094-D9F7-E8BC-B604D361494D}"/>
              </a:ext>
            </a:extLst>
          </p:cNvPr>
          <p:cNvCxnSpPr>
            <a:cxnSpLocks/>
          </p:cNvCxnSpPr>
          <p:nvPr/>
        </p:nvCxnSpPr>
        <p:spPr>
          <a:xfrm>
            <a:off x="10181338" y="3256344"/>
            <a:ext cx="665984" cy="3453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4A05249-CB88-5AC1-51DD-BB84BF12CC11}"/>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Sources: Hart Energy, Oil &amp; Gas Journal</a:t>
            </a:r>
          </a:p>
        </p:txBody>
      </p:sp>
      <p:pic>
        <p:nvPicPr>
          <p:cNvPr id="2" name="Picture Placeholder 25" descr="A black background with a bison logo&#10;&#10;AI-generated content may be incorrect.">
            <a:extLst>
              <a:ext uri="{FF2B5EF4-FFF2-40B4-BE49-F238E27FC236}">
                <a16:creationId xmlns:a16="http://schemas.microsoft.com/office/drawing/2014/main" id="{5C3910D5-554B-2244-70C2-FE26C98DE321}"/>
              </a:ext>
            </a:extLst>
          </p:cNvPr>
          <p:cNvPicPr>
            <a:picLocks noChangeAspect="1"/>
          </p:cNvPicPr>
          <p:nvPr/>
        </p:nvPicPr>
        <p:blipFill>
          <a:blip r:embed="rId8">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647777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573E-BCF6-C72A-DF49-1E91503EF5B3}"/>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0BDCA0EF-FE4D-0040-97F5-C9227132641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3" y="0"/>
            <a:ext cx="4577695" cy="6858000"/>
          </a:xfrm>
          <a:prstGeom prst="rect">
            <a:avLst/>
          </a:prstGeom>
        </p:spPr>
      </p:pic>
      <p:sp>
        <p:nvSpPr>
          <p:cNvPr id="4" name="Прямоугольник 6">
            <a:extLst>
              <a:ext uri="{FF2B5EF4-FFF2-40B4-BE49-F238E27FC236}">
                <a16:creationId xmlns:a16="http://schemas.microsoft.com/office/drawing/2014/main" id="{85850427-8221-4E0D-C8CB-3466C274F5AA}"/>
              </a:ext>
            </a:extLst>
          </p:cNvPr>
          <p:cNvSpPr>
            <a:spLocks/>
          </p:cNvSpPr>
          <p:nvPr/>
        </p:nvSpPr>
        <p:spPr>
          <a:xfrm>
            <a:off x="-3493" y="0"/>
            <a:ext cx="4577695"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a:extLst>
              <a:ext uri="{FF2B5EF4-FFF2-40B4-BE49-F238E27FC236}">
                <a16:creationId xmlns:a16="http://schemas.microsoft.com/office/drawing/2014/main" id="{27E37224-92F5-3AE5-0D95-81388BA53451}"/>
              </a:ext>
            </a:extLst>
          </p:cNvPr>
          <p:cNvSpPr txBox="1">
            <a:spLocks/>
          </p:cNvSpPr>
          <p:nvPr/>
        </p:nvSpPr>
        <p:spPr>
          <a:xfrm>
            <a:off x="5371486" y="1731056"/>
            <a:ext cx="2934314"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OIL MARKET OVERVIEW</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Low rig counts and producer capex guidance indicate that higher oil prices are needed to incentivize the production growth required to meet rising demand.</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544AC059-73E0-3393-56DB-37F27DCCC818}"/>
              </a:ext>
            </a:extLst>
          </p:cNvPr>
          <p:cNvSpPr txBox="1"/>
          <p:nvPr/>
        </p:nvSpPr>
        <p:spPr>
          <a:xfrm>
            <a:off x="595490" y="1002067"/>
            <a:ext cx="3671710" cy="621645"/>
          </a:xfrm>
          <a:prstGeom prst="rect">
            <a:avLst/>
          </a:prstGeom>
          <a:noFill/>
        </p:spPr>
        <p:txBody>
          <a:bodyPr wrap="square" rtlCol="0">
            <a:spAutoFit/>
          </a:bodyPr>
          <a:lstStyle/>
          <a:p>
            <a:pPr>
              <a:lnSpc>
                <a:spcPts val="4100"/>
              </a:lnSpc>
            </a:pPr>
            <a:r>
              <a:rPr lang="en-US" sz="4400" dirty="0">
                <a:solidFill>
                  <a:schemeClr val="bg1"/>
                </a:solidFill>
                <a:latin typeface="Raleway ExtraBold" panose="020B0903030101060003" pitchFamily="34" charset="-52"/>
              </a:rPr>
              <a:t>Agenda</a:t>
            </a:r>
          </a:p>
        </p:txBody>
      </p:sp>
      <p:grpSp>
        <p:nvGrpSpPr>
          <p:cNvPr id="7" name="Группа 14">
            <a:extLst>
              <a:ext uri="{FF2B5EF4-FFF2-40B4-BE49-F238E27FC236}">
                <a16:creationId xmlns:a16="http://schemas.microsoft.com/office/drawing/2014/main" id="{C0CE3CFD-9A17-0A90-772E-1F4EF2B407D1}"/>
              </a:ext>
            </a:extLst>
          </p:cNvPr>
          <p:cNvGrpSpPr/>
          <p:nvPr/>
        </p:nvGrpSpPr>
        <p:grpSpPr>
          <a:xfrm>
            <a:off x="5371486" y="873837"/>
            <a:ext cx="670294" cy="670294"/>
            <a:chOff x="5826040" y="910594"/>
            <a:chExt cx="914400" cy="914400"/>
          </a:xfrm>
        </p:grpSpPr>
        <p:sp>
          <p:nvSpPr>
            <p:cNvPr id="8" name="Овал 9">
              <a:extLst>
                <a:ext uri="{FF2B5EF4-FFF2-40B4-BE49-F238E27FC236}">
                  <a16:creationId xmlns:a16="http://schemas.microsoft.com/office/drawing/2014/main" id="{499F459B-F289-87C2-D65D-5B300322C476}"/>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10">
              <a:extLst>
                <a:ext uri="{FF2B5EF4-FFF2-40B4-BE49-F238E27FC236}">
                  <a16:creationId xmlns:a16="http://schemas.microsoft.com/office/drawing/2014/main" id="{869452B0-B087-9F54-D4EB-9030D6A488FC}"/>
                </a:ext>
              </a:extLst>
            </p:cNvPr>
            <p:cNvSpPr/>
            <p:nvPr/>
          </p:nvSpPr>
          <p:spPr>
            <a:xfrm>
              <a:off x="5977791" y="1129618"/>
              <a:ext cx="606176"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01</a:t>
              </a:r>
              <a:endParaRPr lang="ru-RU" sz="2000" b="1" dirty="0">
                <a:solidFill>
                  <a:schemeClr val="tx1">
                    <a:lumMod val="50000"/>
                    <a:lumOff val="50000"/>
                  </a:schemeClr>
                </a:solidFill>
              </a:endParaRPr>
            </a:p>
          </p:txBody>
        </p:sp>
      </p:grpSp>
      <p:sp>
        <p:nvSpPr>
          <p:cNvPr id="10" name="Подзаголовок 2">
            <a:extLst>
              <a:ext uri="{FF2B5EF4-FFF2-40B4-BE49-F238E27FC236}">
                <a16:creationId xmlns:a16="http://schemas.microsoft.com/office/drawing/2014/main" id="{742A4D30-F860-7C18-2CA0-AA1769E35365}"/>
              </a:ext>
            </a:extLst>
          </p:cNvPr>
          <p:cNvSpPr txBox="1">
            <a:spLocks/>
          </p:cNvSpPr>
          <p:nvPr/>
        </p:nvSpPr>
        <p:spPr>
          <a:xfrm>
            <a:off x="8694353" y="1731056"/>
            <a:ext cx="2902157" cy="1365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NATURAL GAS MARKET OVERVIEW</a:t>
            </a:r>
            <a:br>
              <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LNG facilities and AI data centers will drive significant gas demand through 2030. Current underinvestment by producers is likely to raise prices, benefitting producers and service companies.</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1" name="Группа 24">
            <a:extLst>
              <a:ext uri="{FF2B5EF4-FFF2-40B4-BE49-F238E27FC236}">
                <a16:creationId xmlns:a16="http://schemas.microsoft.com/office/drawing/2014/main" id="{68A2A891-894F-0B35-424A-C2E714B8A0D2}"/>
              </a:ext>
            </a:extLst>
          </p:cNvPr>
          <p:cNvGrpSpPr/>
          <p:nvPr/>
        </p:nvGrpSpPr>
        <p:grpSpPr>
          <a:xfrm>
            <a:off x="8694353" y="873837"/>
            <a:ext cx="670294" cy="670294"/>
            <a:chOff x="5826040" y="910594"/>
            <a:chExt cx="914400" cy="914400"/>
          </a:xfrm>
        </p:grpSpPr>
        <p:sp>
          <p:nvSpPr>
            <p:cNvPr id="12" name="Овал 25">
              <a:extLst>
                <a:ext uri="{FF2B5EF4-FFF2-40B4-BE49-F238E27FC236}">
                  <a16:creationId xmlns:a16="http://schemas.microsoft.com/office/drawing/2014/main" id="{D525F04F-D5A9-4F0E-8B79-ADE472CF8D6E}"/>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26">
              <a:extLst>
                <a:ext uri="{FF2B5EF4-FFF2-40B4-BE49-F238E27FC236}">
                  <a16:creationId xmlns:a16="http://schemas.microsoft.com/office/drawing/2014/main" id="{C6B7E05A-AF94-645E-9077-0D33DC3DE36D}"/>
                </a:ext>
              </a:extLst>
            </p:cNvPr>
            <p:cNvSpPr/>
            <p:nvPr/>
          </p:nvSpPr>
          <p:spPr>
            <a:xfrm>
              <a:off x="5948270" y="1129618"/>
              <a:ext cx="665219"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02</a:t>
              </a:r>
              <a:endParaRPr lang="ru-RU" sz="2000" b="1" dirty="0">
                <a:solidFill>
                  <a:schemeClr val="tx1">
                    <a:lumMod val="50000"/>
                    <a:lumOff val="50000"/>
                  </a:schemeClr>
                </a:solidFill>
              </a:endParaRPr>
            </a:p>
          </p:txBody>
        </p:sp>
      </p:grpSp>
      <p:sp>
        <p:nvSpPr>
          <p:cNvPr id="14" name="Подзаголовок 2">
            <a:extLst>
              <a:ext uri="{FF2B5EF4-FFF2-40B4-BE49-F238E27FC236}">
                <a16:creationId xmlns:a16="http://schemas.microsoft.com/office/drawing/2014/main" id="{84DC75D2-82FA-00C4-4B76-4FA30F598198}"/>
              </a:ext>
            </a:extLst>
          </p:cNvPr>
          <p:cNvSpPr txBox="1">
            <a:spLocks/>
          </p:cNvSpPr>
          <p:nvPr/>
        </p:nvSpPr>
        <p:spPr>
          <a:xfrm>
            <a:off x="5371485" y="4618258"/>
            <a:ext cx="3020039"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latin typeface="Brother 1816" pitchFamily="50" charset="0"/>
                <a:ea typeface="Lato" panose="020F0502020204030203" pitchFamily="34" charset="0"/>
                <a:cs typeface="Lato" panose="020F0502020204030203" pitchFamily="34" charset="0"/>
              </a:rPr>
              <a:t>OPPORTUNITY IN OIL &amp; GAS EQUITIES</a:t>
            </a:r>
            <a:br>
              <a:rPr lang="en-US" sz="1200" dirty="0">
                <a:latin typeface="Lato" panose="020F0502020204030203" pitchFamily="34" charset="0"/>
                <a:ea typeface="Lato" panose="020F0502020204030203" pitchFamily="34" charset="0"/>
                <a:cs typeface="Lato" panose="020F0502020204030203" pitchFamily="34" charset="0"/>
              </a:rPr>
            </a:br>
            <a:r>
              <a:rPr lang="en-US" sz="1100" kern="0" dirty="0">
                <a:latin typeface="Lato" panose="020F0502020204030203" pitchFamily="34" charset="0"/>
                <a:ea typeface="Lato" panose="020F0502020204030203" pitchFamily="34" charset="0"/>
                <a:cs typeface="Lato" panose="020F0502020204030203" pitchFamily="34" charset="0"/>
              </a:rPr>
              <a:t>Oil and gas equities have lagged other indices over the past two years and now offer compelling value opportunities.</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nvGrpSpPr>
          <p:cNvPr id="15" name="Группа 28">
            <a:extLst>
              <a:ext uri="{FF2B5EF4-FFF2-40B4-BE49-F238E27FC236}">
                <a16:creationId xmlns:a16="http://schemas.microsoft.com/office/drawing/2014/main" id="{690164C7-BBA8-06FD-05C6-C4C8750D6CEB}"/>
              </a:ext>
            </a:extLst>
          </p:cNvPr>
          <p:cNvGrpSpPr/>
          <p:nvPr/>
        </p:nvGrpSpPr>
        <p:grpSpPr>
          <a:xfrm>
            <a:off x="5371486" y="3761039"/>
            <a:ext cx="670294" cy="670294"/>
            <a:chOff x="5826040" y="910594"/>
            <a:chExt cx="914400" cy="914400"/>
          </a:xfrm>
        </p:grpSpPr>
        <p:sp>
          <p:nvSpPr>
            <p:cNvPr id="16" name="Овал 29">
              <a:extLst>
                <a:ext uri="{FF2B5EF4-FFF2-40B4-BE49-F238E27FC236}">
                  <a16:creationId xmlns:a16="http://schemas.microsoft.com/office/drawing/2014/main" id="{D32678D8-2C5D-17D5-CDFB-7E969A15AC83}"/>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30">
              <a:extLst>
                <a:ext uri="{FF2B5EF4-FFF2-40B4-BE49-F238E27FC236}">
                  <a16:creationId xmlns:a16="http://schemas.microsoft.com/office/drawing/2014/main" id="{F44795F5-B87D-738F-7024-BBB85CBB9A33}"/>
                </a:ext>
              </a:extLst>
            </p:cNvPr>
            <p:cNvSpPr/>
            <p:nvPr/>
          </p:nvSpPr>
          <p:spPr>
            <a:xfrm>
              <a:off x="5953738" y="1103631"/>
              <a:ext cx="654285" cy="545821"/>
            </a:xfrm>
            <a:prstGeom prst="rect">
              <a:avLst/>
            </a:prstGeom>
          </p:spPr>
          <p:txBody>
            <a:bodyPr wrap="none">
              <a:spAutoFit/>
            </a:bodyPr>
            <a:lstStyle/>
            <a:p>
              <a:pPr algn="ctr"/>
              <a:r>
                <a:rPr lang="en-US" sz="2000" b="1" dirty="0">
                  <a:solidFill>
                    <a:srgbClr val="CA2800"/>
                  </a:solidFill>
                  <a:latin typeface="Brother 1816" pitchFamily="50" charset="0"/>
                </a:rPr>
                <a:t>03</a:t>
              </a:r>
              <a:endParaRPr lang="ru-RU" sz="2000" b="1" dirty="0">
                <a:solidFill>
                  <a:srgbClr val="CA2800"/>
                </a:solidFill>
              </a:endParaRPr>
            </a:p>
          </p:txBody>
        </p:sp>
      </p:grpSp>
      <p:sp>
        <p:nvSpPr>
          <p:cNvPr id="18" name="Подзаголовок 2">
            <a:extLst>
              <a:ext uri="{FF2B5EF4-FFF2-40B4-BE49-F238E27FC236}">
                <a16:creationId xmlns:a16="http://schemas.microsoft.com/office/drawing/2014/main" id="{9CD6ED0F-4C21-CE19-3A4A-AAA957913882}"/>
              </a:ext>
            </a:extLst>
          </p:cNvPr>
          <p:cNvSpPr txBox="1">
            <a:spLocks/>
          </p:cNvSpPr>
          <p:nvPr/>
        </p:nvSpPr>
        <p:spPr>
          <a:xfrm>
            <a:off x="8694353" y="4618257"/>
            <a:ext cx="2902157"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Q&amp;A</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Your questions, answered.</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9" name="Группа 32">
            <a:extLst>
              <a:ext uri="{FF2B5EF4-FFF2-40B4-BE49-F238E27FC236}">
                <a16:creationId xmlns:a16="http://schemas.microsoft.com/office/drawing/2014/main" id="{B65796B6-85EB-51BA-58F1-10946BA8EF9A}"/>
              </a:ext>
            </a:extLst>
          </p:cNvPr>
          <p:cNvGrpSpPr/>
          <p:nvPr/>
        </p:nvGrpSpPr>
        <p:grpSpPr>
          <a:xfrm>
            <a:off x="8694353" y="3761039"/>
            <a:ext cx="670294" cy="670294"/>
            <a:chOff x="5826040" y="910594"/>
            <a:chExt cx="914400" cy="914400"/>
          </a:xfrm>
        </p:grpSpPr>
        <p:sp>
          <p:nvSpPr>
            <p:cNvPr id="20" name="Овал 33">
              <a:extLst>
                <a:ext uri="{FF2B5EF4-FFF2-40B4-BE49-F238E27FC236}">
                  <a16:creationId xmlns:a16="http://schemas.microsoft.com/office/drawing/2014/main" id="{07DFEB1B-5A33-5670-9FCD-F2F2899A81ED}"/>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34">
              <a:extLst>
                <a:ext uri="{FF2B5EF4-FFF2-40B4-BE49-F238E27FC236}">
                  <a16:creationId xmlns:a16="http://schemas.microsoft.com/office/drawing/2014/main" id="{BF5C802A-5E03-C096-2ACF-B16A687979D5}"/>
                </a:ext>
              </a:extLst>
            </p:cNvPr>
            <p:cNvSpPr/>
            <p:nvPr/>
          </p:nvSpPr>
          <p:spPr>
            <a:xfrm>
              <a:off x="5934056" y="1129618"/>
              <a:ext cx="693649"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04</a:t>
              </a:r>
              <a:endParaRPr lang="ru-RU" sz="2000" b="1" dirty="0">
                <a:solidFill>
                  <a:schemeClr val="tx1">
                    <a:lumMod val="50000"/>
                    <a:lumOff val="50000"/>
                  </a:schemeClr>
                </a:solidFill>
              </a:endParaRPr>
            </a:p>
          </p:txBody>
        </p:sp>
      </p:grpSp>
      <p:sp>
        <p:nvSpPr>
          <p:cNvPr id="27" name="Slide Number Placeholder 18">
            <a:extLst>
              <a:ext uri="{FF2B5EF4-FFF2-40B4-BE49-F238E27FC236}">
                <a16:creationId xmlns:a16="http://schemas.microsoft.com/office/drawing/2014/main" id="{533A6CFB-E134-1CB1-A431-9CBBE5505B72}"/>
              </a:ext>
            </a:extLst>
          </p:cNvPr>
          <p:cNvSpPr>
            <a:spLocks noGrp="1"/>
          </p:cNvSpPr>
          <p:nvPr>
            <p:ph type="sldNum" sz="quarter" idx="12"/>
          </p:nvPr>
        </p:nvSpPr>
        <p:spPr>
          <a:xfrm>
            <a:off x="8853310" y="31702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31</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4BE9FC1E-839E-8D97-E2B5-E1380D5C9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44403B69-CA18-B995-C795-F481D001ED73}"/>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4009754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3A44-9AAE-086A-C655-525BAD528E12}"/>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990C4E90-E332-23F1-FFB8-73C30B0C88D1}"/>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07C56373-E81A-4801-13FC-E7E3B5B4729F}"/>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203071D3-9E7C-6847-A760-0EF06FFF39CD}"/>
              </a:ext>
            </a:extLst>
          </p:cNvPr>
          <p:cNvSpPr txBox="1"/>
          <p:nvPr/>
        </p:nvSpPr>
        <p:spPr>
          <a:xfrm>
            <a:off x="609395" y="1002067"/>
            <a:ext cx="4581729" cy="1669688"/>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Material Upside for Potential Oil Equities</a:t>
            </a:r>
          </a:p>
        </p:txBody>
      </p:sp>
      <p:sp>
        <p:nvSpPr>
          <p:cNvPr id="27" name="Slide Number Placeholder 18">
            <a:extLst>
              <a:ext uri="{FF2B5EF4-FFF2-40B4-BE49-F238E27FC236}">
                <a16:creationId xmlns:a16="http://schemas.microsoft.com/office/drawing/2014/main" id="{7F7025D2-5687-8B3F-5167-0A870E6D5C4F}"/>
              </a:ext>
            </a:extLst>
          </p:cNvPr>
          <p:cNvSpPr>
            <a:spLocks noGrp="1"/>
          </p:cNvSpPr>
          <p:nvPr>
            <p:ph type="sldNum" sz="quarter" idx="12"/>
          </p:nvPr>
        </p:nvSpPr>
        <p:spPr>
          <a:xfrm>
            <a:off x="8853310" y="33757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32</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C97170E4-CCF8-1217-D892-801EFB681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B9AB8FDC-8E77-ACF7-08AA-F0815883C49B}"/>
              </a:ext>
            </a:extLst>
          </p:cNvPr>
          <p:cNvSpPr txBox="1">
            <a:spLocks/>
          </p:cNvSpPr>
          <p:nvPr/>
        </p:nvSpPr>
        <p:spPr>
          <a:xfrm>
            <a:off x="595490" y="3238500"/>
            <a:ext cx="4595634" cy="200024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Energy stocks have underperformed the broader market in the last two years. Historically, this has often led to outperformance in subsequent years.</a:t>
            </a:r>
          </a:p>
        </p:txBody>
      </p:sp>
      <p:sp>
        <p:nvSpPr>
          <p:cNvPr id="2" name="Подзаголовок 2">
            <a:extLst>
              <a:ext uri="{FF2B5EF4-FFF2-40B4-BE49-F238E27FC236}">
                <a16:creationId xmlns:a16="http://schemas.microsoft.com/office/drawing/2014/main" id="{D19096DB-9A27-4A66-8A69-9FBD3360B2D0}"/>
              </a:ext>
            </a:extLst>
          </p:cNvPr>
          <p:cNvSpPr txBox="1">
            <a:spLocks/>
          </p:cNvSpPr>
          <p:nvPr/>
        </p:nvSpPr>
        <p:spPr>
          <a:xfrm>
            <a:off x="7540114" y="2941308"/>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Upside to small cap and oilfield services equities </a:t>
            </a:r>
            <a:r>
              <a:rPr lang="en-US" sz="1200" dirty="0">
                <a:latin typeface="Lato" panose="020F0502020204030203" pitchFamily="34" charset="0"/>
                <a:ea typeface="Lato" panose="020F0502020204030203" pitchFamily="34" charset="0"/>
                <a:cs typeface="Lato" panose="020F0502020204030203" pitchFamily="34" charset="0"/>
              </a:rPr>
              <a:t>in “catching up” to large cap peers, as they have in past cycles.</a:t>
            </a:r>
          </a:p>
        </p:txBody>
      </p:sp>
      <p:sp>
        <p:nvSpPr>
          <p:cNvPr id="8" name="Подзаголовок 2">
            <a:extLst>
              <a:ext uri="{FF2B5EF4-FFF2-40B4-BE49-F238E27FC236}">
                <a16:creationId xmlns:a16="http://schemas.microsoft.com/office/drawing/2014/main" id="{03C7538F-1D0E-2B9F-3235-1D4B55FF1C1C}"/>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Valuation multiples for oil and gas equities remain historically low </a:t>
            </a:r>
            <a:r>
              <a:rPr lang="en-US" sz="1200" dirty="0">
                <a:latin typeface="Lato" panose="020F0502020204030203" pitchFamily="34" charset="0"/>
                <a:ea typeface="Lato" panose="020F0502020204030203" pitchFamily="34" charset="0"/>
                <a:cs typeface="Lato" panose="020F0502020204030203" pitchFamily="34" charset="0"/>
              </a:rPr>
              <a:t>compared to previous cycle highs, and there is additional potential upside if they re-rate. Regardless, strong cash flow generation may drive share prices higher.</a:t>
            </a:r>
          </a:p>
        </p:txBody>
      </p:sp>
      <p:pic>
        <p:nvPicPr>
          <p:cNvPr id="3" name="Picture Placeholder 25" descr="A black background with a bison logo&#10;&#10;AI-generated content may be incorrect.">
            <a:extLst>
              <a:ext uri="{FF2B5EF4-FFF2-40B4-BE49-F238E27FC236}">
                <a16:creationId xmlns:a16="http://schemas.microsoft.com/office/drawing/2014/main" id="{823EBACA-7149-232F-11B8-2F0A32B92689}"/>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93076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7381-20D9-D7DF-1956-68CFFE17BCD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F2A2270-02BE-D049-7617-EDF36A94AE94}"/>
              </a:ext>
            </a:extLst>
          </p:cNvPr>
          <p:cNvSpPr>
            <a:spLocks noGrp="1" noRot="1" noMove="1" noResize="1" noEditPoints="1" noAdjustHandles="1" noChangeArrowheads="1" noChangeShapeType="1"/>
          </p:cNvSpPr>
          <p:nvPr/>
        </p:nvSpPr>
        <p:spPr>
          <a:xfrm>
            <a:off x="836611" y="1762125"/>
            <a:ext cx="10515600"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1F1C8197-B397-8DE1-EF92-4D68EBE46CDF}"/>
              </a:ext>
            </a:extLst>
          </p:cNvPr>
          <p:cNvSpPr>
            <a:spLocks noGrp="1"/>
          </p:cNvSpPr>
          <p:nvPr>
            <p:ph type="body" idx="1"/>
          </p:nvPr>
        </p:nvSpPr>
        <p:spPr>
          <a:xfrm>
            <a:off x="836612" y="766763"/>
            <a:ext cx="10515600"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S&amp;P 600 Energy (Total Return), XOP, XLE, WTI &amp; SPY Performance (2023–Feb.</a:t>
            </a:r>
            <a:r>
              <a:rPr lang="en-US" sz="2000" dirty="0">
                <a:latin typeface="Brother 1816" pitchFamily="50" charset="0"/>
                <a:ea typeface="Lato" panose="020F0502020204030203" pitchFamily="34" charset="0"/>
                <a:cs typeface="Lato" panose="020F0502020204030203" pitchFamily="34" charset="0"/>
              </a:rPr>
              <a:t> </a:t>
            </a:r>
            <a:r>
              <a:rPr lang="en-US" sz="2000" b="1" dirty="0">
                <a:latin typeface="Brother 1816" pitchFamily="50" charset="0"/>
                <a:ea typeface="Lato" panose="020F0502020204030203" pitchFamily="34" charset="0"/>
                <a:cs typeface="Lato" panose="020F0502020204030203" pitchFamily="34" charset="0"/>
              </a:rPr>
              <a:t>2025)</a:t>
            </a:r>
          </a:p>
        </p:txBody>
      </p:sp>
      <p:sp>
        <p:nvSpPr>
          <p:cNvPr id="24" name="Slide Number Placeholder 6">
            <a:extLst>
              <a:ext uri="{FF2B5EF4-FFF2-40B4-BE49-F238E27FC236}">
                <a16:creationId xmlns:a16="http://schemas.microsoft.com/office/drawing/2014/main" id="{B1F00028-CC98-BD9F-642D-794D59C6E8CE}"/>
              </a:ext>
            </a:extLst>
          </p:cNvPr>
          <p:cNvSpPr>
            <a:spLocks noGrp="1"/>
          </p:cNvSpPr>
          <p:nvPr>
            <p:ph type="sldNum" sz="quarter" idx="12"/>
          </p:nvPr>
        </p:nvSpPr>
        <p:spPr>
          <a:xfrm>
            <a:off x="8610600" y="335757"/>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33</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6CB3E9E0-ABB4-F7EC-AC64-A5A5D8D7955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26" name="TextBox 25">
            <a:extLst>
              <a:ext uri="{FF2B5EF4-FFF2-40B4-BE49-F238E27FC236}">
                <a16:creationId xmlns:a16="http://schemas.microsoft.com/office/drawing/2014/main" id="{E543F7E3-E639-B953-0F1F-829E051E2219}"/>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Sources: S&amp;P Global, Investing.com</a:t>
            </a:r>
          </a:p>
        </p:txBody>
      </p:sp>
      <p:graphicFrame>
        <p:nvGraphicFramePr>
          <p:cNvPr id="6" name="Chart 5">
            <a:extLst>
              <a:ext uri="{FF2B5EF4-FFF2-40B4-BE49-F238E27FC236}">
                <a16:creationId xmlns:a16="http://schemas.microsoft.com/office/drawing/2014/main" id="{3CAB7F4A-7CDC-E89C-2885-5CC04367ED11}"/>
              </a:ext>
            </a:extLst>
          </p:cNvPr>
          <p:cNvGraphicFramePr/>
          <p:nvPr>
            <p:custDataLst>
              <p:tags r:id="rId1"/>
            </p:custDataLst>
            <p:extLst>
              <p:ext uri="{D42A27DB-BD31-4B8C-83A1-F6EECF244321}">
                <p14:modId xmlns:p14="http://schemas.microsoft.com/office/powerpoint/2010/main" val="4125322387"/>
              </p:ext>
            </p:extLst>
          </p:nvPr>
        </p:nvGraphicFramePr>
        <p:xfrm>
          <a:off x="2524407" y="2330450"/>
          <a:ext cx="7161212" cy="3273425"/>
        </p:xfrm>
        <a:graphic>
          <a:graphicData uri="http://schemas.openxmlformats.org/drawingml/2006/chart">
            <c:chart xmlns:c="http://schemas.openxmlformats.org/drawingml/2006/chart" xmlns:r="http://schemas.openxmlformats.org/officeDocument/2006/relationships" r:id="rId32"/>
          </a:graphicData>
        </a:graphic>
      </p:graphicFrame>
      <p:sp>
        <p:nvSpPr>
          <p:cNvPr id="7" name="Text Placeholder 2">
            <a:extLst>
              <a:ext uri="{FF2B5EF4-FFF2-40B4-BE49-F238E27FC236}">
                <a16:creationId xmlns:a16="http://schemas.microsoft.com/office/drawing/2014/main" id="{1F4D6AB0-30C6-1A74-12E2-6EB100C82DEC}"/>
              </a:ext>
            </a:extLst>
          </p:cNvPr>
          <p:cNvSpPr txBox="1">
            <a:spLocks/>
          </p:cNvSpPr>
          <p:nvPr>
            <p:custDataLst>
              <p:tags r:id="rId2"/>
            </p:custDataLst>
          </p:nvPr>
        </p:nvSpPr>
        <p:spPr bwMode="gray">
          <a:xfrm>
            <a:off x="2151344" y="2335212"/>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60%</a:t>
            </a:r>
            <a:endParaRPr lang="en-US" sz="1200" dirty="0">
              <a:latin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DE139743-C16F-FF51-583B-756DEC77C83D}"/>
              </a:ext>
            </a:extLst>
          </p:cNvPr>
          <p:cNvSpPr txBox="1">
            <a:spLocks/>
          </p:cNvSpPr>
          <p:nvPr>
            <p:custDataLst>
              <p:tags r:id="rId3"/>
            </p:custDataLst>
          </p:nvPr>
        </p:nvSpPr>
        <p:spPr bwMode="gray">
          <a:xfrm>
            <a:off x="2151344" y="2724150"/>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50%</a:t>
            </a:r>
            <a:endParaRPr lang="en-US" sz="1200" dirty="0">
              <a:latin typeface="Arial" panose="020B0604020202020204"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1519AABE-A9F0-C835-BD07-325212D1B33F}"/>
              </a:ext>
            </a:extLst>
          </p:cNvPr>
          <p:cNvSpPr txBox="1">
            <a:spLocks/>
          </p:cNvSpPr>
          <p:nvPr>
            <p:custDataLst>
              <p:tags r:id="rId4"/>
            </p:custDataLst>
          </p:nvPr>
        </p:nvSpPr>
        <p:spPr bwMode="gray">
          <a:xfrm>
            <a:off x="2151344" y="3113087"/>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latin typeface="Arial" panose="020B0604020202020204" pitchFamily="34" charset="0"/>
                <a:sym typeface="Arial" panose="020B0604020202020204" pitchFamily="34" charset="0"/>
              </a:rPr>
              <a:t>4</a:t>
            </a:r>
            <a:r>
              <a:rPr lang="en-US" altLang="en-US" sz="1200" dirty="0">
                <a:effectLst/>
                <a:latin typeface="Arial" panose="020B0604020202020204" pitchFamily="34" charset="0"/>
                <a:sym typeface="Arial" panose="020B0604020202020204" pitchFamily="34" charset="0"/>
              </a:rPr>
              <a:t>0%</a:t>
            </a:r>
            <a:endParaRPr lang="en-US" sz="1200" dirty="0">
              <a:latin typeface="Arial" panose="020B0604020202020204"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27596459-B397-53BB-1C8A-5193C992578C}"/>
              </a:ext>
            </a:extLst>
          </p:cNvPr>
          <p:cNvSpPr txBox="1">
            <a:spLocks/>
          </p:cNvSpPr>
          <p:nvPr>
            <p:custDataLst>
              <p:tags r:id="rId5"/>
            </p:custDataLst>
          </p:nvPr>
        </p:nvSpPr>
        <p:spPr bwMode="gray">
          <a:xfrm>
            <a:off x="2151344" y="3500437"/>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30%</a:t>
            </a:r>
            <a:endParaRPr lang="en-US" sz="1200" dirty="0">
              <a:latin typeface="Arial" panose="020B0604020202020204"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9F807C4D-B2C3-E121-7947-D15415B8CA05}"/>
              </a:ext>
            </a:extLst>
          </p:cNvPr>
          <p:cNvSpPr txBox="1">
            <a:spLocks/>
          </p:cNvSpPr>
          <p:nvPr>
            <p:custDataLst>
              <p:tags r:id="rId6"/>
            </p:custDataLst>
          </p:nvPr>
        </p:nvSpPr>
        <p:spPr bwMode="gray">
          <a:xfrm>
            <a:off x="2151344" y="3889375"/>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20%</a:t>
            </a:r>
            <a:endParaRPr lang="en-US" sz="1200" dirty="0">
              <a:latin typeface="Arial" panose="020B0604020202020204" pitchFamily="34" charset="0"/>
              <a:sym typeface="Arial" panose="020B0604020202020204" pitchFamily="34" charset="0"/>
            </a:endParaRPr>
          </a:p>
        </p:txBody>
      </p:sp>
      <p:sp>
        <p:nvSpPr>
          <p:cNvPr id="16" name="Text Placeholder 2">
            <a:extLst>
              <a:ext uri="{FF2B5EF4-FFF2-40B4-BE49-F238E27FC236}">
                <a16:creationId xmlns:a16="http://schemas.microsoft.com/office/drawing/2014/main" id="{9F848117-1A6D-5154-6169-94A3739B3E16}"/>
              </a:ext>
            </a:extLst>
          </p:cNvPr>
          <p:cNvSpPr txBox="1">
            <a:spLocks/>
          </p:cNvSpPr>
          <p:nvPr>
            <p:custDataLst>
              <p:tags r:id="rId7"/>
            </p:custDataLst>
          </p:nvPr>
        </p:nvSpPr>
        <p:spPr bwMode="gray">
          <a:xfrm>
            <a:off x="2151344" y="4278312"/>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10%</a:t>
            </a:r>
            <a:endParaRPr lang="en-US" sz="1200" dirty="0">
              <a:latin typeface="Arial" panose="020B0604020202020204"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44F28336-504B-93CA-2CBA-102BAF37BDFC}"/>
              </a:ext>
            </a:extLst>
          </p:cNvPr>
          <p:cNvSpPr txBox="1">
            <a:spLocks/>
          </p:cNvSpPr>
          <p:nvPr>
            <p:custDataLst>
              <p:tags r:id="rId8"/>
            </p:custDataLst>
          </p:nvPr>
        </p:nvSpPr>
        <p:spPr bwMode="gray">
          <a:xfrm>
            <a:off x="2235482" y="4667250"/>
            <a:ext cx="2190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0%</a:t>
            </a:r>
            <a:endParaRPr lang="en-US" sz="1200" dirty="0">
              <a:latin typeface="Arial" panose="020B0604020202020204" pitchFamily="34" charset="0"/>
              <a:sym typeface="Arial" panose="020B0604020202020204" pitchFamily="34" charset="0"/>
            </a:endParaRPr>
          </a:p>
        </p:txBody>
      </p:sp>
      <p:sp>
        <p:nvSpPr>
          <p:cNvPr id="18" name="Text Placeholder 2">
            <a:extLst>
              <a:ext uri="{FF2B5EF4-FFF2-40B4-BE49-F238E27FC236}">
                <a16:creationId xmlns:a16="http://schemas.microsoft.com/office/drawing/2014/main" id="{072AF5FD-D2E2-A749-57E3-00FA418FDA56}"/>
              </a:ext>
            </a:extLst>
          </p:cNvPr>
          <p:cNvSpPr txBox="1">
            <a:spLocks/>
          </p:cNvSpPr>
          <p:nvPr>
            <p:custDataLst>
              <p:tags r:id="rId9"/>
            </p:custDataLst>
          </p:nvPr>
        </p:nvSpPr>
        <p:spPr bwMode="gray">
          <a:xfrm>
            <a:off x="2100544" y="5054600"/>
            <a:ext cx="3540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-10%</a:t>
            </a:r>
            <a:endParaRPr lang="en-US" sz="1200" dirty="0">
              <a:latin typeface="Arial" panose="020B0604020202020204" pitchFamily="34" charset="0"/>
              <a:sym typeface="Arial" panose="020B0604020202020204" pitchFamily="34" charset="0"/>
            </a:endParaRPr>
          </a:p>
        </p:txBody>
      </p:sp>
      <p:sp>
        <p:nvSpPr>
          <p:cNvPr id="19" name="Text Placeholder 2">
            <a:extLst>
              <a:ext uri="{FF2B5EF4-FFF2-40B4-BE49-F238E27FC236}">
                <a16:creationId xmlns:a16="http://schemas.microsoft.com/office/drawing/2014/main" id="{2BF48D1D-E57D-6DD4-F311-A787B919A8F4}"/>
              </a:ext>
            </a:extLst>
          </p:cNvPr>
          <p:cNvSpPr txBox="1">
            <a:spLocks/>
          </p:cNvSpPr>
          <p:nvPr>
            <p:custDataLst>
              <p:tags r:id="rId10"/>
            </p:custDataLst>
          </p:nvPr>
        </p:nvSpPr>
        <p:spPr bwMode="gray">
          <a:xfrm>
            <a:off x="2151345" y="5443537"/>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dirty="0">
                <a:effectLst/>
                <a:latin typeface="Arial" panose="020B0604020202020204" pitchFamily="34" charset="0"/>
                <a:sym typeface="Arial" panose="020B0604020202020204" pitchFamily="34" charset="0"/>
              </a:rPr>
              <a:t>20%</a:t>
            </a:r>
            <a:endParaRPr lang="en-US" sz="1200" dirty="0">
              <a:latin typeface="Arial" panose="020B0604020202020204" pitchFamily="34" charset="0"/>
              <a:sym typeface="Arial" panose="020B0604020202020204" pitchFamily="34" charset="0"/>
            </a:endParaRPr>
          </a:p>
        </p:txBody>
      </p:sp>
      <p:cxnSp>
        <p:nvCxnSpPr>
          <p:cNvPr id="22" name="Straight Connector 21">
            <a:extLst>
              <a:ext uri="{FF2B5EF4-FFF2-40B4-BE49-F238E27FC236}">
                <a16:creationId xmlns:a16="http://schemas.microsoft.com/office/drawing/2014/main" id="{F812DFA3-4FCF-2BBB-3CCE-3C6F9016F6A5}"/>
              </a:ext>
            </a:extLst>
          </p:cNvPr>
          <p:cNvCxnSpPr>
            <a:cxnSpLocks/>
          </p:cNvCxnSpPr>
          <p:nvPr>
            <p:custDataLst>
              <p:tags r:id="rId11"/>
            </p:custDataLst>
          </p:nvPr>
        </p:nvCxnSpPr>
        <p:spPr bwMode="auto">
          <a:xfrm flipH="1">
            <a:off x="9593545" y="4187825"/>
            <a:ext cx="161923" cy="227012"/>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0288D4A-7025-F2A1-1538-BB9BDE37EBA4}"/>
              </a:ext>
            </a:extLst>
          </p:cNvPr>
          <p:cNvCxnSpPr/>
          <p:nvPr>
            <p:custDataLst>
              <p:tags r:id="rId12"/>
            </p:custDataLst>
          </p:nvPr>
        </p:nvCxnSpPr>
        <p:spPr bwMode="auto">
          <a:xfrm>
            <a:off x="9457019" y="2374900"/>
            <a:ext cx="136525" cy="1412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53EF9FA-C0B0-EA38-D7B4-5BA3D2B96B7B}"/>
              </a:ext>
            </a:extLst>
          </p:cNvPr>
          <p:cNvCxnSpPr>
            <a:cxnSpLocks/>
          </p:cNvCxnSpPr>
          <p:nvPr>
            <p:custDataLst>
              <p:tags r:id="rId13"/>
            </p:custDataLst>
          </p:nvPr>
        </p:nvCxnSpPr>
        <p:spPr bwMode="auto">
          <a:xfrm flipV="1">
            <a:off x="9358594" y="4895850"/>
            <a:ext cx="233363" cy="18573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E8B98F6-3146-3C2F-A7AB-3030EFB42EA9}"/>
              </a:ext>
            </a:extLst>
          </p:cNvPr>
          <p:cNvCxnSpPr>
            <a:cxnSpLocks/>
          </p:cNvCxnSpPr>
          <p:nvPr>
            <p:custDataLst>
              <p:tags r:id="rId14"/>
            </p:custDataLst>
          </p:nvPr>
        </p:nvCxnSpPr>
        <p:spPr bwMode="auto">
          <a:xfrm>
            <a:off x="9358594" y="3860006"/>
            <a:ext cx="238126" cy="469107"/>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0" name="Text Placeholder 2">
            <a:extLst>
              <a:ext uri="{FF2B5EF4-FFF2-40B4-BE49-F238E27FC236}">
                <a16:creationId xmlns:a16="http://schemas.microsoft.com/office/drawing/2014/main" id="{044BE18F-2F89-B1CE-0B75-841B7CA484A5}"/>
              </a:ext>
            </a:extLst>
          </p:cNvPr>
          <p:cNvSpPr txBox="1">
            <a:spLocks/>
          </p:cNvSpPr>
          <p:nvPr>
            <p:custDataLst>
              <p:tags r:id="rId15"/>
            </p:custDataLst>
          </p:nvPr>
        </p:nvSpPr>
        <p:spPr bwMode="gray">
          <a:xfrm>
            <a:off x="8926793" y="3629025"/>
            <a:ext cx="738188"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b="1"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XLE: </a:t>
            </a:r>
            <a:r>
              <a:rPr lang="en-US" altLang="en-US" sz="11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10%</a:t>
            </a:r>
            <a:endParaRPr lang="en-US" sz="11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1" name="Text Placeholder 2">
            <a:extLst>
              <a:ext uri="{FF2B5EF4-FFF2-40B4-BE49-F238E27FC236}">
                <a16:creationId xmlns:a16="http://schemas.microsoft.com/office/drawing/2014/main" id="{16033888-011D-E895-5C64-02FB2F209640}"/>
              </a:ext>
            </a:extLst>
          </p:cNvPr>
          <p:cNvSpPr txBox="1">
            <a:spLocks/>
          </p:cNvSpPr>
          <p:nvPr>
            <p:custDataLst>
              <p:tags r:id="rId16"/>
            </p:custDataLst>
          </p:nvPr>
        </p:nvSpPr>
        <p:spPr bwMode="gray">
          <a:xfrm>
            <a:off x="8842657" y="5081587"/>
            <a:ext cx="822325"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1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PSCE: </a:t>
            </a:r>
            <a:r>
              <a:rPr lang="en-US" sz="11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-4%</a:t>
            </a:r>
          </a:p>
        </p:txBody>
      </p:sp>
      <p:sp>
        <p:nvSpPr>
          <p:cNvPr id="32" name="Text Placeholder 2">
            <a:extLst>
              <a:ext uri="{FF2B5EF4-FFF2-40B4-BE49-F238E27FC236}">
                <a16:creationId xmlns:a16="http://schemas.microsoft.com/office/drawing/2014/main" id="{43DA6669-97E1-7EA9-C6D9-1602507BD6BD}"/>
              </a:ext>
            </a:extLst>
          </p:cNvPr>
          <p:cNvSpPr txBox="1">
            <a:spLocks/>
          </p:cNvSpPr>
          <p:nvPr>
            <p:custDataLst>
              <p:tags r:id="rId17"/>
            </p:custDataLst>
          </p:nvPr>
        </p:nvSpPr>
        <p:spPr bwMode="gray">
          <a:xfrm>
            <a:off x="9009344" y="2209800"/>
            <a:ext cx="73501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b="1"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SPY: </a:t>
            </a:r>
            <a:r>
              <a:rPr lang="en-US" altLang="en-US" sz="11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57%</a:t>
            </a:r>
            <a:endParaRPr lang="en-US" sz="11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D9192D79-BBA0-98D3-61D1-A990A48DF745}"/>
              </a:ext>
            </a:extLst>
          </p:cNvPr>
          <p:cNvSpPr txBox="1">
            <a:spLocks/>
          </p:cNvSpPr>
          <p:nvPr>
            <p:custDataLst>
              <p:tags r:id="rId18"/>
            </p:custDataLst>
          </p:nvPr>
        </p:nvSpPr>
        <p:spPr bwMode="gray">
          <a:xfrm>
            <a:off x="9700931" y="3967162"/>
            <a:ext cx="679450" cy="165100"/>
          </a:xfrm>
          <a:prstGeom prst="rect">
            <a:avLst/>
          </a:prstGeom>
          <a:noFill/>
          <a:ln>
            <a:noFill/>
          </a:ln>
          <a:effectLst/>
        </p:spPr>
        <p:txBody>
          <a:bodyPr vert="horz" wrap="none" lIns="22225" tIns="0" rIns="22225"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100" b="1"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XOP:</a:t>
            </a:r>
            <a:r>
              <a:rPr lang="en-US" sz="11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 8%</a:t>
            </a:r>
          </a:p>
        </p:txBody>
      </p:sp>
      <p:sp>
        <p:nvSpPr>
          <p:cNvPr id="34" name="Text Placeholder 2">
            <a:extLst>
              <a:ext uri="{FF2B5EF4-FFF2-40B4-BE49-F238E27FC236}">
                <a16:creationId xmlns:a16="http://schemas.microsoft.com/office/drawing/2014/main" id="{BC7B9AB0-F153-DBAE-EC41-DA076F197B5C}"/>
              </a:ext>
            </a:extLst>
          </p:cNvPr>
          <p:cNvSpPr txBox="1">
            <a:spLocks/>
          </p:cNvSpPr>
          <p:nvPr>
            <p:custDataLst>
              <p:tags r:id="rId19"/>
            </p:custDataLst>
          </p:nvPr>
        </p:nvSpPr>
        <p:spPr bwMode="auto">
          <a:xfrm>
            <a:off x="8991882" y="55721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7B82A0-3DFA-4124-B226-7F7D2F8FB55A}" type="datetime'''2''''''02''5'''''''''''''''''''''''''''''">
              <a:rPr lang="en-US" altLang="en-US" sz="1200" smtClean="0">
                <a:latin typeface="Arial" panose="020B0604020202020204" pitchFamily="34" charset="0"/>
                <a:cs typeface="Arial" panose="020B0604020202020204" pitchFamily="34" charset="0"/>
                <a:sym typeface="Arial" panose="020B0604020202020204" pitchFamily="34" charset="0"/>
              </a:rPr>
              <a:pPr/>
              <a:t>2025</a:t>
            </a:fld>
            <a:endParaRPr lang="en-US" sz="1200" dirty="0">
              <a:latin typeface="Arial" panose="020B0604020202020204" pitchFamily="34" charset="0"/>
              <a:cs typeface="Arial" panose="020B0604020202020204" pitchFamily="34" charset="0"/>
              <a:sym typeface="Arial" panose="020B0604020202020204" pitchFamily="34" charset="0"/>
            </a:endParaRPr>
          </a:p>
        </p:txBody>
      </p:sp>
      <p:sp>
        <p:nvSpPr>
          <p:cNvPr id="35" name="Text Placeholder 2">
            <a:extLst>
              <a:ext uri="{FF2B5EF4-FFF2-40B4-BE49-F238E27FC236}">
                <a16:creationId xmlns:a16="http://schemas.microsoft.com/office/drawing/2014/main" id="{489D03F0-EBC1-F451-2D60-87BBDB6F926A}"/>
              </a:ext>
            </a:extLst>
          </p:cNvPr>
          <p:cNvSpPr txBox="1">
            <a:spLocks/>
          </p:cNvSpPr>
          <p:nvPr>
            <p:custDataLst>
              <p:tags r:id="rId20"/>
            </p:custDataLst>
          </p:nvPr>
        </p:nvSpPr>
        <p:spPr bwMode="auto">
          <a:xfrm>
            <a:off x="5680357" y="55721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14F3DA-548F-4631-B960-1676AC6ACBDD}" type="datetime'''''''''''''2''''''''''''''''''''''''''02''4'''">
              <a:rPr lang="en-US" altLang="en-US" sz="1200" smtClean="0">
                <a:latin typeface="Arial" panose="020B0604020202020204" pitchFamily="34" charset="0"/>
                <a:cs typeface="Arial" panose="020B0604020202020204" pitchFamily="34" charset="0"/>
                <a:sym typeface="Arial" panose="020B0604020202020204" pitchFamily="34" charset="0"/>
              </a:rPr>
              <a:pPr/>
              <a:t>2024</a:t>
            </a:fld>
            <a:endParaRPr lang="en-US" sz="1200" dirty="0">
              <a:latin typeface="Arial" panose="020B0604020202020204" pitchFamily="34" charset="0"/>
              <a:cs typeface="Arial" panose="020B0604020202020204" pitchFamily="34" charset="0"/>
              <a:sym typeface="Arial" panose="020B0604020202020204" pitchFamily="34" charset="0"/>
            </a:endParaRPr>
          </a:p>
        </p:txBody>
      </p:sp>
      <p:sp>
        <p:nvSpPr>
          <p:cNvPr id="36" name="Text Placeholder 2">
            <a:extLst>
              <a:ext uri="{FF2B5EF4-FFF2-40B4-BE49-F238E27FC236}">
                <a16:creationId xmlns:a16="http://schemas.microsoft.com/office/drawing/2014/main" id="{34237F15-7F1F-7772-9721-6452D74FE2DA}"/>
              </a:ext>
            </a:extLst>
          </p:cNvPr>
          <p:cNvSpPr txBox="1">
            <a:spLocks/>
          </p:cNvSpPr>
          <p:nvPr>
            <p:custDataLst>
              <p:tags r:id="rId21"/>
            </p:custDataLst>
          </p:nvPr>
        </p:nvSpPr>
        <p:spPr bwMode="auto">
          <a:xfrm>
            <a:off x="2432332" y="55721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93A0AAF-C74C-4CD9-BB14-84425C0B4505}" type="datetime'''''''''''''2''''''''''''''''''''''''02''''''''3'">
              <a:rPr lang="en-US" altLang="en-US" sz="1200" smtClean="0">
                <a:latin typeface="Arial" panose="020B0604020202020204" pitchFamily="34" charset="0"/>
                <a:cs typeface="Arial" panose="020B0604020202020204" pitchFamily="34" charset="0"/>
                <a:sym typeface="Arial" panose="020B0604020202020204" pitchFamily="34" charset="0"/>
              </a:rPr>
              <a:pPr/>
              <a:t>2023</a:t>
            </a:fld>
            <a:endParaRPr lang="en-US" sz="1200" dirty="0">
              <a:latin typeface="Arial" panose="020B0604020202020204" pitchFamily="34" charset="0"/>
              <a:cs typeface="Arial" panose="020B0604020202020204" pitchFamily="34" charset="0"/>
              <a:sym typeface="Arial" panose="020B0604020202020204" pitchFamily="34" charset="0"/>
            </a:endParaRPr>
          </a:p>
        </p:txBody>
      </p:sp>
      <p:cxnSp>
        <p:nvCxnSpPr>
          <p:cNvPr id="37" name="Straight Connector 36">
            <a:extLst>
              <a:ext uri="{FF2B5EF4-FFF2-40B4-BE49-F238E27FC236}">
                <a16:creationId xmlns:a16="http://schemas.microsoft.com/office/drawing/2014/main" id="{1D0D1953-CE6A-E2E8-DC0E-404961957291}"/>
              </a:ext>
            </a:extLst>
          </p:cNvPr>
          <p:cNvCxnSpPr/>
          <p:nvPr>
            <p:custDataLst>
              <p:tags r:id="rId22"/>
            </p:custDataLst>
          </p:nvPr>
        </p:nvCxnSpPr>
        <p:spPr bwMode="gray">
          <a:xfrm>
            <a:off x="2697445" y="2366962"/>
            <a:ext cx="212725" cy="0"/>
          </a:xfrm>
          <a:prstGeom prst="line">
            <a:avLst/>
          </a:prstGeom>
          <a:ln w="38100" cap="rnd" cmpd="sng" algn="ctr">
            <a:solidFill>
              <a:srgbClr val="BF01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9A49BF4-1A70-3B93-AB38-1E9E818DA839}"/>
              </a:ext>
            </a:extLst>
          </p:cNvPr>
          <p:cNvCxnSpPr/>
          <p:nvPr>
            <p:custDataLst>
              <p:tags r:id="rId23"/>
            </p:custDataLst>
          </p:nvPr>
        </p:nvCxnSpPr>
        <p:spPr bwMode="gray">
          <a:xfrm>
            <a:off x="5023133" y="2366962"/>
            <a:ext cx="212725" cy="0"/>
          </a:xfrm>
          <a:prstGeom prst="line">
            <a:avLst/>
          </a:prstGeom>
          <a:ln w="38100" cap="rnd" cmpd="sng" algn="ctr">
            <a:solidFill>
              <a:srgbClr val="C3CFE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C28029D-3E1A-24A5-1B94-F130AD9E0926}"/>
              </a:ext>
            </a:extLst>
          </p:cNvPr>
          <p:cNvCxnSpPr/>
          <p:nvPr>
            <p:custDataLst>
              <p:tags r:id="rId24"/>
            </p:custDataLst>
          </p:nvPr>
        </p:nvCxnSpPr>
        <p:spPr bwMode="gray">
          <a:xfrm>
            <a:off x="4291295" y="2366962"/>
            <a:ext cx="212725" cy="0"/>
          </a:xfrm>
          <a:prstGeom prst="line">
            <a:avLst/>
          </a:prstGeom>
          <a:ln w="38100" cap="rnd" cmpd="sng" algn="ctr">
            <a:solidFill>
              <a:srgbClr val="6F8DB9"/>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CE18584-D495-3164-B2F9-A9D6841E4F97}"/>
              </a:ext>
            </a:extLst>
          </p:cNvPr>
          <p:cNvCxnSpPr/>
          <p:nvPr>
            <p:custDataLst>
              <p:tags r:id="rId25"/>
            </p:custDataLst>
          </p:nvPr>
        </p:nvCxnSpPr>
        <p:spPr bwMode="gray">
          <a:xfrm>
            <a:off x="5712108" y="2366962"/>
            <a:ext cx="212725" cy="0"/>
          </a:xfrm>
          <a:prstGeom prst="line">
            <a:avLst/>
          </a:prstGeom>
          <a:ln w="38100" cap="rnd" cmpd="sng" algn="ctr">
            <a:solidFill>
              <a:srgbClr val="162C5B"/>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1" name="Text Placeholder 2">
            <a:extLst>
              <a:ext uri="{FF2B5EF4-FFF2-40B4-BE49-F238E27FC236}">
                <a16:creationId xmlns:a16="http://schemas.microsoft.com/office/drawing/2014/main" id="{AE8FC846-7C01-E897-0629-E75C4C6934E4}"/>
              </a:ext>
            </a:extLst>
          </p:cNvPr>
          <p:cNvSpPr txBox="1">
            <a:spLocks/>
          </p:cNvSpPr>
          <p:nvPr>
            <p:custDataLst>
              <p:tags r:id="rId26"/>
            </p:custDataLst>
          </p:nvPr>
        </p:nvSpPr>
        <p:spPr bwMode="auto">
          <a:xfrm>
            <a:off x="2980019" y="2284412"/>
            <a:ext cx="11906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3FBD74-2F28-41BA-B4D7-2EEBEFCE1BF5}" type="datetime'''''''S''&amp;''''P'''''''' 600'''' ''''''En''''e''r''''''''gy'">
              <a:rPr lang="en-US" altLang="en-US" sz="1200" smtClean="0">
                <a:effectLst/>
                <a:latin typeface="Lato" panose="020F0502020204030203" pitchFamily="34" charset="0"/>
                <a:ea typeface="Lato" panose="020F0502020204030203" pitchFamily="34" charset="0"/>
                <a:cs typeface="Lato" panose="020F0502020204030203" pitchFamily="34" charset="0"/>
              </a:rPr>
              <a:pPr marL="0" indent="0">
                <a:spcBef>
                  <a:spcPct val="0"/>
                </a:spcBef>
                <a:spcAft>
                  <a:spcPct val="0"/>
                </a:spcAft>
                <a:buNone/>
              </a:pPr>
              <a:t>S&amp;P 600 Energy</a:t>
            </a:fld>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42" name="Text Placeholder 2">
            <a:extLst>
              <a:ext uri="{FF2B5EF4-FFF2-40B4-BE49-F238E27FC236}">
                <a16:creationId xmlns:a16="http://schemas.microsoft.com/office/drawing/2014/main" id="{229AB51A-F329-461D-036D-58E9168A62CF}"/>
              </a:ext>
            </a:extLst>
          </p:cNvPr>
          <p:cNvSpPr txBox="1">
            <a:spLocks/>
          </p:cNvSpPr>
          <p:nvPr>
            <p:custDataLst>
              <p:tags r:id="rId27"/>
            </p:custDataLst>
          </p:nvPr>
        </p:nvSpPr>
        <p:spPr bwMode="auto">
          <a:xfrm>
            <a:off x="4573869" y="2284412"/>
            <a:ext cx="3286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326ABF3-9269-498C-8DD9-6E6DE257BF0B}" type="datetime'''''X''''''''''''''''''''O''P'''''''''''">
              <a:rPr lang="en-US" altLang="en-US" sz="1200" smtClean="0">
                <a:effectLst/>
                <a:latin typeface="Lato" panose="020F0502020204030203" pitchFamily="34" charset="0"/>
                <a:ea typeface="Lato" panose="020F0502020204030203" pitchFamily="34" charset="0"/>
                <a:cs typeface="Lato" panose="020F0502020204030203" pitchFamily="34" charset="0"/>
              </a:rPr>
              <a:pPr marL="0" indent="0">
                <a:spcBef>
                  <a:spcPct val="0"/>
                </a:spcBef>
                <a:spcAft>
                  <a:spcPct val="0"/>
                </a:spcAft>
                <a:buNone/>
              </a:pPr>
              <a:t>XOP</a:t>
            </a:fld>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43" name="Text Placeholder 2">
            <a:extLst>
              <a:ext uri="{FF2B5EF4-FFF2-40B4-BE49-F238E27FC236}">
                <a16:creationId xmlns:a16="http://schemas.microsoft.com/office/drawing/2014/main" id="{E2C51DB4-5A31-3CCA-B9E6-A392E16EA1E0}"/>
              </a:ext>
            </a:extLst>
          </p:cNvPr>
          <p:cNvSpPr txBox="1">
            <a:spLocks/>
          </p:cNvSpPr>
          <p:nvPr>
            <p:custDataLst>
              <p:tags r:id="rId28"/>
            </p:custDataLst>
          </p:nvPr>
        </p:nvSpPr>
        <p:spPr bwMode="auto">
          <a:xfrm>
            <a:off x="5305707" y="2284412"/>
            <a:ext cx="2857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C74EDAD-1F37-45EA-B131-90E5DE6D7666}" type="datetime'''''''''''X''LE'''''''''''''''''''''''''''''''''''''">
              <a:rPr lang="en-US" altLang="en-US" sz="1200" smtClean="0">
                <a:effectLst/>
                <a:latin typeface="Lato" panose="020F0502020204030203" pitchFamily="34" charset="0"/>
                <a:ea typeface="Lato" panose="020F0502020204030203" pitchFamily="34" charset="0"/>
                <a:cs typeface="Lato" panose="020F0502020204030203" pitchFamily="34" charset="0"/>
              </a:rPr>
              <a:pPr marL="0" indent="0">
                <a:spcBef>
                  <a:spcPct val="0"/>
                </a:spcBef>
                <a:spcAft>
                  <a:spcPct val="0"/>
                </a:spcAft>
                <a:buNone/>
              </a:pPr>
              <a:t>XLE</a:t>
            </a:fld>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44" name="Text Placeholder 2">
            <a:extLst>
              <a:ext uri="{FF2B5EF4-FFF2-40B4-BE49-F238E27FC236}">
                <a16:creationId xmlns:a16="http://schemas.microsoft.com/office/drawing/2014/main" id="{215E2962-5018-BE4F-998F-EAAAAE49D7B1}"/>
              </a:ext>
            </a:extLst>
          </p:cNvPr>
          <p:cNvSpPr txBox="1">
            <a:spLocks/>
          </p:cNvSpPr>
          <p:nvPr>
            <p:custDataLst>
              <p:tags r:id="rId29"/>
            </p:custDataLst>
          </p:nvPr>
        </p:nvSpPr>
        <p:spPr bwMode="auto">
          <a:xfrm>
            <a:off x="5994682" y="2284412"/>
            <a:ext cx="2952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11AA8D8-39DB-48E6-A001-D7E9EC2BFEFE}" type="datetime'''''''''S''''''''''''''''''''''''P''''''''Y'''''">
              <a:rPr lang="en-US" altLang="en-US" sz="1200" smtClean="0">
                <a:effectLst/>
                <a:latin typeface="Lato" panose="020F0502020204030203" pitchFamily="34" charset="0"/>
                <a:ea typeface="Lato" panose="020F0502020204030203" pitchFamily="34" charset="0"/>
                <a:cs typeface="Lato" panose="020F0502020204030203" pitchFamily="34" charset="0"/>
              </a:rPr>
              <a:pPr marL="0" indent="0">
                <a:spcBef>
                  <a:spcPct val="0"/>
                </a:spcBef>
                <a:spcAft>
                  <a:spcPct val="0"/>
                </a:spcAft>
                <a:buNone/>
              </a:pPr>
              <a:t>SPY</a:t>
            </a:fld>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45" name="TextBox 44">
            <a:extLst>
              <a:ext uri="{FF2B5EF4-FFF2-40B4-BE49-F238E27FC236}">
                <a16:creationId xmlns:a16="http://schemas.microsoft.com/office/drawing/2014/main" id="{B24E4E9B-BDED-0A55-F5A4-AE2238F8B18E}"/>
              </a:ext>
            </a:extLst>
          </p:cNvPr>
          <p:cNvSpPr txBox="1"/>
          <p:nvPr/>
        </p:nvSpPr>
        <p:spPr>
          <a:xfrm>
            <a:off x="2685326" y="2724150"/>
            <a:ext cx="3766636" cy="646331"/>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“Whether we’re talking about socks or stocks, I like buying quality merchandise when it is marked down.” </a:t>
            </a:r>
          </a:p>
          <a:p>
            <a:pPr algn="ctr"/>
            <a:r>
              <a:rPr lang="en-US" sz="1200" dirty="0">
                <a:latin typeface="Lato" panose="020F0502020204030203" pitchFamily="34" charset="0"/>
                <a:ea typeface="Lato" panose="020F0502020204030203" pitchFamily="34" charset="0"/>
                <a:cs typeface="Lato" panose="020F0502020204030203" pitchFamily="34" charset="0"/>
              </a:rPr>
              <a:t>– Warren Buffett</a:t>
            </a:r>
          </a:p>
        </p:txBody>
      </p:sp>
      <p:pic>
        <p:nvPicPr>
          <p:cNvPr id="2" name="Picture Placeholder 25" descr="A black background with a bison logo&#10;&#10;AI-generated content may be incorrect.">
            <a:extLst>
              <a:ext uri="{FF2B5EF4-FFF2-40B4-BE49-F238E27FC236}">
                <a16:creationId xmlns:a16="http://schemas.microsoft.com/office/drawing/2014/main" id="{A64AB1F3-0B16-A33F-6CD5-161D4D593567}"/>
              </a:ext>
            </a:extLst>
          </p:cNvPr>
          <p:cNvPicPr>
            <a:picLocks noChangeAspect="1"/>
          </p:cNvPicPr>
          <p:nvPr/>
        </p:nvPicPr>
        <p:blipFill>
          <a:blip r:embed="rId33">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64924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8246-79C0-8461-0491-DD1AF72AE93F}"/>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E63829A6-FD2A-63F1-65C5-610ECF865D9D}"/>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F3718D94-DBD8-6C3F-8BDB-26604910D0E4}"/>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78F0A1A4-B6B7-0433-43A9-9FE8DE6E27F5}"/>
              </a:ext>
            </a:extLst>
          </p:cNvPr>
          <p:cNvSpPr txBox="1"/>
          <p:nvPr/>
        </p:nvSpPr>
        <p:spPr>
          <a:xfrm>
            <a:off x="609395" y="1002067"/>
            <a:ext cx="4581729" cy="219547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Capital Outflows Have Depressed Valuations</a:t>
            </a:r>
          </a:p>
        </p:txBody>
      </p:sp>
      <p:sp>
        <p:nvSpPr>
          <p:cNvPr id="27" name="Slide Number Placeholder 18">
            <a:extLst>
              <a:ext uri="{FF2B5EF4-FFF2-40B4-BE49-F238E27FC236}">
                <a16:creationId xmlns:a16="http://schemas.microsoft.com/office/drawing/2014/main" id="{8C6137BD-3A72-2767-26DC-9CBCCD04E7A3}"/>
              </a:ext>
            </a:extLst>
          </p:cNvPr>
          <p:cNvSpPr>
            <a:spLocks noGrp="1"/>
          </p:cNvSpPr>
          <p:nvPr>
            <p:ph type="sldNum" sz="quarter" idx="12"/>
          </p:nvPr>
        </p:nvSpPr>
        <p:spPr>
          <a:xfrm>
            <a:off x="8853310" y="30345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34</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10DF51EA-8F2B-487F-9125-5D1BB4C79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E37ABDA4-E7C8-0DD6-F26F-BE4CCE6F3028}"/>
              </a:ext>
            </a:extLst>
          </p:cNvPr>
          <p:cNvSpPr txBox="1">
            <a:spLocks/>
          </p:cNvSpPr>
          <p:nvPr/>
        </p:nvSpPr>
        <p:spPr>
          <a:xfrm>
            <a:off x="595490" y="3660461"/>
            <a:ext cx="4595634" cy="157828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ESG investing trends, low commodity price, and a tech and AI boom have led to capital outflows from the energy sector, leaving many equities deeply undervalued.</a:t>
            </a:r>
          </a:p>
        </p:txBody>
      </p:sp>
      <p:sp>
        <p:nvSpPr>
          <p:cNvPr id="3" name="Подзаголовок 2">
            <a:extLst>
              <a:ext uri="{FF2B5EF4-FFF2-40B4-BE49-F238E27FC236}">
                <a16:creationId xmlns:a16="http://schemas.microsoft.com/office/drawing/2014/main" id="{A8EC24C3-92BF-E435-71E4-EF59050AFDAB}"/>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dirty="0">
                <a:latin typeface="Lato" panose="020F0502020204030203" pitchFamily="34" charset="0"/>
                <a:ea typeface="Lato" panose="020F0502020204030203" pitchFamily="34" charset="0"/>
                <a:cs typeface="Lato" panose="020F0502020204030203" pitchFamily="34" charset="0"/>
              </a:rPr>
              <a:t>Over four to five years, we expect our investments to </a:t>
            </a:r>
            <a:r>
              <a:rPr lang="en-US" sz="1200" b="1" dirty="0">
                <a:latin typeface="Lato" panose="020F0502020204030203" pitchFamily="34" charset="0"/>
                <a:ea typeface="Lato" panose="020F0502020204030203" pitchFamily="34" charset="0"/>
                <a:cs typeface="Lato" panose="020F0502020204030203" pitchFamily="34" charset="0"/>
              </a:rPr>
              <a:t>generate cumulative free cash flow exceeding their current enterprise value</a:t>
            </a:r>
            <a:r>
              <a:rPr lang="en-US" sz="1200" dirty="0">
                <a:latin typeface="Lato" panose="020F0502020204030203" pitchFamily="34" charset="0"/>
                <a:ea typeface="Lato" panose="020F0502020204030203" pitchFamily="34" charset="0"/>
                <a:cs typeface="Lato" panose="020F0502020204030203" pitchFamily="34" charset="0"/>
              </a:rPr>
              <a:t> in a flat commodity price environment.</a:t>
            </a:r>
          </a:p>
        </p:txBody>
      </p:sp>
      <p:sp>
        <p:nvSpPr>
          <p:cNvPr id="7" name="Подзаголовок 2">
            <a:extLst>
              <a:ext uri="{FF2B5EF4-FFF2-40B4-BE49-F238E27FC236}">
                <a16:creationId xmlns:a16="http://schemas.microsoft.com/office/drawing/2014/main" id="{4D0AFFCD-6E2E-EB1A-9CEC-5F248021E73E}"/>
              </a:ext>
            </a:extLst>
          </p:cNvPr>
          <p:cNvSpPr txBox="1">
            <a:spLocks/>
          </p:cNvSpPr>
          <p:nvPr/>
        </p:nvSpPr>
        <p:spPr>
          <a:xfrm>
            <a:off x="7540114" y="1002067"/>
            <a:ext cx="2934314" cy="975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Small cap energy equities have been particularly discounted,</a:t>
            </a:r>
            <a:r>
              <a:rPr lang="en-US" sz="1200" dirty="0">
                <a:latin typeface="Lato" panose="020F0502020204030203" pitchFamily="34" charset="0"/>
                <a:ea typeface="Lato" panose="020F0502020204030203" pitchFamily="34" charset="0"/>
                <a:cs typeface="Lato" panose="020F0502020204030203" pitchFamily="34" charset="0"/>
              </a:rPr>
              <a:t> which has hurt short-term mark to market performance but has also created extremely compelling valuation opportunities. </a:t>
            </a:r>
          </a:p>
        </p:txBody>
      </p:sp>
      <p:pic>
        <p:nvPicPr>
          <p:cNvPr id="2" name="Picture Placeholder 25" descr="A black background with a bison logo&#10;&#10;AI-generated content may be incorrect.">
            <a:extLst>
              <a:ext uri="{FF2B5EF4-FFF2-40B4-BE49-F238E27FC236}">
                <a16:creationId xmlns:a16="http://schemas.microsoft.com/office/drawing/2014/main" id="{D13AF84A-DE48-507E-590F-416ADED5B4CE}"/>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435937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0FEE3-A32D-B38A-CF5B-7C4E7686C69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A844674E-E5D7-7A3F-D11B-0C50235A1068}"/>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252058B6-36F7-12E2-D087-1742C03A6796}"/>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0AAA61B8-05EF-CEC8-C8E8-B3C4FE3A931B}"/>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Sector Fund Flows (2024)</a:t>
            </a:r>
          </a:p>
        </p:txBody>
      </p:sp>
      <p:sp>
        <p:nvSpPr>
          <p:cNvPr id="5" name="Text Placeholder 4">
            <a:extLst>
              <a:ext uri="{FF2B5EF4-FFF2-40B4-BE49-F238E27FC236}">
                <a16:creationId xmlns:a16="http://schemas.microsoft.com/office/drawing/2014/main" id="{7875213B-0463-10E0-DEB5-A81C9B9FDDE2}"/>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Bison Holdings’ 2025E FCF</a:t>
            </a:r>
            <a:br>
              <a:rPr lang="en-US" sz="2000" b="1" dirty="0">
                <a:latin typeface="Brother 1816" pitchFamily="50" charset="0"/>
                <a:ea typeface="Lato" panose="020F0502020204030203" pitchFamily="34" charset="0"/>
                <a:cs typeface="Lato" panose="020F0502020204030203" pitchFamily="34" charset="0"/>
              </a:rPr>
            </a:br>
            <a:r>
              <a:rPr lang="en-US" sz="2000" b="1" dirty="0">
                <a:latin typeface="Brother 1816" pitchFamily="50" charset="0"/>
                <a:ea typeface="Lato" panose="020F0502020204030203" pitchFamily="34" charset="0"/>
                <a:cs typeface="Lato" panose="020F0502020204030203" pitchFamily="34" charset="0"/>
              </a:rPr>
              <a:t>Yield to EV</a:t>
            </a:r>
            <a:r>
              <a:rPr lang="en-US" sz="2000" b="1" baseline="30000" dirty="0">
                <a:latin typeface="Brother 1816" pitchFamily="50" charset="0"/>
                <a:ea typeface="Lato" panose="020F0502020204030203" pitchFamily="34" charset="0"/>
                <a:cs typeface="Lato" panose="020F0502020204030203" pitchFamily="34" charset="0"/>
              </a:rPr>
              <a:t>1</a:t>
            </a:r>
          </a:p>
        </p:txBody>
      </p:sp>
      <p:sp>
        <p:nvSpPr>
          <p:cNvPr id="24" name="Slide Number Placeholder 6">
            <a:extLst>
              <a:ext uri="{FF2B5EF4-FFF2-40B4-BE49-F238E27FC236}">
                <a16:creationId xmlns:a16="http://schemas.microsoft.com/office/drawing/2014/main" id="{D2E114A8-39D3-4CF6-FFB7-953B9DF54056}"/>
              </a:ext>
            </a:extLst>
          </p:cNvPr>
          <p:cNvSpPr>
            <a:spLocks noGrp="1"/>
          </p:cNvSpPr>
          <p:nvPr>
            <p:ph type="sldNum" sz="quarter" idx="12"/>
          </p:nvPr>
        </p:nvSpPr>
        <p:spPr>
          <a:xfrm>
            <a:off x="8610600" y="310480"/>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35</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C368C761-418F-1920-7831-308842206D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aphicFrame>
        <p:nvGraphicFramePr>
          <p:cNvPr id="13" name="Chart 12">
            <a:extLst>
              <a:ext uri="{FF2B5EF4-FFF2-40B4-BE49-F238E27FC236}">
                <a16:creationId xmlns:a16="http://schemas.microsoft.com/office/drawing/2014/main" id="{CED07936-2233-A9D0-3A8B-BD779686CA59}"/>
              </a:ext>
            </a:extLst>
          </p:cNvPr>
          <p:cNvGraphicFramePr/>
          <p:nvPr>
            <p:custDataLst>
              <p:tags r:id="rId1"/>
            </p:custDataLst>
          </p:nvPr>
        </p:nvGraphicFramePr>
        <p:xfrm>
          <a:off x="6948805" y="2188493"/>
          <a:ext cx="3565525" cy="3406775"/>
        </p:xfrm>
        <a:graphic>
          <a:graphicData uri="http://schemas.openxmlformats.org/drawingml/2006/chart">
            <c:chart xmlns:c="http://schemas.openxmlformats.org/drawingml/2006/chart" xmlns:r="http://schemas.openxmlformats.org/officeDocument/2006/relationships" r:id="rId15"/>
          </a:graphicData>
        </a:graphic>
      </p:graphicFrame>
      <p:sp>
        <p:nvSpPr>
          <p:cNvPr id="26" name="TextBox 25">
            <a:extLst>
              <a:ext uri="{FF2B5EF4-FFF2-40B4-BE49-F238E27FC236}">
                <a16:creationId xmlns:a16="http://schemas.microsoft.com/office/drawing/2014/main" id="{EB5D17F9-F50F-512A-C57C-472D820DDB75}"/>
              </a:ext>
            </a:extLst>
          </p:cNvPr>
          <p:cNvSpPr txBox="1"/>
          <p:nvPr/>
        </p:nvSpPr>
        <p:spPr>
          <a:xfrm>
            <a:off x="2100544" y="6266210"/>
            <a:ext cx="7990912" cy="246221"/>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1. Assumes $75 WTI and $3.50 HH. FCF Yields are derived from company guidance and Bison internal analysis. As of 2/21/25.</a:t>
            </a:r>
          </a:p>
        </p:txBody>
      </p:sp>
      <p:graphicFrame>
        <p:nvGraphicFramePr>
          <p:cNvPr id="2" name="Chart 1">
            <a:extLst>
              <a:ext uri="{FF2B5EF4-FFF2-40B4-BE49-F238E27FC236}">
                <a16:creationId xmlns:a16="http://schemas.microsoft.com/office/drawing/2014/main" id="{6AB652F7-5502-7802-F80F-D13FCC137515}"/>
              </a:ext>
            </a:extLst>
          </p:cNvPr>
          <p:cNvGraphicFramePr/>
          <p:nvPr>
            <p:custDataLst>
              <p:tags r:id="rId2"/>
            </p:custDataLst>
            <p:extLst>
              <p:ext uri="{D42A27DB-BD31-4B8C-83A1-F6EECF244321}">
                <p14:modId xmlns:p14="http://schemas.microsoft.com/office/powerpoint/2010/main" val="835808211"/>
              </p:ext>
            </p:extLst>
          </p:nvPr>
        </p:nvGraphicFramePr>
        <p:xfrm>
          <a:off x="7321868" y="2484571"/>
          <a:ext cx="3190875" cy="2722562"/>
        </p:xfrm>
        <a:graphic>
          <a:graphicData uri="http://schemas.openxmlformats.org/drawingml/2006/chart">
            <c:chart xmlns:c="http://schemas.openxmlformats.org/drawingml/2006/chart" xmlns:r="http://schemas.openxmlformats.org/officeDocument/2006/relationships" r:id="rId16"/>
          </a:graphicData>
        </a:graphic>
      </p:graphicFrame>
      <p:sp>
        <p:nvSpPr>
          <p:cNvPr id="4" name="Text Placeholder 2">
            <a:extLst>
              <a:ext uri="{FF2B5EF4-FFF2-40B4-BE49-F238E27FC236}">
                <a16:creationId xmlns:a16="http://schemas.microsoft.com/office/drawing/2014/main" id="{15C2AA4B-38A1-B419-088F-D1AA9A243A7C}"/>
              </a:ext>
            </a:extLst>
          </p:cNvPr>
          <p:cNvSpPr txBox="1">
            <a:spLocks/>
          </p:cNvSpPr>
          <p:nvPr>
            <p:custDataLst>
              <p:tags r:id="rId3"/>
            </p:custDataLst>
          </p:nvPr>
        </p:nvSpPr>
        <p:spPr bwMode="gray">
          <a:xfrm>
            <a:off x="6948805" y="4194308"/>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2EA481-5576-4EAB-94EE-8F0597DE2870}" type="datetime'''''''''''''''''''''''''''1''''''''''''''0'''''''''''''''''">
              <a:rPr lang="en-US" altLang="en-US" sz="1200" smtClean="0">
                <a:effectLst/>
                <a:latin typeface="Arial" panose="020B0604020202020204" pitchFamily="34" charset="0"/>
                <a:sym typeface="Arial" panose="020B0604020202020204" pitchFamily="34" charset="0"/>
              </a:rPr>
              <a:pPr marL="0" indent="0" algn="r">
                <a:spcBef>
                  <a:spcPct val="0"/>
                </a:spcBef>
                <a:spcAft>
                  <a:spcPct val="0"/>
                </a:spcAft>
                <a:buNone/>
              </a:pPr>
              <a:t>10</a:t>
            </a:fld>
            <a:r>
              <a:rPr lang="en-US" altLang="en-US" sz="1200" dirty="0">
                <a:effectLst/>
                <a:latin typeface="Arial" panose="020B0604020202020204" pitchFamily="34" charset="0"/>
                <a:sym typeface="Arial" panose="020B0604020202020204" pitchFamily="34" charset="0"/>
              </a:rPr>
              <a:t>%</a:t>
            </a:r>
            <a:endParaRPr lang="en-US" sz="1200" dirty="0">
              <a:latin typeface="Arial" panose="020B0604020202020204" pitchFamily="34" charset="0"/>
              <a:sym typeface="Arial" panose="020B0604020202020204" pitchFamily="34" charset="0"/>
            </a:endParaRPr>
          </a:p>
        </p:txBody>
      </p:sp>
      <p:sp>
        <p:nvSpPr>
          <p:cNvPr id="6" name="Text Placeholder 2">
            <a:extLst>
              <a:ext uri="{FF2B5EF4-FFF2-40B4-BE49-F238E27FC236}">
                <a16:creationId xmlns:a16="http://schemas.microsoft.com/office/drawing/2014/main" id="{5E546CEA-BABE-78C6-2A08-188173C98A33}"/>
              </a:ext>
            </a:extLst>
          </p:cNvPr>
          <p:cNvSpPr txBox="1">
            <a:spLocks/>
          </p:cNvSpPr>
          <p:nvPr>
            <p:custDataLst>
              <p:tags r:id="rId4"/>
            </p:custDataLst>
          </p:nvPr>
        </p:nvSpPr>
        <p:spPr bwMode="gray">
          <a:xfrm>
            <a:off x="6948805" y="3341821"/>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845CE69-B314-4BCF-B2BF-7D014B6E561D}" type="datetime'''''''''''''''''''''''''''''''''2''''0'''''''''''">
              <a:rPr lang="en-US" altLang="en-US" sz="1200" smtClean="0">
                <a:effectLst/>
                <a:latin typeface="Arial" panose="020B0604020202020204" pitchFamily="34" charset="0"/>
                <a:sym typeface="Arial" panose="020B0604020202020204" pitchFamily="34" charset="0"/>
              </a:rPr>
              <a:pPr marL="0" indent="0" algn="r">
                <a:spcBef>
                  <a:spcPct val="0"/>
                </a:spcBef>
                <a:spcAft>
                  <a:spcPct val="0"/>
                </a:spcAft>
                <a:buNone/>
              </a:pPr>
              <a:t>20</a:t>
            </a:fld>
            <a:r>
              <a:rPr lang="en-US" altLang="en-US" sz="1200" dirty="0">
                <a:effectLst/>
                <a:latin typeface="Arial" panose="020B0604020202020204" pitchFamily="34" charset="0"/>
                <a:sym typeface="Arial" panose="020B0604020202020204" pitchFamily="34" charset="0"/>
              </a:rPr>
              <a:t>%</a:t>
            </a:r>
            <a:endParaRPr lang="en-US" sz="1200" dirty="0">
              <a:latin typeface="Arial" panose="020B0604020202020204" pitchFamily="34" charset="0"/>
              <a:sym typeface="Arial" panose="020B0604020202020204" pitchFamily="34" charset="0"/>
            </a:endParaRPr>
          </a:p>
        </p:txBody>
      </p:sp>
      <p:sp>
        <p:nvSpPr>
          <p:cNvPr id="7" name="Text Placeholder 2">
            <a:extLst>
              <a:ext uri="{FF2B5EF4-FFF2-40B4-BE49-F238E27FC236}">
                <a16:creationId xmlns:a16="http://schemas.microsoft.com/office/drawing/2014/main" id="{AEB7A46F-BAE2-71FB-B8C6-353AFAD045D0}"/>
              </a:ext>
            </a:extLst>
          </p:cNvPr>
          <p:cNvSpPr txBox="1">
            <a:spLocks/>
          </p:cNvSpPr>
          <p:nvPr>
            <p:custDataLst>
              <p:tags r:id="rId5"/>
            </p:custDataLst>
          </p:nvPr>
        </p:nvSpPr>
        <p:spPr bwMode="gray">
          <a:xfrm>
            <a:off x="6948805" y="2489333"/>
            <a:ext cx="3032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66EB8D1-3A52-4402-A747-9E9A42320ADF}" type="datetime'''''''''''''''''''3''''''''0'''''''''''">
              <a:rPr lang="en-US" altLang="en-US" sz="1200" smtClean="0">
                <a:effectLst/>
                <a:latin typeface="Arial" panose="020B0604020202020204" pitchFamily="34" charset="0"/>
                <a:sym typeface="Arial" panose="020B0604020202020204" pitchFamily="34" charset="0"/>
              </a:rPr>
              <a:pPr marL="0" indent="0" algn="r">
                <a:spcBef>
                  <a:spcPct val="0"/>
                </a:spcBef>
                <a:spcAft>
                  <a:spcPct val="0"/>
                </a:spcAft>
                <a:buNone/>
              </a:pPr>
              <a:t>30</a:t>
            </a:fld>
            <a:r>
              <a:rPr lang="en-US" altLang="en-US" sz="1200" dirty="0">
                <a:effectLst/>
                <a:latin typeface="Arial" panose="020B0604020202020204" pitchFamily="34" charset="0"/>
                <a:sym typeface="Arial" panose="020B0604020202020204" pitchFamily="34" charset="0"/>
              </a:rPr>
              <a:t>%</a:t>
            </a:r>
            <a:endParaRPr lang="en-US" sz="1200" dirty="0">
              <a:latin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28E41EC4-41E7-9362-9789-86BA2400C897}"/>
              </a:ext>
            </a:extLst>
          </p:cNvPr>
          <p:cNvSpPr txBox="1">
            <a:spLocks/>
          </p:cNvSpPr>
          <p:nvPr>
            <p:custDataLst>
              <p:tags r:id="rId6"/>
            </p:custDataLst>
          </p:nvPr>
        </p:nvSpPr>
        <p:spPr bwMode="gray">
          <a:xfrm>
            <a:off x="7032943" y="5046796"/>
            <a:ext cx="2190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D76719F-ABC1-40FC-BF5A-331AFAD0152F}" type="datetime'''''''0'''''''''''''''''''''''''''''''''''''''''''''''''''''">
              <a:rPr lang="en-US" altLang="en-US" sz="1200" smtClean="0">
                <a:effectLst/>
                <a:latin typeface="Arial" panose="020B0604020202020204" pitchFamily="34" charset="0"/>
                <a:sym typeface="Arial" panose="020B0604020202020204" pitchFamily="34" charset="0"/>
              </a:rPr>
              <a:pPr marL="0" indent="0" algn="r">
                <a:spcBef>
                  <a:spcPct val="0"/>
                </a:spcBef>
                <a:spcAft>
                  <a:spcPct val="0"/>
                </a:spcAft>
                <a:buNone/>
              </a:pPr>
              <a:t>0</a:t>
            </a:fld>
            <a:r>
              <a:rPr lang="en-US" altLang="en-US" sz="1200" dirty="0">
                <a:effectLst/>
                <a:latin typeface="Arial" panose="020B0604020202020204" pitchFamily="34" charset="0"/>
                <a:sym typeface="Arial" panose="020B0604020202020204" pitchFamily="34" charset="0"/>
              </a:rPr>
              <a:t>%</a:t>
            </a:r>
            <a:endParaRPr lang="en-US" sz="1200" dirty="0">
              <a:latin typeface="Arial" panose="020B0604020202020204"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33A0ABF2-C221-4B05-3BFC-19C639E1001F}"/>
              </a:ext>
            </a:extLst>
          </p:cNvPr>
          <p:cNvSpPr txBox="1">
            <a:spLocks/>
          </p:cNvSpPr>
          <p:nvPr>
            <p:custDataLst>
              <p:tags r:id="rId7"/>
            </p:custDataLst>
          </p:nvPr>
        </p:nvSpPr>
        <p:spPr bwMode="auto">
          <a:xfrm>
            <a:off x="7572693" y="5175383"/>
            <a:ext cx="669925"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9CDD22-ACA8-4ECC-BCCB-3160EA6556E4}" type="datetime'''''B''i''so''''''''''n H''o''''''''''ld''i''''n''g'' A'''''''">
              <a:rPr lang="en-US" altLang="en-US" sz="12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Bison Holding A</a:t>
            </a:fld>
            <a:endParaRPr lang="en-US" sz="12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FB7627FB-7099-77EA-F394-9DC2EFACDD82}"/>
              </a:ext>
            </a:extLst>
          </p:cNvPr>
          <p:cNvSpPr txBox="1">
            <a:spLocks/>
          </p:cNvSpPr>
          <p:nvPr>
            <p:custDataLst>
              <p:tags r:id="rId8"/>
            </p:custDataLst>
          </p:nvPr>
        </p:nvSpPr>
        <p:spPr bwMode="auto">
          <a:xfrm>
            <a:off x="9587230" y="5175383"/>
            <a:ext cx="6778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264C81-5797-4404-958B-D6776DC55C0F}" type="datetime'''B''i''''''s''on'' ''''''H''''''''ol''''''di''''''''''ng C'''">
              <a:rPr lang="en-US" altLang="en-US" sz="12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Bison Holding C</a:t>
            </a:fld>
            <a:endParaRPr lang="en-US" sz="12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5" name="Text Placeholder 2">
            <a:extLst>
              <a:ext uri="{FF2B5EF4-FFF2-40B4-BE49-F238E27FC236}">
                <a16:creationId xmlns:a16="http://schemas.microsoft.com/office/drawing/2014/main" id="{6231633E-AAD2-C10C-099D-E1147E8FDBF7}"/>
              </a:ext>
            </a:extLst>
          </p:cNvPr>
          <p:cNvSpPr txBox="1">
            <a:spLocks/>
          </p:cNvSpPr>
          <p:nvPr>
            <p:custDataLst>
              <p:tags r:id="rId9"/>
            </p:custDataLst>
          </p:nvPr>
        </p:nvSpPr>
        <p:spPr bwMode="gray">
          <a:xfrm>
            <a:off x="7734618" y="2803658"/>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22AF104-5223-47DF-91D9-8FB9B3EB3995}" type="datetime'''''''''''''''''''''''''25'''''''''''''''''''''''''''">
              <a:rPr lang="en-US" altLang="en-US" sz="12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25</a:t>
            </a:fld>
            <a:r>
              <a:rPr lang="en-US" altLang="en-US" sz="1200" dirty="0">
                <a:effectLst/>
                <a:latin typeface="Arial" panose="020B0604020202020204" pitchFamily="34" charset="0"/>
                <a:cs typeface="Arial" panose="020B0604020202020204" pitchFamily="34" charset="0"/>
                <a:sym typeface="Arial" panose="020B0604020202020204" pitchFamily="34" charset="0"/>
              </a:rPr>
              <a:t>%</a:t>
            </a:r>
            <a:endParaRPr lang="en-US" sz="1200" dirty="0">
              <a:latin typeface="Arial" panose="020B0604020202020204" pitchFamily="34" charset="0"/>
              <a:cs typeface="Arial" panose="020B0604020202020204" pitchFamily="34" charset="0"/>
              <a:sym typeface="Arial" panose="020B0604020202020204" pitchFamily="34" charset="0"/>
            </a:endParaRPr>
          </a:p>
        </p:txBody>
      </p:sp>
      <p:sp>
        <p:nvSpPr>
          <p:cNvPr id="16" name="Text Placeholder 2">
            <a:extLst>
              <a:ext uri="{FF2B5EF4-FFF2-40B4-BE49-F238E27FC236}">
                <a16:creationId xmlns:a16="http://schemas.microsoft.com/office/drawing/2014/main" id="{70D8F5C5-BF43-5BC0-C1EF-1293233FDD51}"/>
              </a:ext>
            </a:extLst>
          </p:cNvPr>
          <p:cNvSpPr txBox="1">
            <a:spLocks/>
          </p:cNvSpPr>
          <p:nvPr>
            <p:custDataLst>
              <p:tags r:id="rId10"/>
            </p:custDataLst>
          </p:nvPr>
        </p:nvSpPr>
        <p:spPr bwMode="gray">
          <a:xfrm>
            <a:off x="8744268" y="2973521"/>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E99AFB0-9638-48DA-B485-5059BFFEC1C8}" type="datetime'''''''''''''''''''''''''2''''3'''''''''''''''">
              <a:rPr lang="en-US" altLang="en-US" sz="1200" smtClean="0">
                <a:effectLst/>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23</a:t>
            </a:fld>
            <a:r>
              <a:rPr lang="en-US" altLang="en-US" sz="1200" dirty="0">
                <a:effectLst/>
                <a:latin typeface="Arial" panose="020B0604020202020204" pitchFamily="34" charset="0"/>
                <a:cs typeface="Arial" panose="020B0604020202020204" pitchFamily="34" charset="0"/>
                <a:sym typeface="Arial" panose="020B0604020202020204" pitchFamily="34" charset="0"/>
              </a:rPr>
              <a:t>%</a:t>
            </a:r>
            <a:endParaRPr lang="en-US" sz="1200" dirty="0">
              <a:latin typeface="Arial" panose="020B0604020202020204" pitchFamily="34" charset="0"/>
              <a:cs typeface="Arial" panose="020B0604020202020204" pitchFamily="34" charset="0"/>
              <a:sym typeface="Arial" panose="020B0604020202020204" pitchFamily="34" charset="0"/>
            </a:endParaRPr>
          </a:p>
        </p:txBody>
      </p:sp>
      <p:sp>
        <p:nvSpPr>
          <p:cNvPr id="17" name="Text Placeholder 2">
            <a:extLst>
              <a:ext uri="{FF2B5EF4-FFF2-40B4-BE49-F238E27FC236}">
                <a16:creationId xmlns:a16="http://schemas.microsoft.com/office/drawing/2014/main" id="{3E846EF9-526F-FE36-8ED4-B01617A2D622}"/>
              </a:ext>
            </a:extLst>
          </p:cNvPr>
          <p:cNvSpPr txBox="1">
            <a:spLocks/>
          </p:cNvSpPr>
          <p:nvPr>
            <p:custDataLst>
              <p:tags r:id="rId11"/>
            </p:custDataLst>
          </p:nvPr>
        </p:nvSpPr>
        <p:spPr bwMode="gray">
          <a:xfrm>
            <a:off x="9752330" y="3314833"/>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dirty="0">
                <a:effectLst/>
                <a:latin typeface="Arial" panose="020B0604020202020204" pitchFamily="34" charset="0"/>
                <a:cs typeface="Arial" panose="020B0604020202020204" pitchFamily="34" charset="0"/>
                <a:sym typeface="Arial" panose="020B0604020202020204" pitchFamily="34" charset="0"/>
              </a:rPr>
              <a:t>20%</a:t>
            </a:r>
            <a:endParaRPr lang="en-US" sz="1200" dirty="0">
              <a:latin typeface="Arial" panose="020B0604020202020204" pitchFamily="34" charset="0"/>
              <a:cs typeface="Arial" panose="020B0604020202020204" pitchFamily="34" charset="0"/>
              <a:sym typeface="Arial" panose="020B0604020202020204" pitchFamily="34" charset="0"/>
            </a:endParaRPr>
          </a:p>
        </p:txBody>
      </p:sp>
      <p:sp>
        <p:nvSpPr>
          <p:cNvPr id="18" name="Text Placeholder 2">
            <a:extLst>
              <a:ext uri="{FF2B5EF4-FFF2-40B4-BE49-F238E27FC236}">
                <a16:creationId xmlns:a16="http://schemas.microsoft.com/office/drawing/2014/main" id="{DD97A5FA-1EA3-8414-EF9F-FF4EBEF1CAAD}"/>
              </a:ext>
            </a:extLst>
          </p:cNvPr>
          <p:cNvSpPr txBox="1">
            <a:spLocks/>
          </p:cNvSpPr>
          <p:nvPr>
            <p:custDataLst>
              <p:tags r:id="rId12"/>
            </p:custDataLst>
          </p:nvPr>
        </p:nvSpPr>
        <p:spPr bwMode="auto">
          <a:xfrm>
            <a:off x="8582343" y="5175383"/>
            <a:ext cx="669925"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552064-D4A2-49B6-8BE4-0EF68CAD4D43}" type="datetime'Bis''''''''''''on H''''o''''''''''''''lding'''''' ''''''''''B'">
              <a:rPr lang="en-US" altLang="en-US" sz="1200" smtClean="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indent="0" algn="ctr">
                <a:spcBef>
                  <a:spcPct val="0"/>
                </a:spcBef>
                <a:spcAft>
                  <a:spcPct val="0"/>
                </a:spcAft>
                <a:buNone/>
              </a:pPr>
              <a:t>Bison Holding B</a:t>
            </a:fld>
            <a:endParaRPr lang="en-US" sz="12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pic>
        <p:nvPicPr>
          <p:cNvPr id="19" name="Picture 18" descr="A graph of growth and growth of the sector&#10;&#10;Description automatically generated with medium confidence">
            <a:extLst>
              <a:ext uri="{FF2B5EF4-FFF2-40B4-BE49-F238E27FC236}">
                <a16:creationId xmlns:a16="http://schemas.microsoft.com/office/drawing/2014/main" id="{A10C5B0C-CF47-E4B4-ED4C-A87B1DFA64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96" y="2461542"/>
            <a:ext cx="3695816" cy="2860675"/>
          </a:xfrm>
          <a:prstGeom prst="rect">
            <a:avLst/>
          </a:prstGeom>
        </p:spPr>
      </p:pic>
      <p:pic>
        <p:nvPicPr>
          <p:cNvPr id="8" name="Picture Placeholder 25" descr="A black background with a bison logo&#10;&#10;AI-generated content may be incorrect.">
            <a:extLst>
              <a:ext uri="{FF2B5EF4-FFF2-40B4-BE49-F238E27FC236}">
                <a16:creationId xmlns:a16="http://schemas.microsoft.com/office/drawing/2014/main" id="{D26B88E7-3E66-002B-1F95-1A657A9BF030}"/>
              </a:ext>
            </a:extLst>
          </p:cNvPr>
          <p:cNvPicPr>
            <a:picLocks noChangeAspect="1"/>
          </p:cNvPicPr>
          <p:nvPr/>
        </p:nvPicPr>
        <p:blipFill>
          <a:blip r:embed="rId18">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54603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C5F6-4D30-FED3-7C61-563D26C8770C}"/>
            </a:ext>
          </a:extLst>
        </p:cNvPr>
        <p:cNvGrpSpPr/>
        <p:nvPr/>
      </p:nvGrpSpPr>
      <p:grpSpPr>
        <a:xfrm>
          <a:off x="0" y="0"/>
          <a:ext cx="0" cy="0"/>
          <a:chOff x="0" y="0"/>
          <a:chExt cx="0" cy="0"/>
        </a:xfrm>
      </p:grpSpPr>
      <p:pic>
        <p:nvPicPr>
          <p:cNvPr id="33" name="Picture 32" descr="A person in a suit and tie&#10;&#10;AI-generated content may be incorrect.">
            <a:extLst>
              <a:ext uri="{FF2B5EF4-FFF2-40B4-BE49-F238E27FC236}">
                <a16:creationId xmlns:a16="http://schemas.microsoft.com/office/drawing/2014/main" id="{8A3EBCB4-56A0-C016-694A-16E7B7F4C1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C34EA1E-9D58-6E0E-F9C9-86DB579B3A83}"/>
              </a:ext>
            </a:extLst>
          </p:cNvPr>
          <p:cNvSpPr txBox="1"/>
          <p:nvPr/>
        </p:nvSpPr>
        <p:spPr>
          <a:xfrm>
            <a:off x="609600" y="699142"/>
            <a:ext cx="8128310" cy="564001"/>
          </a:xfrm>
          <a:prstGeom prst="rect">
            <a:avLst/>
          </a:prstGeom>
          <a:noFill/>
        </p:spPr>
        <p:txBody>
          <a:bodyPr wrap="square" rtlCol="0" anchor="t">
            <a:spAutoFit/>
          </a:bodyPr>
          <a:lstStyle/>
          <a:p>
            <a:pPr>
              <a:lnSpc>
                <a:spcPts val="3600"/>
              </a:lnSpc>
            </a:pPr>
            <a:r>
              <a:rPr lang="en-US" sz="4400" b="1" dirty="0">
                <a:solidFill>
                  <a:schemeClr val="bg1"/>
                </a:solidFill>
                <a:latin typeface="Brother 1816" pitchFamily="50" charset="0"/>
              </a:rPr>
              <a:t>Thanks for attending!</a:t>
            </a:r>
          </a:p>
        </p:txBody>
      </p:sp>
      <p:sp>
        <p:nvSpPr>
          <p:cNvPr id="44" name="TextBox 43">
            <a:extLst>
              <a:ext uri="{FF2B5EF4-FFF2-40B4-BE49-F238E27FC236}">
                <a16:creationId xmlns:a16="http://schemas.microsoft.com/office/drawing/2014/main" id="{249BC2E2-42CA-0AB4-90F9-943DF07FDD1F}"/>
              </a:ext>
            </a:extLst>
          </p:cNvPr>
          <p:cNvSpPr txBox="1"/>
          <p:nvPr/>
        </p:nvSpPr>
        <p:spPr>
          <a:xfrm>
            <a:off x="609600" y="1219175"/>
            <a:ext cx="6665400" cy="943976"/>
          </a:xfrm>
          <a:prstGeom prst="rect">
            <a:avLst/>
          </a:prstGeom>
          <a:noFill/>
        </p:spPr>
        <p:txBody>
          <a:bodyPr wrap="square">
            <a:spAutoFit/>
          </a:bodyPr>
          <a:lstStyle/>
          <a:p>
            <a:pPr>
              <a:lnSpc>
                <a:spcPts val="3600"/>
              </a:lnSpc>
            </a:pPr>
            <a:r>
              <a:rPr lang="en-US" sz="1600" kern="0" spc="50" dirty="0">
                <a:solidFill>
                  <a:schemeClr val="bg1"/>
                </a:solidFill>
                <a:latin typeface="Lato" panose="020F0502020204030203" pitchFamily="34" charset="0"/>
                <a:ea typeface="Lato" panose="020F0502020204030203" pitchFamily="34" charset="0"/>
                <a:cs typeface="Lato" panose="020F0502020204030203" pitchFamily="34" charset="0"/>
              </a:rPr>
              <a:t>Sign up for our newsletters and get exclusive access to OG content, top stories about oil &amp; gas, and the latest energy sector news.</a:t>
            </a:r>
            <a:endParaRPr lang="en-US" sz="1600" spc="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56" name="Group 55">
            <a:extLst>
              <a:ext uri="{FF2B5EF4-FFF2-40B4-BE49-F238E27FC236}">
                <a16:creationId xmlns:a16="http://schemas.microsoft.com/office/drawing/2014/main" id="{B80DE70D-1216-6F22-68EE-D705A90D6250}"/>
              </a:ext>
            </a:extLst>
          </p:cNvPr>
          <p:cNvGrpSpPr/>
          <p:nvPr/>
        </p:nvGrpSpPr>
        <p:grpSpPr>
          <a:xfrm>
            <a:off x="496586" y="2967126"/>
            <a:ext cx="1883391" cy="2250024"/>
            <a:chOff x="496586" y="2967126"/>
            <a:chExt cx="1883391" cy="2250024"/>
          </a:xfrm>
        </p:grpSpPr>
        <p:sp>
          <p:nvSpPr>
            <p:cNvPr id="19" name="Прямоугольник 15">
              <a:extLst>
                <a:ext uri="{FF2B5EF4-FFF2-40B4-BE49-F238E27FC236}">
                  <a16:creationId xmlns:a16="http://schemas.microsoft.com/office/drawing/2014/main" id="{FD2CDCAD-FD80-BDAB-78C0-0022ACB67AAA}"/>
                </a:ext>
              </a:extLst>
            </p:cNvPr>
            <p:cNvSpPr/>
            <p:nvPr/>
          </p:nvSpPr>
          <p:spPr>
            <a:xfrm>
              <a:off x="626636" y="4980447"/>
              <a:ext cx="1578731" cy="236703"/>
            </a:xfrm>
            <a:prstGeom prst="rect">
              <a:avLst/>
            </a:prstGeom>
            <a:solidFill>
              <a:srgbClr val="CA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Подзаголовок 2">
              <a:extLst>
                <a:ext uri="{FF2B5EF4-FFF2-40B4-BE49-F238E27FC236}">
                  <a16:creationId xmlns:a16="http://schemas.microsoft.com/office/drawing/2014/main" id="{51333CF9-C8A8-E2C6-867E-061CD6B6F535}"/>
                </a:ext>
              </a:extLst>
            </p:cNvPr>
            <p:cNvSpPr txBox="1">
              <a:spLocks/>
            </p:cNvSpPr>
            <p:nvPr/>
          </p:nvSpPr>
          <p:spPr>
            <a:xfrm>
              <a:off x="496586" y="4931152"/>
              <a:ext cx="1883391" cy="236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Oliva Gibbs LLP</a:t>
              </a:r>
            </a:p>
          </p:txBody>
        </p:sp>
        <p:pic>
          <p:nvPicPr>
            <p:cNvPr id="50" name="Picture 49" descr="A qr code with a logo&#10;&#10;AI-generated content may be incorrect.">
              <a:extLst>
                <a:ext uri="{FF2B5EF4-FFF2-40B4-BE49-F238E27FC236}">
                  <a16:creationId xmlns:a16="http://schemas.microsoft.com/office/drawing/2014/main" id="{F525E6D0-B4B8-0900-ECCD-086CD1439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6" y="2967126"/>
              <a:ext cx="1578731" cy="2070243"/>
            </a:xfrm>
            <a:prstGeom prst="rect">
              <a:avLst/>
            </a:prstGeom>
          </p:spPr>
        </p:pic>
      </p:grpSp>
      <p:grpSp>
        <p:nvGrpSpPr>
          <p:cNvPr id="55" name="Group 54">
            <a:extLst>
              <a:ext uri="{FF2B5EF4-FFF2-40B4-BE49-F238E27FC236}">
                <a16:creationId xmlns:a16="http://schemas.microsoft.com/office/drawing/2014/main" id="{1C9DECCE-68CA-81AD-FAB7-6B0DF502C5C3}"/>
              </a:ext>
            </a:extLst>
          </p:cNvPr>
          <p:cNvGrpSpPr/>
          <p:nvPr/>
        </p:nvGrpSpPr>
        <p:grpSpPr>
          <a:xfrm>
            <a:off x="3119627" y="2967126"/>
            <a:ext cx="1580001" cy="2254075"/>
            <a:chOff x="3119627" y="2967126"/>
            <a:chExt cx="1580001" cy="2254075"/>
          </a:xfrm>
        </p:grpSpPr>
        <p:sp>
          <p:nvSpPr>
            <p:cNvPr id="27" name="Прямоугольник 23">
              <a:extLst>
                <a:ext uri="{FF2B5EF4-FFF2-40B4-BE49-F238E27FC236}">
                  <a16:creationId xmlns:a16="http://schemas.microsoft.com/office/drawing/2014/main" id="{2E6420C7-9E2D-2530-649B-285E2550D06C}"/>
                </a:ext>
              </a:extLst>
            </p:cNvPr>
            <p:cNvSpPr/>
            <p:nvPr/>
          </p:nvSpPr>
          <p:spPr>
            <a:xfrm>
              <a:off x="3119627" y="4984498"/>
              <a:ext cx="1578731" cy="236703"/>
            </a:xfrm>
            <a:prstGeom prst="rect">
              <a:avLst/>
            </a:prstGeom>
            <a:solidFill>
              <a:srgbClr val="CA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одзаголовок 2">
              <a:extLst>
                <a:ext uri="{FF2B5EF4-FFF2-40B4-BE49-F238E27FC236}">
                  <a16:creationId xmlns:a16="http://schemas.microsoft.com/office/drawing/2014/main" id="{AE2B820E-4D31-F0A6-12A3-C5359D1267D3}"/>
                </a:ext>
              </a:extLst>
            </p:cNvPr>
            <p:cNvSpPr txBox="1">
              <a:spLocks/>
            </p:cNvSpPr>
            <p:nvPr/>
          </p:nvSpPr>
          <p:spPr>
            <a:xfrm>
              <a:off x="3120897" y="4931152"/>
              <a:ext cx="1578731" cy="236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Bison Interests</a:t>
              </a:r>
            </a:p>
          </p:txBody>
        </p:sp>
        <p:pic>
          <p:nvPicPr>
            <p:cNvPr id="52" name="Picture 51" descr="A qr code on a white background&#10;&#10;AI-generated content may be incorrect.">
              <a:extLst>
                <a:ext uri="{FF2B5EF4-FFF2-40B4-BE49-F238E27FC236}">
                  <a16:creationId xmlns:a16="http://schemas.microsoft.com/office/drawing/2014/main" id="{A373C8EA-380A-C81C-2B93-8E8CCF69F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627" y="2967126"/>
              <a:ext cx="1578732" cy="2070243"/>
            </a:xfrm>
            <a:prstGeom prst="rect">
              <a:avLst/>
            </a:prstGeom>
          </p:spPr>
        </p:pic>
      </p:grpSp>
    </p:spTree>
    <p:extLst>
      <p:ext uri="{BB962C8B-B14F-4D97-AF65-F5344CB8AC3E}">
        <p14:creationId xmlns:p14="http://schemas.microsoft.com/office/powerpoint/2010/main" val="213641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F6D7-EF44-0ECE-71DA-B9BC7756A986}"/>
              </a:ext>
            </a:extLst>
          </p:cNvPr>
          <p:cNvSpPr>
            <a:spLocks noGrp="1"/>
          </p:cNvSpPr>
          <p:nvPr>
            <p:ph type="title"/>
          </p:nvPr>
        </p:nvSpPr>
        <p:spPr>
          <a:xfrm>
            <a:off x="595489" y="365125"/>
            <a:ext cx="11001019" cy="1325563"/>
          </a:xfrm>
        </p:spPr>
        <p:txBody>
          <a:bodyPr/>
          <a:lstStyle/>
          <a:p>
            <a:r>
              <a:rPr lang="en-US" b="1" dirty="0">
                <a:latin typeface="Brother 1816" pitchFamily="50" charset="0"/>
              </a:rPr>
              <a:t>Disclaimer</a:t>
            </a:r>
          </a:p>
        </p:txBody>
      </p:sp>
      <p:sp>
        <p:nvSpPr>
          <p:cNvPr id="3" name="Content Placeholder 2">
            <a:extLst>
              <a:ext uri="{FF2B5EF4-FFF2-40B4-BE49-F238E27FC236}">
                <a16:creationId xmlns:a16="http://schemas.microsoft.com/office/drawing/2014/main" id="{7F15CC75-D056-DB83-4096-D97170BC6523}"/>
              </a:ext>
            </a:extLst>
          </p:cNvPr>
          <p:cNvSpPr>
            <a:spLocks noGrp="1"/>
          </p:cNvSpPr>
          <p:nvPr>
            <p:ph idx="1"/>
          </p:nvPr>
        </p:nvSpPr>
        <p:spPr>
          <a:xfrm>
            <a:off x="595490" y="1597025"/>
            <a:ext cx="11001020" cy="4351338"/>
          </a:xfrm>
        </p:spPr>
        <p:txBody>
          <a:bodyPr>
            <a:normAutofit/>
          </a:bodyPr>
          <a:lstStyle/>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The Presentation does not constitute an offer to sell, or a solicitation of an offer to purchase, any securities. Any such offer or solicitation will be made in accordance with applicable securities laws.</a:t>
            </a:r>
          </a:p>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The Presentation is being provided on a confidential basis solely to those persons to whom this Presentation may be lawfully provided. It is not to be reproduced or distributed to any other persons (other than professional advisors of the persons receiving these materials). It is intended solely for the use of the persons to whom it has been delivered and may not be used for any other purpose. Any reproduction of the Presentation in whole or in part, or the disclosure of its contents, without the express prior consent of Bison Interests, LLC (the “Company”) is prohibited.</a:t>
            </a:r>
          </a:p>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No representation or warranty (express or implied) is made or can be given with respect to the accuracy or completeness of the information in the Presentation. Certain information in the Presentation constitute “forward-looking statements” about potential future results. Those results may not be achieved, due to implementation lag, other timing factors, portfolio management decision-making, economic or market conditions or other unanticipated factors. Nothing contained herein shall be relied upon as a promise or representation whether as to past or future performance or otherwise. The views, opinions, and assumptions expressed in this presentation are as of March 2025, are subject to change without notice, may not come to pass and do not represent a recommendation or offer of any particular security, strategy or investment.</a:t>
            </a:r>
          </a:p>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The Presentation does not purport to contain all of the information that may be required to evaluate the matters discussed therein. It is not intended to be a risk disclosure document. Further, the Presentation is not intended to provide recommendations, and should not be relied upon for tax, accounting, legal or business advice. The persons to whom this document has been delivered are encouraged to ask questions of and receive answers from the general partner of the Company and to obtain any additional information they deem necessary concerning the matters described herein. None of the information contained herein has been filed or will be filed with the Securities and Exchange Commission, any regulator under any state securities laws or any other governmental or self-regulatory authority. No governmental authority has passed or will pass on the merits of this offering or the adequacy of this document. Any representation to the contrary is unlawful.</a:t>
            </a:r>
          </a:p>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Bison Interests, LLC may hold positions in the companies mentioned here and may hold other positions not listed here. It reserves the right to buy or sell those or any other stock at any time without further notification.</a:t>
            </a:r>
          </a:p>
          <a:p>
            <a:pPr marL="0" indent="0" algn="just">
              <a:buNone/>
            </a:pPr>
            <a:r>
              <a:rPr lang="en-US" sz="1050" dirty="0">
                <a:latin typeface="Lato" panose="020F0502020204030203" pitchFamily="34" charset="0"/>
                <a:ea typeface="Lato" panose="020F0502020204030203" pitchFamily="34" charset="0"/>
                <a:cs typeface="Lato" panose="020F0502020204030203" pitchFamily="34" charset="0"/>
              </a:rPr>
              <a:t>Performance is from stated period (earliest May 2015, Bison inception) to March 2025. These performance measures are illustrative and may not be indicative of actual or average performance achieved by clients.</a:t>
            </a:r>
          </a:p>
        </p:txBody>
      </p:sp>
      <p:sp>
        <p:nvSpPr>
          <p:cNvPr id="4" name="Slide Number Placeholder 3">
            <a:extLst>
              <a:ext uri="{FF2B5EF4-FFF2-40B4-BE49-F238E27FC236}">
                <a16:creationId xmlns:a16="http://schemas.microsoft.com/office/drawing/2014/main" id="{63BB1C9E-2059-0024-2DAC-A6B6D0D405C2}"/>
              </a:ext>
            </a:extLst>
          </p:cNvPr>
          <p:cNvSpPr>
            <a:spLocks noGrp="1"/>
          </p:cNvSpPr>
          <p:nvPr>
            <p:ph type="sldNum" sz="quarter" idx="12"/>
          </p:nvPr>
        </p:nvSpPr>
        <p:spPr>
          <a:xfrm>
            <a:off x="8853308" y="314858"/>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4</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Placeholder 25" descr="A black background with a bison logo&#10;&#10;AI-generated content may be incorrect.">
            <a:extLst>
              <a:ext uri="{FF2B5EF4-FFF2-40B4-BE49-F238E27FC236}">
                <a16:creationId xmlns:a16="http://schemas.microsoft.com/office/drawing/2014/main" id="{ED3DBA6E-ECE2-9F4D-3E01-B66E1B848530}"/>
              </a:ext>
            </a:extLst>
          </p:cNvPr>
          <p:cNvPicPr>
            <a:picLocks noChangeAspect="1"/>
          </p:cNvPicPr>
          <p:nvPr/>
        </p:nvPicPr>
        <p:blipFill>
          <a:blip r:embed="rId2">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pic>
        <p:nvPicPr>
          <p:cNvPr id="5" name="Picture 4" descr="A red and white logo&#10;&#10;AI-generated content may be incorrect.">
            <a:extLst>
              <a:ext uri="{FF2B5EF4-FFF2-40B4-BE49-F238E27FC236}">
                <a16:creationId xmlns:a16="http://schemas.microsoft.com/office/drawing/2014/main" id="{6E8B7C90-1657-446F-1F9F-51818EAB6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4099064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D5A32453-884F-33B6-0158-BA684839620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3" y="0"/>
            <a:ext cx="4577695" cy="6858000"/>
          </a:xfrm>
          <a:prstGeom prst="rect">
            <a:avLst/>
          </a:prstGeom>
        </p:spPr>
      </p:pic>
      <p:sp>
        <p:nvSpPr>
          <p:cNvPr id="4" name="Прямоугольник 6">
            <a:extLst>
              <a:ext uri="{FF2B5EF4-FFF2-40B4-BE49-F238E27FC236}">
                <a16:creationId xmlns:a16="http://schemas.microsoft.com/office/drawing/2014/main" id="{406657FF-5EB9-6886-2A67-75FFE936028E}"/>
              </a:ext>
            </a:extLst>
          </p:cNvPr>
          <p:cNvSpPr>
            <a:spLocks/>
          </p:cNvSpPr>
          <p:nvPr/>
        </p:nvSpPr>
        <p:spPr>
          <a:xfrm>
            <a:off x="0" y="0"/>
            <a:ext cx="4577695"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a:extLst>
              <a:ext uri="{FF2B5EF4-FFF2-40B4-BE49-F238E27FC236}">
                <a16:creationId xmlns:a16="http://schemas.microsoft.com/office/drawing/2014/main" id="{F3A5DAFE-4E6F-FA60-C408-171295AB9B0E}"/>
              </a:ext>
            </a:extLst>
          </p:cNvPr>
          <p:cNvSpPr txBox="1">
            <a:spLocks/>
          </p:cNvSpPr>
          <p:nvPr/>
        </p:nvSpPr>
        <p:spPr>
          <a:xfrm>
            <a:off x="5371486" y="1731056"/>
            <a:ext cx="2934314"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latin typeface="Brother 1816" pitchFamily="50" charset="0"/>
                <a:ea typeface="Lato" panose="020F0502020204030203" pitchFamily="34" charset="0"/>
                <a:cs typeface="Lato" panose="020F0502020204030203" pitchFamily="34" charset="0"/>
              </a:rPr>
              <a:t>OIL MARKET OVERVIEW</a:t>
            </a:r>
            <a:br>
              <a:rPr lang="en-US" sz="1200" dirty="0">
                <a:latin typeface="Lato" panose="020F0502020204030203" pitchFamily="34" charset="0"/>
                <a:ea typeface="Lato" panose="020F0502020204030203" pitchFamily="34" charset="0"/>
                <a:cs typeface="Lato" panose="020F0502020204030203" pitchFamily="34" charset="0"/>
              </a:rPr>
            </a:br>
            <a:r>
              <a:rPr lang="en-US" sz="1100" kern="0" dirty="0">
                <a:latin typeface="Lato" panose="020F0502020204030203" pitchFamily="34" charset="0"/>
                <a:ea typeface="Lato" panose="020F0502020204030203" pitchFamily="34" charset="0"/>
                <a:cs typeface="Lato" panose="020F0502020204030203" pitchFamily="34" charset="0"/>
              </a:rPr>
              <a:t>Low rig counts and producer capex guidance indicate that higher oil prices are needed to incentivize the production growth required to meet rising demand.</a:t>
            </a:r>
            <a:endParaRPr lang="en-US" sz="11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C9CC2875-36E1-505F-23D3-52E8B9A72B86}"/>
              </a:ext>
            </a:extLst>
          </p:cNvPr>
          <p:cNvSpPr txBox="1"/>
          <p:nvPr/>
        </p:nvSpPr>
        <p:spPr>
          <a:xfrm>
            <a:off x="595490" y="1002067"/>
            <a:ext cx="3671710" cy="621645"/>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Agenda</a:t>
            </a:r>
          </a:p>
        </p:txBody>
      </p:sp>
      <p:grpSp>
        <p:nvGrpSpPr>
          <p:cNvPr id="7" name="Группа 14">
            <a:extLst>
              <a:ext uri="{FF2B5EF4-FFF2-40B4-BE49-F238E27FC236}">
                <a16:creationId xmlns:a16="http://schemas.microsoft.com/office/drawing/2014/main" id="{9F32FC42-8215-0288-84C6-F4DF568E23A2}"/>
              </a:ext>
            </a:extLst>
          </p:cNvPr>
          <p:cNvGrpSpPr/>
          <p:nvPr/>
        </p:nvGrpSpPr>
        <p:grpSpPr>
          <a:xfrm>
            <a:off x="5371486" y="873837"/>
            <a:ext cx="670294" cy="670294"/>
            <a:chOff x="5826040" y="910594"/>
            <a:chExt cx="914400" cy="914400"/>
          </a:xfrm>
        </p:grpSpPr>
        <p:sp>
          <p:nvSpPr>
            <p:cNvPr id="8" name="Овал 9">
              <a:extLst>
                <a:ext uri="{FF2B5EF4-FFF2-40B4-BE49-F238E27FC236}">
                  <a16:creationId xmlns:a16="http://schemas.microsoft.com/office/drawing/2014/main" id="{363078F0-20BA-9333-A6F0-CA6B51D92624}"/>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10">
              <a:extLst>
                <a:ext uri="{FF2B5EF4-FFF2-40B4-BE49-F238E27FC236}">
                  <a16:creationId xmlns:a16="http://schemas.microsoft.com/office/drawing/2014/main" id="{AABEADB9-72DF-DDB6-9597-740AE13B5A42}"/>
                </a:ext>
              </a:extLst>
            </p:cNvPr>
            <p:cNvSpPr/>
            <p:nvPr/>
          </p:nvSpPr>
          <p:spPr>
            <a:xfrm>
              <a:off x="5977791" y="1129618"/>
              <a:ext cx="606176" cy="545821"/>
            </a:xfrm>
            <a:prstGeom prst="rect">
              <a:avLst/>
            </a:prstGeom>
          </p:spPr>
          <p:txBody>
            <a:bodyPr wrap="none">
              <a:spAutoFit/>
            </a:bodyPr>
            <a:lstStyle/>
            <a:p>
              <a:pPr algn="ctr"/>
              <a:r>
                <a:rPr lang="en-US" sz="2000" b="1" dirty="0">
                  <a:solidFill>
                    <a:srgbClr val="CA2800"/>
                  </a:solidFill>
                  <a:latin typeface="Brother 1816" pitchFamily="50" charset="0"/>
                </a:rPr>
                <a:t>01</a:t>
              </a:r>
              <a:endParaRPr lang="ru-RU" sz="2000" b="1" dirty="0">
                <a:solidFill>
                  <a:srgbClr val="CA2800"/>
                </a:solidFill>
              </a:endParaRPr>
            </a:p>
          </p:txBody>
        </p:sp>
      </p:grpSp>
      <p:sp>
        <p:nvSpPr>
          <p:cNvPr id="10" name="Подзаголовок 2">
            <a:extLst>
              <a:ext uri="{FF2B5EF4-FFF2-40B4-BE49-F238E27FC236}">
                <a16:creationId xmlns:a16="http://schemas.microsoft.com/office/drawing/2014/main" id="{376B8574-47E6-62B8-4CA6-8F926FD7BD90}"/>
              </a:ext>
            </a:extLst>
          </p:cNvPr>
          <p:cNvSpPr txBox="1">
            <a:spLocks/>
          </p:cNvSpPr>
          <p:nvPr/>
        </p:nvSpPr>
        <p:spPr>
          <a:xfrm>
            <a:off x="8694353" y="1731056"/>
            <a:ext cx="2902157" cy="1365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NATURAL GAS MARKET OVERVIEW</a:t>
            </a:r>
            <a:br>
              <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LNG facilities and AI data centers will drive significant gas demand through 2030. Current underinvestment by producers is likely to raise prices, benefitting producers and service companies.</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1" name="Группа 24">
            <a:extLst>
              <a:ext uri="{FF2B5EF4-FFF2-40B4-BE49-F238E27FC236}">
                <a16:creationId xmlns:a16="http://schemas.microsoft.com/office/drawing/2014/main" id="{1C1A5CF6-0115-FC98-615D-3674DDC84B60}"/>
              </a:ext>
            </a:extLst>
          </p:cNvPr>
          <p:cNvGrpSpPr/>
          <p:nvPr/>
        </p:nvGrpSpPr>
        <p:grpSpPr>
          <a:xfrm>
            <a:off x="8694353" y="873837"/>
            <a:ext cx="670294" cy="670294"/>
            <a:chOff x="5826040" y="910594"/>
            <a:chExt cx="914400" cy="914400"/>
          </a:xfrm>
        </p:grpSpPr>
        <p:sp>
          <p:nvSpPr>
            <p:cNvPr id="12" name="Овал 25">
              <a:extLst>
                <a:ext uri="{FF2B5EF4-FFF2-40B4-BE49-F238E27FC236}">
                  <a16:creationId xmlns:a16="http://schemas.microsoft.com/office/drawing/2014/main" id="{7B96DE20-56E7-9F1E-90E8-AE3196119C1C}"/>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26">
              <a:extLst>
                <a:ext uri="{FF2B5EF4-FFF2-40B4-BE49-F238E27FC236}">
                  <a16:creationId xmlns:a16="http://schemas.microsoft.com/office/drawing/2014/main" id="{9D40D3E9-1151-B79C-0348-AE12A1BC83AA}"/>
                </a:ext>
              </a:extLst>
            </p:cNvPr>
            <p:cNvSpPr/>
            <p:nvPr/>
          </p:nvSpPr>
          <p:spPr>
            <a:xfrm>
              <a:off x="5948270" y="1129618"/>
              <a:ext cx="665219"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02</a:t>
              </a:r>
              <a:endParaRPr lang="ru-RU" sz="2000" b="1" dirty="0">
                <a:solidFill>
                  <a:schemeClr val="tx1">
                    <a:lumMod val="50000"/>
                    <a:lumOff val="50000"/>
                  </a:schemeClr>
                </a:solidFill>
              </a:endParaRPr>
            </a:p>
          </p:txBody>
        </p:sp>
      </p:grpSp>
      <p:sp>
        <p:nvSpPr>
          <p:cNvPr id="14" name="Подзаголовок 2">
            <a:extLst>
              <a:ext uri="{FF2B5EF4-FFF2-40B4-BE49-F238E27FC236}">
                <a16:creationId xmlns:a16="http://schemas.microsoft.com/office/drawing/2014/main" id="{09870564-DF9C-9FCD-3D80-99F785721A6B}"/>
              </a:ext>
            </a:extLst>
          </p:cNvPr>
          <p:cNvSpPr txBox="1">
            <a:spLocks/>
          </p:cNvSpPr>
          <p:nvPr/>
        </p:nvSpPr>
        <p:spPr>
          <a:xfrm>
            <a:off x="5371485" y="4618258"/>
            <a:ext cx="3020039"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OPPORTUNITY IN OIL &amp; GAS EQUITIES</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Oil and gas equities have lagged other indices over the past two years and now offer compelling value opportunities.</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5" name="Группа 28">
            <a:extLst>
              <a:ext uri="{FF2B5EF4-FFF2-40B4-BE49-F238E27FC236}">
                <a16:creationId xmlns:a16="http://schemas.microsoft.com/office/drawing/2014/main" id="{C00A4E64-4D6A-4CE9-1BBD-4CF42D48527C}"/>
              </a:ext>
            </a:extLst>
          </p:cNvPr>
          <p:cNvGrpSpPr/>
          <p:nvPr/>
        </p:nvGrpSpPr>
        <p:grpSpPr>
          <a:xfrm>
            <a:off x="5371486" y="3761039"/>
            <a:ext cx="670294" cy="670294"/>
            <a:chOff x="5826040" y="910594"/>
            <a:chExt cx="914400" cy="914400"/>
          </a:xfrm>
        </p:grpSpPr>
        <p:sp>
          <p:nvSpPr>
            <p:cNvPr id="16" name="Овал 29">
              <a:extLst>
                <a:ext uri="{FF2B5EF4-FFF2-40B4-BE49-F238E27FC236}">
                  <a16:creationId xmlns:a16="http://schemas.microsoft.com/office/drawing/2014/main" id="{68E96C83-BEA7-89E5-024E-923D8D204809}"/>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30">
              <a:extLst>
                <a:ext uri="{FF2B5EF4-FFF2-40B4-BE49-F238E27FC236}">
                  <a16:creationId xmlns:a16="http://schemas.microsoft.com/office/drawing/2014/main" id="{772BA3B4-2D0F-B183-4DDF-C12657268755}"/>
                </a:ext>
              </a:extLst>
            </p:cNvPr>
            <p:cNvSpPr/>
            <p:nvPr/>
          </p:nvSpPr>
          <p:spPr>
            <a:xfrm>
              <a:off x="5953738" y="1103631"/>
              <a:ext cx="654285"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03</a:t>
              </a:r>
              <a:endParaRPr lang="ru-RU" sz="2000" b="1" dirty="0">
                <a:solidFill>
                  <a:schemeClr val="tx1">
                    <a:lumMod val="50000"/>
                    <a:lumOff val="50000"/>
                  </a:schemeClr>
                </a:solidFill>
              </a:endParaRPr>
            </a:p>
          </p:txBody>
        </p:sp>
      </p:grpSp>
      <p:sp>
        <p:nvSpPr>
          <p:cNvPr id="18" name="Подзаголовок 2">
            <a:extLst>
              <a:ext uri="{FF2B5EF4-FFF2-40B4-BE49-F238E27FC236}">
                <a16:creationId xmlns:a16="http://schemas.microsoft.com/office/drawing/2014/main" id="{934050E2-B987-5543-2BB1-EAA10F31670F}"/>
              </a:ext>
            </a:extLst>
          </p:cNvPr>
          <p:cNvSpPr txBox="1">
            <a:spLocks/>
          </p:cNvSpPr>
          <p:nvPr/>
        </p:nvSpPr>
        <p:spPr>
          <a:xfrm>
            <a:off x="8694353" y="4618257"/>
            <a:ext cx="2902157"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b="1" dirty="0">
                <a:solidFill>
                  <a:schemeClr val="tx1">
                    <a:lumMod val="50000"/>
                    <a:lumOff val="50000"/>
                  </a:schemeClr>
                </a:solidFill>
                <a:latin typeface="Brother 1816" pitchFamily="50" charset="0"/>
                <a:ea typeface="Lato" panose="020F0502020204030203" pitchFamily="34" charset="0"/>
                <a:cs typeface="Lato" panose="020F0502020204030203" pitchFamily="34" charset="0"/>
              </a:rPr>
              <a:t>Q&amp;A</a:t>
            </a:r>
            <a:b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br>
            <a:r>
              <a:rPr lang="en-US" sz="1100" kern="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Your questions, answered.</a:t>
            </a:r>
            <a:endParaRPr lang="en-US" sz="11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9" name="Группа 32">
            <a:extLst>
              <a:ext uri="{FF2B5EF4-FFF2-40B4-BE49-F238E27FC236}">
                <a16:creationId xmlns:a16="http://schemas.microsoft.com/office/drawing/2014/main" id="{0EEA2BC7-BAEE-6CAF-39C0-AA187BFB5F81}"/>
              </a:ext>
            </a:extLst>
          </p:cNvPr>
          <p:cNvGrpSpPr/>
          <p:nvPr/>
        </p:nvGrpSpPr>
        <p:grpSpPr>
          <a:xfrm>
            <a:off x="8694353" y="3761039"/>
            <a:ext cx="670294" cy="670294"/>
            <a:chOff x="5826040" y="910594"/>
            <a:chExt cx="914400" cy="914400"/>
          </a:xfrm>
        </p:grpSpPr>
        <p:sp>
          <p:nvSpPr>
            <p:cNvPr id="20" name="Овал 33">
              <a:extLst>
                <a:ext uri="{FF2B5EF4-FFF2-40B4-BE49-F238E27FC236}">
                  <a16:creationId xmlns:a16="http://schemas.microsoft.com/office/drawing/2014/main" id="{2DEEB106-F53C-ECA6-3F2B-F2D885051729}"/>
                </a:ext>
              </a:extLst>
            </p:cNvPr>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34">
              <a:extLst>
                <a:ext uri="{FF2B5EF4-FFF2-40B4-BE49-F238E27FC236}">
                  <a16:creationId xmlns:a16="http://schemas.microsoft.com/office/drawing/2014/main" id="{F4A10D5F-06ED-360A-2888-6269BF00EE71}"/>
                </a:ext>
              </a:extLst>
            </p:cNvPr>
            <p:cNvSpPr/>
            <p:nvPr/>
          </p:nvSpPr>
          <p:spPr>
            <a:xfrm>
              <a:off x="5934056" y="1129618"/>
              <a:ext cx="693649" cy="545821"/>
            </a:xfrm>
            <a:prstGeom prst="rect">
              <a:avLst/>
            </a:prstGeom>
          </p:spPr>
          <p:txBody>
            <a:bodyPr wrap="none">
              <a:spAutoFit/>
            </a:bodyPr>
            <a:lstStyle/>
            <a:p>
              <a:pPr algn="ctr"/>
              <a:r>
                <a:rPr lang="en-US" sz="2000" b="1" dirty="0">
                  <a:solidFill>
                    <a:schemeClr val="tx1">
                      <a:lumMod val="50000"/>
                      <a:lumOff val="50000"/>
                    </a:schemeClr>
                  </a:solidFill>
                  <a:latin typeface="Brother 1816" pitchFamily="50" charset="0"/>
                </a:rPr>
                <a:t>04</a:t>
              </a:r>
              <a:endParaRPr lang="ru-RU" sz="2000" b="1" dirty="0">
                <a:solidFill>
                  <a:schemeClr val="tx1">
                    <a:lumMod val="50000"/>
                    <a:lumOff val="50000"/>
                  </a:schemeClr>
                </a:solidFill>
              </a:endParaRPr>
            </a:p>
          </p:txBody>
        </p:sp>
      </p:grpSp>
      <p:sp>
        <p:nvSpPr>
          <p:cNvPr id="27" name="Slide Number Placeholder 18">
            <a:extLst>
              <a:ext uri="{FF2B5EF4-FFF2-40B4-BE49-F238E27FC236}">
                <a16:creationId xmlns:a16="http://schemas.microsoft.com/office/drawing/2014/main" id="{3F56C22B-8A88-2473-9252-B18BFF375ABB}"/>
              </a:ext>
            </a:extLst>
          </p:cNvPr>
          <p:cNvSpPr>
            <a:spLocks noGrp="1"/>
          </p:cNvSpPr>
          <p:nvPr>
            <p:ph type="sldNum" sz="quarter" idx="12"/>
          </p:nvPr>
        </p:nvSpPr>
        <p:spPr>
          <a:xfrm>
            <a:off x="8853310" y="321787"/>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5</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872F4BBF-1C26-1CCE-2A59-757FB4B5B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CC06F910-B9DF-3FBF-9E1B-7F0343F3876B}"/>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90232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DDB32-2368-08F6-21CC-2D389CE53E52}"/>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3F69E847-1F1B-6D76-D0D0-16677B92B3F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CED80479-E229-EC01-04CF-DE9902E01689}"/>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07525C00-974F-79C3-3571-0C6A5FB5A715}"/>
              </a:ext>
            </a:extLst>
          </p:cNvPr>
          <p:cNvSpPr txBox="1"/>
          <p:nvPr/>
        </p:nvSpPr>
        <p:spPr>
          <a:xfrm>
            <a:off x="609396" y="1002067"/>
            <a:ext cx="4578938" cy="114390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U.S. Shale’s Slowing Growth</a:t>
            </a:r>
          </a:p>
        </p:txBody>
      </p:sp>
      <p:sp>
        <p:nvSpPr>
          <p:cNvPr id="10" name="Подзаголовок 2">
            <a:extLst>
              <a:ext uri="{FF2B5EF4-FFF2-40B4-BE49-F238E27FC236}">
                <a16:creationId xmlns:a16="http://schemas.microsoft.com/office/drawing/2014/main" id="{FFFF2066-FC29-E579-DC90-1557CCE5A032}"/>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U.S. production growth is now slowing </a:t>
            </a:r>
            <a:r>
              <a:rPr lang="en-US" sz="1200" dirty="0">
                <a:latin typeface="Lato" panose="020F0502020204030203" pitchFamily="34" charset="0"/>
                <a:ea typeface="Lato" panose="020F0502020204030203" pitchFamily="34" charset="0"/>
                <a:cs typeface="Lato" panose="020F0502020204030203" pitchFamily="34" charset="0"/>
              </a:rPr>
              <a:t>due to depleting core inventories, reduced drilling activity, and capital discipline.</a:t>
            </a:r>
          </a:p>
        </p:txBody>
      </p:sp>
      <p:sp>
        <p:nvSpPr>
          <p:cNvPr id="14" name="Подзаголовок 2">
            <a:extLst>
              <a:ext uri="{FF2B5EF4-FFF2-40B4-BE49-F238E27FC236}">
                <a16:creationId xmlns:a16="http://schemas.microsoft.com/office/drawing/2014/main" id="{394F69A1-D6AA-6872-63A6-0C014DAB50D6}"/>
              </a:ext>
            </a:extLst>
          </p:cNvPr>
          <p:cNvSpPr txBox="1">
            <a:spLocks/>
          </p:cNvSpPr>
          <p:nvPr/>
        </p:nvSpPr>
        <p:spPr>
          <a:xfrm>
            <a:off x="7543185" y="3499272"/>
            <a:ext cx="3020039" cy="9753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Non-OPEC supply is not expected to meet global demand growth, </a:t>
            </a:r>
            <a:r>
              <a:rPr lang="en-US" sz="1200" dirty="0">
                <a:latin typeface="Lato" panose="020F0502020204030203" pitchFamily="34" charset="0"/>
                <a:ea typeface="Lato" panose="020F0502020204030203" pitchFamily="34" charset="0"/>
                <a:cs typeface="Lato" panose="020F0502020204030203" pitchFamily="34" charset="0"/>
              </a:rPr>
              <a:t>leaving room for OPEC barrels and shifting market leverage to the group, who can withhold barrels from the market to drive up oil prices.</a:t>
            </a:r>
          </a:p>
        </p:txBody>
      </p:sp>
      <p:sp>
        <p:nvSpPr>
          <p:cNvPr id="27" name="Slide Number Placeholder 18">
            <a:extLst>
              <a:ext uri="{FF2B5EF4-FFF2-40B4-BE49-F238E27FC236}">
                <a16:creationId xmlns:a16="http://schemas.microsoft.com/office/drawing/2014/main" id="{D725B93E-CAF6-FB17-86F9-82A60E46D6C5}"/>
              </a:ext>
            </a:extLst>
          </p:cNvPr>
          <p:cNvSpPr>
            <a:spLocks noGrp="1"/>
          </p:cNvSpPr>
          <p:nvPr>
            <p:ph type="sldNum" sz="quarter" idx="12"/>
          </p:nvPr>
        </p:nvSpPr>
        <p:spPr>
          <a:xfrm>
            <a:off x="8853310" y="301755"/>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6</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0D1BC6F4-36C2-3B4C-244C-0085BF110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FB56DD2C-FDBD-3960-369F-64ED8CD7D7D5}"/>
              </a:ext>
            </a:extLst>
          </p:cNvPr>
          <p:cNvSpPr txBox="1">
            <a:spLocks/>
          </p:cNvSpPr>
          <p:nvPr/>
        </p:nvSpPr>
        <p:spPr>
          <a:xfrm>
            <a:off x="595490" y="2524125"/>
            <a:ext cx="4578938" cy="27146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U.S. shale production growth has supported global oil markets over the past decade. Depleting core U.S. inventory is leading to an expected slowdown in U.S. production growth.</a:t>
            </a:r>
          </a:p>
        </p:txBody>
      </p:sp>
      <p:sp>
        <p:nvSpPr>
          <p:cNvPr id="22" name="Подзаголовок 2">
            <a:extLst>
              <a:ext uri="{FF2B5EF4-FFF2-40B4-BE49-F238E27FC236}">
                <a16:creationId xmlns:a16="http://schemas.microsoft.com/office/drawing/2014/main" id="{1066D690-2FD2-50A8-CA7D-BD606949EBFE}"/>
              </a:ext>
            </a:extLst>
          </p:cNvPr>
          <p:cNvSpPr txBox="1">
            <a:spLocks/>
          </p:cNvSpPr>
          <p:nvPr/>
        </p:nvSpPr>
        <p:spPr>
          <a:xfrm>
            <a:off x="7540114" y="1002067"/>
            <a:ext cx="2934314" cy="975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650" lvl="1" indent="-171450" defTabSz="914400">
              <a:spcBef>
                <a:spcPts val="500"/>
              </a:spcBef>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U.S. shale drove global supply growth </a:t>
            </a:r>
            <a:r>
              <a:rPr lang="en-US" sz="1200" dirty="0">
                <a:latin typeface="Lato" panose="020F0502020204030203" pitchFamily="34" charset="0"/>
                <a:ea typeface="Lato" panose="020F0502020204030203" pitchFamily="34" charset="0"/>
                <a:cs typeface="Lato" panose="020F0502020204030203" pitchFamily="34" charset="0"/>
              </a:rPr>
              <a:t>over the past decade, adding ~8 million barrels/day to production.</a:t>
            </a:r>
          </a:p>
        </p:txBody>
      </p:sp>
      <p:pic>
        <p:nvPicPr>
          <p:cNvPr id="2" name="Picture Placeholder 25" descr="A black background with a bison logo&#10;&#10;AI-generated content may be incorrect.">
            <a:extLst>
              <a:ext uri="{FF2B5EF4-FFF2-40B4-BE49-F238E27FC236}">
                <a16:creationId xmlns:a16="http://schemas.microsoft.com/office/drawing/2014/main" id="{75884D06-95E1-1C0A-57D0-1D91B13A4111}"/>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86416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9BBBA6-AFEF-D4BE-E1C8-C4E7F1C95183}"/>
              </a:ext>
            </a:extLst>
          </p:cNvPr>
          <p:cNvSpPr>
            <a:spLocks noGrp="1"/>
          </p:cNvSpPr>
          <p:nvPr>
            <p:ph type="body" idx="1"/>
          </p:nvPr>
        </p:nvSpPr>
        <p:spPr>
          <a:xfrm>
            <a:off x="839789" y="781051"/>
            <a:ext cx="3428206" cy="823912"/>
          </a:xfrm>
        </p:spPr>
        <p:txBody>
          <a:bodyPr anchor="ctr">
            <a:noAutofit/>
          </a:bodyPr>
          <a:lstStyle/>
          <a:p>
            <a:r>
              <a:rPr lang="en-US" sz="2000" dirty="0">
                <a:latin typeface="Brother 1816" pitchFamily="50" charset="0"/>
              </a:rPr>
              <a:t>U.S. vs. Global Oil &amp; Liquids Production</a:t>
            </a:r>
            <a:br>
              <a:rPr lang="en-US" sz="2000" dirty="0">
                <a:latin typeface="Brother 1816" pitchFamily="50" charset="0"/>
              </a:rPr>
            </a:br>
            <a:r>
              <a:rPr lang="en-US" sz="2000" dirty="0">
                <a:latin typeface="Brother 1816" pitchFamily="50" charset="0"/>
              </a:rPr>
              <a:t>(2014–2024)</a:t>
            </a:r>
          </a:p>
        </p:txBody>
      </p:sp>
      <p:sp>
        <p:nvSpPr>
          <p:cNvPr id="5" name="Text Placeholder 4">
            <a:extLst>
              <a:ext uri="{FF2B5EF4-FFF2-40B4-BE49-F238E27FC236}">
                <a16:creationId xmlns:a16="http://schemas.microsoft.com/office/drawing/2014/main" id="{315015C5-13A6-3947-23A0-A581A2FFE25C}"/>
              </a:ext>
            </a:extLst>
          </p:cNvPr>
          <p:cNvSpPr>
            <a:spLocks noGrp="1"/>
          </p:cNvSpPr>
          <p:nvPr>
            <p:ph type="body" sz="quarter" idx="3"/>
          </p:nvPr>
        </p:nvSpPr>
        <p:spPr>
          <a:xfrm>
            <a:off x="7921624" y="781051"/>
            <a:ext cx="3430587" cy="823912"/>
          </a:xfrm>
        </p:spPr>
        <p:txBody>
          <a:bodyPr anchor="ctr">
            <a:noAutofit/>
          </a:bodyPr>
          <a:lstStyle/>
          <a:p>
            <a:r>
              <a:rPr lang="en-US" sz="2000" dirty="0">
                <a:latin typeface="Brother 1816" pitchFamily="50" charset="0"/>
              </a:rPr>
              <a:t>EIA Forecast: Slowing U.S. Oil Production Growth (2023–2026E)</a:t>
            </a:r>
          </a:p>
        </p:txBody>
      </p:sp>
      <p:sp>
        <p:nvSpPr>
          <p:cNvPr id="10" name="Text Placeholder 2">
            <a:extLst>
              <a:ext uri="{FF2B5EF4-FFF2-40B4-BE49-F238E27FC236}">
                <a16:creationId xmlns:a16="http://schemas.microsoft.com/office/drawing/2014/main" id="{55E3EBC1-D5CC-4314-B44E-23D232600A47}"/>
              </a:ext>
            </a:extLst>
          </p:cNvPr>
          <p:cNvSpPr txBox="1">
            <a:spLocks/>
          </p:cNvSpPr>
          <p:nvPr/>
        </p:nvSpPr>
        <p:spPr>
          <a:xfrm>
            <a:off x="4382692" y="781051"/>
            <a:ext cx="3428206"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latin typeface="Brother 1816" pitchFamily="50" charset="0"/>
              </a:rPr>
              <a:t>U.S. Shale Oil Production</a:t>
            </a:r>
            <a:br>
              <a:rPr lang="en-US" sz="2000" dirty="0">
                <a:latin typeface="Brother 1816" pitchFamily="50" charset="0"/>
              </a:rPr>
            </a:br>
            <a:r>
              <a:rPr lang="en-US" sz="2000" dirty="0">
                <a:latin typeface="Brother 1816" pitchFamily="50" charset="0"/>
              </a:rPr>
              <a:t>Per Foot (2017 – 2023)</a:t>
            </a:r>
          </a:p>
        </p:txBody>
      </p:sp>
      <p:sp>
        <p:nvSpPr>
          <p:cNvPr id="11" name="Rectangle 10">
            <a:extLst>
              <a:ext uri="{FF2B5EF4-FFF2-40B4-BE49-F238E27FC236}">
                <a16:creationId xmlns:a16="http://schemas.microsoft.com/office/drawing/2014/main" id="{BAF6235D-5A63-4397-2053-CB5D7D7919A1}"/>
              </a:ext>
            </a:extLst>
          </p:cNvPr>
          <p:cNvSpPr>
            <a:spLocks/>
          </p:cNvSpPr>
          <p:nvPr/>
        </p:nvSpPr>
        <p:spPr>
          <a:xfrm>
            <a:off x="4381898" y="1762124"/>
            <a:ext cx="3429000"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13" name="Rectangle 12">
            <a:extLst>
              <a:ext uri="{FF2B5EF4-FFF2-40B4-BE49-F238E27FC236}">
                <a16:creationId xmlns:a16="http://schemas.microsoft.com/office/drawing/2014/main" id="{17EF3995-9B99-7EDA-7573-4F27DD0623DE}"/>
              </a:ext>
            </a:extLst>
          </p:cNvPr>
          <p:cNvSpPr>
            <a:spLocks/>
          </p:cNvSpPr>
          <p:nvPr/>
        </p:nvSpPr>
        <p:spPr>
          <a:xfrm>
            <a:off x="7924800" y="1762124"/>
            <a:ext cx="3429000"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pic>
        <p:nvPicPr>
          <p:cNvPr id="14" name="Picture 13" descr="A red and white logo&#10;&#10;AI-generated content may be incorrect.">
            <a:extLst>
              <a:ext uri="{FF2B5EF4-FFF2-40B4-BE49-F238E27FC236}">
                <a16:creationId xmlns:a16="http://schemas.microsoft.com/office/drawing/2014/main" id="{138B40B8-34FC-5C16-B060-DCEEF64583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15" name="Slide Number Placeholder 6">
            <a:extLst>
              <a:ext uri="{FF2B5EF4-FFF2-40B4-BE49-F238E27FC236}">
                <a16:creationId xmlns:a16="http://schemas.microsoft.com/office/drawing/2014/main" id="{ED2B440B-63A4-A018-4BC7-C918E79DAFD3}"/>
              </a:ext>
            </a:extLst>
          </p:cNvPr>
          <p:cNvSpPr>
            <a:spLocks noGrp="1"/>
          </p:cNvSpPr>
          <p:nvPr>
            <p:ph type="sldNum" sz="quarter" idx="12"/>
          </p:nvPr>
        </p:nvSpPr>
        <p:spPr>
          <a:xfrm>
            <a:off x="8610600" y="296960"/>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7</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297A70C3-8EF6-0413-015C-0D5E3F7F4B24}"/>
              </a:ext>
            </a:extLst>
          </p:cNvPr>
          <p:cNvSpPr>
            <a:spLocks noGrp="1" noRot="1" noMove="1" noResize="1" noEditPoints="1" noAdjustHandles="1" noChangeArrowheads="1" noChangeShapeType="1"/>
          </p:cNvSpPr>
          <p:nvPr/>
        </p:nvSpPr>
        <p:spPr>
          <a:xfrm>
            <a:off x="838995" y="1762123"/>
            <a:ext cx="3429000"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graphicFrame>
        <p:nvGraphicFramePr>
          <p:cNvPr id="43" name="Chart 42">
            <a:extLst>
              <a:ext uri="{FF2B5EF4-FFF2-40B4-BE49-F238E27FC236}">
                <a16:creationId xmlns:a16="http://schemas.microsoft.com/office/drawing/2014/main" id="{26E9665B-F61D-BBBB-DDE5-2999BC491636}"/>
              </a:ext>
            </a:extLst>
          </p:cNvPr>
          <p:cNvGraphicFramePr/>
          <p:nvPr>
            <p:custDataLst>
              <p:tags r:id="rId1"/>
            </p:custDataLst>
            <p:extLst>
              <p:ext uri="{D42A27DB-BD31-4B8C-83A1-F6EECF244321}">
                <p14:modId xmlns:p14="http://schemas.microsoft.com/office/powerpoint/2010/main" val="279058375"/>
              </p:ext>
            </p:extLst>
          </p:nvPr>
        </p:nvGraphicFramePr>
        <p:xfrm>
          <a:off x="885825" y="3103960"/>
          <a:ext cx="3314700" cy="1707357"/>
        </p:xfrm>
        <a:graphic>
          <a:graphicData uri="http://schemas.openxmlformats.org/drawingml/2006/chart">
            <c:chart xmlns:c="http://schemas.openxmlformats.org/drawingml/2006/chart" xmlns:r="http://schemas.openxmlformats.org/officeDocument/2006/relationships" r:id="rId16"/>
          </a:graphicData>
        </a:graphic>
      </p:graphicFrame>
      <p:sp>
        <p:nvSpPr>
          <p:cNvPr id="44" name="Text Placeholder 2">
            <a:extLst>
              <a:ext uri="{FF2B5EF4-FFF2-40B4-BE49-F238E27FC236}">
                <a16:creationId xmlns:a16="http://schemas.microsoft.com/office/drawing/2014/main" id="{461BD7D5-8F9F-3B26-DA78-D853BFFC8CF7}"/>
              </a:ext>
            </a:extLst>
          </p:cNvPr>
          <p:cNvSpPr txBox="1">
            <a:spLocks/>
          </p:cNvSpPr>
          <p:nvPr>
            <p:custDataLst>
              <p:tags r:id="rId2"/>
            </p:custDataLst>
          </p:nvPr>
        </p:nvSpPr>
        <p:spPr bwMode="auto">
          <a:xfrm>
            <a:off x="925512" y="2970610"/>
            <a:ext cx="900061" cy="10519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US Production, MB/D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45" name="Text Placeholder 2">
            <a:extLst>
              <a:ext uri="{FF2B5EF4-FFF2-40B4-BE49-F238E27FC236}">
                <a16:creationId xmlns:a16="http://schemas.microsoft.com/office/drawing/2014/main" id="{EDFA5214-A2AC-CBBC-C680-C17AD33B4BAB}"/>
              </a:ext>
            </a:extLst>
          </p:cNvPr>
          <p:cNvSpPr txBox="1">
            <a:spLocks/>
          </p:cNvSpPr>
          <p:nvPr>
            <p:custDataLst>
              <p:tags r:id="rId3"/>
            </p:custDataLst>
          </p:nvPr>
        </p:nvSpPr>
        <p:spPr bwMode="auto">
          <a:xfrm>
            <a:off x="2806699" y="2970610"/>
            <a:ext cx="1342197" cy="10519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Rest of World Production, MB/D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cxnSp>
        <p:nvCxnSpPr>
          <p:cNvPr id="46" name="Straight Connector 45">
            <a:extLst>
              <a:ext uri="{FF2B5EF4-FFF2-40B4-BE49-F238E27FC236}">
                <a16:creationId xmlns:a16="http://schemas.microsoft.com/office/drawing/2014/main" id="{92887024-2159-A734-8D75-E654878D56D4}"/>
              </a:ext>
            </a:extLst>
          </p:cNvPr>
          <p:cNvCxnSpPr/>
          <p:nvPr>
            <p:custDataLst>
              <p:tags r:id="rId4"/>
            </p:custDataLst>
          </p:nvPr>
        </p:nvCxnSpPr>
        <p:spPr bwMode="gray">
          <a:xfrm>
            <a:off x="1306512" y="3299223"/>
            <a:ext cx="117114" cy="0"/>
          </a:xfrm>
          <a:prstGeom prst="line">
            <a:avLst/>
          </a:prstGeom>
          <a:ln w="38100" cap="rnd" cmpd="sng" algn="ctr">
            <a:solidFill>
              <a:srgbClr val="162C5B"/>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77EC6D9-82B1-E7BA-0E1E-BA4591F675BE}"/>
              </a:ext>
            </a:extLst>
          </p:cNvPr>
          <p:cNvCxnSpPr/>
          <p:nvPr>
            <p:custDataLst>
              <p:tags r:id="rId5"/>
            </p:custDataLst>
          </p:nvPr>
        </p:nvCxnSpPr>
        <p:spPr bwMode="gray">
          <a:xfrm>
            <a:off x="1306512" y="3494485"/>
            <a:ext cx="117114" cy="0"/>
          </a:xfrm>
          <a:prstGeom prst="line">
            <a:avLst/>
          </a:prstGeom>
          <a:ln w="38100" cap="rnd" cmpd="sng" algn="ctr">
            <a:solidFill>
              <a:srgbClr val="BF01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8" name="Text Placeholder 2">
            <a:extLst>
              <a:ext uri="{FF2B5EF4-FFF2-40B4-BE49-F238E27FC236}">
                <a16:creationId xmlns:a16="http://schemas.microsoft.com/office/drawing/2014/main" id="{C50B3597-A667-D9C4-D39D-B8A36A29C9D1}"/>
              </a:ext>
            </a:extLst>
          </p:cNvPr>
          <p:cNvSpPr txBox="1">
            <a:spLocks/>
          </p:cNvSpPr>
          <p:nvPr>
            <p:custDataLst>
              <p:tags r:id="rId6"/>
            </p:custDataLst>
          </p:nvPr>
        </p:nvSpPr>
        <p:spPr bwMode="auto">
          <a:xfrm>
            <a:off x="1517649" y="3240486"/>
            <a:ext cx="463189" cy="11598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F23ED66-487E-4B73-8B5B-545D36A939F1}" type="datetime'''U''''''''''''''''S'''''' ''S''''''''up''''pl''y'''">
              <a:rPr lang="en-US" altLang="en-US" sz="1000" smtClean="0"/>
              <a:pPr/>
              <a:t>US Supply</a:t>
            </a:fld>
            <a:endParaRPr lang="en-US" sz="1000" dirty="0"/>
          </a:p>
        </p:txBody>
      </p:sp>
      <p:sp>
        <p:nvSpPr>
          <p:cNvPr id="49" name="Text Placeholder 2">
            <a:extLst>
              <a:ext uri="{FF2B5EF4-FFF2-40B4-BE49-F238E27FC236}">
                <a16:creationId xmlns:a16="http://schemas.microsoft.com/office/drawing/2014/main" id="{542850AF-A3CC-81CA-C00E-99F818C4DD12}"/>
              </a:ext>
            </a:extLst>
          </p:cNvPr>
          <p:cNvSpPr txBox="1">
            <a:spLocks/>
          </p:cNvSpPr>
          <p:nvPr>
            <p:custDataLst>
              <p:tags r:id="rId7"/>
            </p:custDataLst>
          </p:nvPr>
        </p:nvSpPr>
        <p:spPr bwMode="auto">
          <a:xfrm>
            <a:off x="1517650" y="3435749"/>
            <a:ext cx="609252" cy="11598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EC93EC2-A032-46FE-993E-204E5B5D91C2}" type="datetime'Res''t'' ''''''''''o''''''f ''''''''''''''''''''Wo''''rl''''d'">
              <a:rPr lang="en-US" altLang="en-US" sz="1000" smtClean="0"/>
              <a:pPr/>
              <a:t>Rest of World</a:t>
            </a:fld>
            <a:endParaRPr lang="en-US" sz="1000" dirty="0"/>
          </a:p>
        </p:txBody>
      </p:sp>
      <p:cxnSp>
        <p:nvCxnSpPr>
          <p:cNvPr id="50" name="Straight Arrow Connector 49">
            <a:extLst>
              <a:ext uri="{FF2B5EF4-FFF2-40B4-BE49-F238E27FC236}">
                <a16:creationId xmlns:a16="http://schemas.microsoft.com/office/drawing/2014/main" id="{E04270C2-0757-EB6D-390D-DBF7CD6BA426}"/>
              </a:ext>
            </a:extLst>
          </p:cNvPr>
          <p:cNvCxnSpPr>
            <a:cxnSpLocks/>
          </p:cNvCxnSpPr>
          <p:nvPr/>
        </p:nvCxnSpPr>
        <p:spPr>
          <a:xfrm flipV="1">
            <a:off x="1446364" y="3240486"/>
            <a:ext cx="2214262" cy="662421"/>
          </a:xfrm>
          <a:prstGeom prst="straightConnector1">
            <a:avLst/>
          </a:prstGeom>
          <a:ln w="222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F9E14277-9126-7D22-FE3D-682BFC0C690C}"/>
              </a:ext>
            </a:extLst>
          </p:cNvPr>
          <p:cNvSpPr txBox="1"/>
          <p:nvPr/>
        </p:nvSpPr>
        <p:spPr>
          <a:xfrm>
            <a:off x="1937742" y="2156890"/>
            <a:ext cx="1210866" cy="553998"/>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U.S. shale has supported global oil markets…</a:t>
            </a:r>
          </a:p>
        </p:txBody>
      </p:sp>
      <p:sp>
        <p:nvSpPr>
          <p:cNvPr id="20" name="TextBox 19">
            <a:extLst>
              <a:ext uri="{FF2B5EF4-FFF2-40B4-BE49-F238E27FC236}">
                <a16:creationId xmlns:a16="http://schemas.microsoft.com/office/drawing/2014/main" id="{17CD5F5B-446F-801C-56A4-64EACE68BB93}"/>
              </a:ext>
            </a:extLst>
          </p:cNvPr>
          <p:cNvSpPr txBox="1"/>
          <p:nvPr/>
        </p:nvSpPr>
        <p:spPr>
          <a:xfrm>
            <a:off x="4495761" y="4813287"/>
            <a:ext cx="2004024" cy="246221"/>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Sources</a:t>
            </a:r>
            <a:r>
              <a:rPr lang="en-US" sz="1000" b="1" dirty="0">
                <a:latin typeface="Lato" panose="020F0502020204030203" pitchFamily="34" charset="0"/>
                <a:ea typeface="Lato" panose="020F0502020204030203" pitchFamily="34" charset="0"/>
                <a:cs typeface="Lato" panose="020F0502020204030203" pitchFamily="34" charset="0"/>
              </a:rPr>
              <a:t>: </a:t>
            </a:r>
            <a:r>
              <a:rPr lang="en-US" sz="1000" dirty="0">
                <a:latin typeface="Lato" panose="020F0502020204030203" pitchFamily="34" charset="0"/>
                <a:ea typeface="Lato" panose="020F0502020204030203" pitchFamily="34" charset="0"/>
                <a:cs typeface="Lato" panose="020F0502020204030203" pitchFamily="34" charset="0"/>
              </a:rPr>
              <a:t>EIA, Raymond James </a:t>
            </a:r>
          </a:p>
        </p:txBody>
      </p:sp>
      <p:pic>
        <p:nvPicPr>
          <p:cNvPr id="21" name="Picture 20" descr="A graph of a number of years&#10;&#10;Description automatically generated with medium confidence">
            <a:extLst>
              <a:ext uri="{FF2B5EF4-FFF2-40B4-BE49-F238E27FC236}">
                <a16:creationId xmlns:a16="http://schemas.microsoft.com/office/drawing/2014/main" id="{F172A25F-B093-9493-233C-1FC320ED0E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95761" y="3169144"/>
            <a:ext cx="3200478" cy="1576988"/>
          </a:xfrm>
          <a:prstGeom prst="rect">
            <a:avLst/>
          </a:prstGeom>
        </p:spPr>
      </p:pic>
      <p:graphicFrame>
        <p:nvGraphicFramePr>
          <p:cNvPr id="23" name="Chart 22">
            <a:extLst>
              <a:ext uri="{FF2B5EF4-FFF2-40B4-BE49-F238E27FC236}">
                <a16:creationId xmlns:a16="http://schemas.microsoft.com/office/drawing/2014/main" id="{3219B189-2213-75C6-17C8-FB150D1B9882}"/>
              </a:ext>
            </a:extLst>
          </p:cNvPr>
          <p:cNvGraphicFramePr/>
          <p:nvPr>
            <p:custDataLst>
              <p:tags r:id="rId8"/>
            </p:custDataLst>
            <p:extLst>
              <p:ext uri="{D42A27DB-BD31-4B8C-83A1-F6EECF244321}">
                <p14:modId xmlns:p14="http://schemas.microsoft.com/office/powerpoint/2010/main" val="4002285927"/>
              </p:ext>
            </p:extLst>
          </p:nvPr>
        </p:nvGraphicFramePr>
        <p:xfrm>
          <a:off x="7984702" y="2961467"/>
          <a:ext cx="3292914" cy="1955548"/>
        </p:xfrm>
        <a:graphic>
          <a:graphicData uri="http://schemas.openxmlformats.org/drawingml/2006/chart">
            <c:chart xmlns:c="http://schemas.openxmlformats.org/drawingml/2006/chart" xmlns:r="http://schemas.openxmlformats.org/officeDocument/2006/relationships" r:id="rId18"/>
          </a:graphicData>
        </a:graphic>
      </p:graphicFrame>
      <p:sp>
        <p:nvSpPr>
          <p:cNvPr id="24" name="Text Placeholder 2">
            <a:extLst>
              <a:ext uri="{FF2B5EF4-FFF2-40B4-BE49-F238E27FC236}">
                <a16:creationId xmlns:a16="http://schemas.microsoft.com/office/drawing/2014/main" id="{AA5C56C0-BE18-31E0-7B15-E8914E5B0AE4}"/>
              </a:ext>
            </a:extLst>
          </p:cNvPr>
          <p:cNvSpPr txBox="1">
            <a:spLocks/>
          </p:cNvSpPr>
          <p:nvPr>
            <p:custDataLst>
              <p:tags r:id="rId9"/>
            </p:custDataLst>
          </p:nvPr>
        </p:nvSpPr>
        <p:spPr bwMode="auto">
          <a:xfrm>
            <a:off x="8081540" y="2929716"/>
            <a:ext cx="1600345" cy="11608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Annual </a:t>
            </a:r>
            <a:r>
              <a:rPr lang="en-US" altLang="en-US" sz="9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US Production Growth, MB/D</a:t>
            </a:r>
            <a:endParaRPr lang="en-US" sz="9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25" name="Text Placeholder 2">
            <a:extLst>
              <a:ext uri="{FF2B5EF4-FFF2-40B4-BE49-F238E27FC236}">
                <a16:creationId xmlns:a16="http://schemas.microsoft.com/office/drawing/2014/main" id="{989658CA-2344-D07C-5ADB-65774B0896FF}"/>
              </a:ext>
            </a:extLst>
          </p:cNvPr>
          <p:cNvSpPr txBox="1">
            <a:spLocks/>
          </p:cNvSpPr>
          <p:nvPr>
            <p:custDataLst>
              <p:tags r:id="rId10"/>
            </p:custDataLst>
          </p:nvPr>
        </p:nvSpPr>
        <p:spPr bwMode="auto">
          <a:xfrm>
            <a:off x="8532390" y="4880753"/>
            <a:ext cx="227846" cy="11608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E3EE6C-BFDB-4CF5-B0A6-E8595FEF8450}" type="datetime'''''''''20''23'''''''''''''''''''''''''''''''''">
              <a:rPr lang="en-US" altLang="en-US" sz="900" smtClean="0">
                <a:latin typeface="Arial" panose="020B0604020202020204" pitchFamily="34" charset="0"/>
              </a:rPr>
              <a:pPr/>
              <a:t>2023</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6" name="Text Placeholder 2">
            <a:extLst>
              <a:ext uri="{FF2B5EF4-FFF2-40B4-BE49-F238E27FC236}">
                <a16:creationId xmlns:a16="http://schemas.microsoft.com/office/drawing/2014/main" id="{68BC3D70-B005-3B2B-689D-F1F3D32643E8}"/>
              </a:ext>
            </a:extLst>
          </p:cNvPr>
          <p:cNvSpPr txBox="1">
            <a:spLocks/>
          </p:cNvSpPr>
          <p:nvPr>
            <p:custDataLst>
              <p:tags r:id="rId11"/>
            </p:custDataLst>
          </p:nvPr>
        </p:nvSpPr>
        <p:spPr bwMode="auto">
          <a:xfrm>
            <a:off x="9259465" y="4880753"/>
            <a:ext cx="227846" cy="11608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450D5E-9B44-4AFF-900D-DAE687F8C04B}" type="datetime'''''''''''''''20''''''2''''4'''''''''''''''''''''''''''''">
              <a:rPr lang="en-US" altLang="en-US" sz="900" smtClean="0">
                <a:latin typeface="Arial" panose="020B0604020202020204" pitchFamily="34" charset="0"/>
              </a:rPr>
              <a:pPr/>
              <a:t>2024</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7" name="Text Placeholder 2">
            <a:extLst>
              <a:ext uri="{FF2B5EF4-FFF2-40B4-BE49-F238E27FC236}">
                <a16:creationId xmlns:a16="http://schemas.microsoft.com/office/drawing/2014/main" id="{DDDD8945-1D76-0AAB-334A-48B906452B82}"/>
              </a:ext>
            </a:extLst>
          </p:cNvPr>
          <p:cNvSpPr txBox="1">
            <a:spLocks/>
          </p:cNvSpPr>
          <p:nvPr>
            <p:custDataLst>
              <p:tags r:id="rId12"/>
            </p:custDataLst>
          </p:nvPr>
        </p:nvSpPr>
        <p:spPr bwMode="auto">
          <a:xfrm>
            <a:off x="9965902" y="4880753"/>
            <a:ext cx="292945" cy="11608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91EE03-324C-4BA0-94B1-0C4F480B5A7A}" type="datetime'''''2''''''''''''''''0''''''''''''2''''5''''''''''''E'''''''">
              <a:rPr lang="en-US" altLang="en-US" sz="900" smtClean="0">
                <a:latin typeface="Arial" panose="020B0604020202020204" pitchFamily="34" charset="0"/>
              </a:rPr>
              <a:pPr/>
              <a:t>2025E</a:t>
            </a:fld>
            <a:endParaRPr lang="en-US" sz="900" dirty="0">
              <a:latin typeface="Arial" panose="020B0604020202020204" pitchFamily="34" charset="0"/>
              <a:cs typeface="Arial" panose="020B0604020202020204" pitchFamily="34" charset="0"/>
              <a:sym typeface="Arial" panose="020B0604020202020204" pitchFamily="34" charset="0"/>
            </a:endParaRPr>
          </a:p>
        </p:txBody>
      </p:sp>
      <p:sp>
        <p:nvSpPr>
          <p:cNvPr id="28" name="Text Placeholder 2">
            <a:extLst>
              <a:ext uri="{FF2B5EF4-FFF2-40B4-BE49-F238E27FC236}">
                <a16:creationId xmlns:a16="http://schemas.microsoft.com/office/drawing/2014/main" id="{9416D684-4BEF-9C97-5419-2BFEDF58C35B}"/>
              </a:ext>
            </a:extLst>
          </p:cNvPr>
          <p:cNvSpPr txBox="1">
            <a:spLocks/>
          </p:cNvSpPr>
          <p:nvPr>
            <p:custDataLst>
              <p:tags r:id="rId13"/>
            </p:custDataLst>
          </p:nvPr>
        </p:nvSpPr>
        <p:spPr bwMode="auto">
          <a:xfrm>
            <a:off x="10692977" y="4880753"/>
            <a:ext cx="292945" cy="11608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CEBC4FA-7CA3-4F1E-A1AA-E44EE9F047B8}" type="datetime'20''''''''''''''2''''''''''''''6''E'">
              <a:rPr lang="en-US" altLang="en-US" sz="900" smtClean="0">
                <a:latin typeface="Arial" panose="020B0604020202020204" pitchFamily="34" charset="0"/>
              </a:rPr>
              <a:pPr/>
              <a:t>2026E</a:t>
            </a:fld>
            <a:endParaRPr lang="en-US" sz="900" dirty="0">
              <a:latin typeface="Arial" panose="020B0604020202020204" pitchFamily="34" charset="0"/>
              <a:cs typeface="Arial" panose="020B0604020202020204" pitchFamily="34" charset="0"/>
              <a:sym typeface="Arial" panose="020B0604020202020204" pitchFamily="34" charset="0"/>
            </a:endParaRPr>
          </a:p>
        </p:txBody>
      </p:sp>
      <p:cxnSp>
        <p:nvCxnSpPr>
          <p:cNvPr id="29" name="Straight Arrow Connector 28">
            <a:extLst>
              <a:ext uri="{FF2B5EF4-FFF2-40B4-BE49-F238E27FC236}">
                <a16:creationId xmlns:a16="http://schemas.microsoft.com/office/drawing/2014/main" id="{399080D5-79F0-3055-6E90-7BD6A92C57E8}"/>
              </a:ext>
            </a:extLst>
          </p:cNvPr>
          <p:cNvCxnSpPr>
            <a:cxnSpLocks/>
          </p:cNvCxnSpPr>
          <p:nvPr/>
        </p:nvCxnSpPr>
        <p:spPr>
          <a:xfrm>
            <a:off x="8863827" y="3298477"/>
            <a:ext cx="1889898" cy="914914"/>
          </a:xfrm>
          <a:prstGeom prst="straightConnector1">
            <a:avLst/>
          </a:prstGeom>
          <a:ln w="222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1484CF9-27F2-C9DF-4ACB-39D93C3D8955}"/>
              </a:ext>
            </a:extLst>
          </p:cNvPr>
          <p:cNvSpPr txBox="1"/>
          <p:nvPr/>
        </p:nvSpPr>
        <p:spPr>
          <a:xfrm>
            <a:off x="9749847" y="3234135"/>
            <a:ext cx="1247992" cy="707886"/>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…but U.S. production growth is now expected to slow.</a:t>
            </a:r>
          </a:p>
        </p:txBody>
      </p:sp>
      <p:pic>
        <p:nvPicPr>
          <p:cNvPr id="2" name="Picture Placeholder 25" descr="A black background with a bison logo&#10;&#10;AI-generated content may be incorrect.">
            <a:extLst>
              <a:ext uri="{FF2B5EF4-FFF2-40B4-BE49-F238E27FC236}">
                <a16:creationId xmlns:a16="http://schemas.microsoft.com/office/drawing/2014/main" id="{C6DB476D-ADDF-BB35-3334-EBCA23069A74}"/>
              </a:ext>
            </a:extLst>
          </p:cNvPr>
          <p:cNvPicPr>
            <a:picLocks noChangeAspect="1"/>
          </p:cNvPicPr>
          <p:nvPr/>
        </p:nvPicPr>
        <p:blipFill>
          <a:blip r:embed="rId19">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2242627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092E3-02E6-F178-52BC-2B146AAA2206}"/>
            </a:ext>
          </a:extLst>
        </p:cNvPr>
        <p:cNvGrpSpPr/>
        <p:nvPr/>
      </p:nvGrpSpPr>
      <p:grpSpPr>
        <a:xfrm>
          <a:off x="0" y="0"/>
          <a:ext cx="0" cy="0"/>
          <a:chOff x="0" y="0"/>
          <a:chExt cx="0" cy="0"/>
        </a:xfrm>
      </p:grpSpPr>
      <p:pic>
        <p:nvPicPr>
          <p:cNvPr id="31" name="Picture 30" descr="A silhouette of a oil rig&#10;&#10;AI-generated content may be incorrect.">
            <a:extLst>
              <a:ext uri="{FF2B5EF4-FFF2-40B4-BE49-F238E27FC236}">
                <a16:creationId xmlns:a16="http://schemas.microsoft.com/office/drawing/2014/main" id="{8C04E67E-5D81-3819-89B2-77FEE7E3CB86}"/>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3494" y="0"/>
            <a:ext cx="6095998" cy="6858000"/>
          </a:xfrm>
          <a:prstGeom prst="rect">
            <a:avLst/>
          </a:prstGeom>
        </p:spPr>
      </p:pic>
      <p:sp>
        <p:nvSpPr>
          <p:cNvPr id="4" name="Прямоугольник 6">
            <a:extLst>
              <a:ext uri="{FF2B5EF4-FFF2-40B4-BE49-F238E27FC236}">
                <a16:creationId xmlns:a16="http://schemas.microsoft.com/office/drawing/2014/main" id="{02BD3434-B6C9-ACB9-F78F-A246F0A704C9}"/>
              </a:ext>
            </a:extLst>
          </p:cNvPr>
          <p:cNvSpPr>
            <a:spLocks/>
          </p:cNvSpPr>
          <p:nvPr/>
        </p:nvSpPr>
        <p:spPr>
          <a:xfrm>
            <a:off x="-3496" y="0"/>
            <a:ext cx="6096000"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9580E678-CE84-BD2A-BCC0-0BDC7ABCCD6F}"/>
              </a:ext>
            </a:extLst>
          </p:cNvPr>
          <p:cNvSpPr txBox="1"/>
          <p:nvPr/>
        </p:nvSpPr>
        <p:spPr>
          <a:xfrm>
            <a:off x="609396" y="1002067"/>
            <a:ext cx="4575790" cy="2195473"/>
          </a:xfrm>
          <a:prstGeom prst="rect">
            <a:avLst/>
          </a:prstGeom>
          <a:noFill/>
        </p:spPr>
        <p:txBody>
          <a:bodyPr wrap="square" rtlCol="0">
            <a:spAutoFit/>
          </a:bodyPr>
          <a:lstStyle/>
          <a:p>
            <a:pPr>
              <a:lnSpc>
                <a:spcPts val="4100"/>
              </a:lnSpc>
            </a:pPr>
            <a:r>
              <a:rPr lang="en-US" sz="4400" b="1" dirty="0">
                <a:solidFill>
                  <a:schemeClr val="bg1"/>
                </a:solidFill>
                <a:latin typeface="Brother 1816" pitchFamily="50" charset="0"/>
              </a:rPr>
              <a:t>Producers Cutting Capex Despite “Drill Baby, Drill”</a:t>
            </a:r>
          </a:p>
        </p:txBody>
      </p:sp>
      <p:sp>
        <p:nvSpPr>
          <p:cNvPr id="10" name="Подзаголовок 2">
            <a:extLst>
              <a:ext uri="{FF2B5EF4-FFF2-40B4-BE49-F238E27FC236}">
                <a16:creationId xmlns:a16="http://schemas.microsoft.com/office/drawing/2014/main" id="{272FA2C2-9B3B-2146-E575-7DA8A97A42EE}"/>
              </a:ext>
            </a:extLst>
          </p:cNvPr>
          <p:cNvSpPr txBox="1">
            <a:spLocks/>
          </p:cNvSpPr>
          <p:nvPr/>
        </p:nvSpPr>
        <p:spPr>
          <a:xfrm>
            <a:off x="7540114" y="2250724"/>
            <a:ext cx="2902157" cy="975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Public E&amp;Ps are focused on dividends and buybacks, </a:t>
            </a:r>
            <a:r>
              <a:rPr lang="en-US" sz="1200" dirty="0">
                <a:latin typeface="Lato" panose="020F0502020204030203" pitchFamily="34" charset="0"/>
                <a:ea typeface="Lato" panose="020F0502020204030203" pitchFamily="34" charset="0"/>
                <a:cs typeface="Lato" panose="020F0502020204030203" pitchFamily="34" charset="0"/>
              </a:rPr>
              <a:t>not production growth.</a:t>
            </a:r>
          </a:p>
        </p:txBody>
      </p:sp>
      <p:sp>
        <p:nvSpPr>
          <p:cNvPr id="27" name="Slide Number Placeholder 18">
            <a:extLst>
              <a:ext uri="{FF2B5EF4-FFF2-40B4-BE49-F238E27FC236}">
                <a16:creationId xmlns:a16="http://schemas.microsoft.com/office/drawing/2014/main" id="{CB30ECFA-9D9A-3EC2-145F-6498A386BECD}"/>
              </a:ext>
            </a:extLst>
          </p:cNvPr>
          <p:cNvSpPr>
            <a:spLocks noGrp="1"/>
          </p:cNvSpPr>
          <p:nvPr>
            <p:ph type="sldNum" sz="quarter" idx="12"/>
          </p:nvPr>
        </p:nvSpPr>
        <p:spPr>
          <a:xfrm>
            <a:off x="8853310" y="317742"/>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8</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2" name="Picture 31" descr="A red and white logo&#10;&#10;AI-generated content may be incorrect.">
            <a:extLst>
              <a:ext uri="{FF2B5EF4-FFF2-40B4-BE49-F238E27FC236}">
                <a16:creationId xmlns:a16="http://schemas.microsoft.com/office/drawing/2014/main" id="{DE2B68C1-D1A0-204E-94BF-E44E7E80A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
        <p:nvSpPr>
          <p:cNvPr id="6" name="Content Placeholder 9">
            <a:extLst>
              <a:ext uri="{FF2B5EF4-FFF2-40B4-BE49-F238E27FC236}">
                <a16:creationId xmlns:a16="http://schemas.microsoft.com/office/drawing/2014/main" id="{2F1815E9-BDD1-CC2A-2F27-4FD5B12281AB}"/>
              </a:ext>
            </a:extLst>
          </p:cNvPr>
          <p:cNvSpPr txBox="1">
            <a:spLocks/>
          </p:cNvSpPr>
          <p:nvPr/>
        </p:nvSpPr>
        <p:spPr>
          <a:xfrm>
            <a:off x="602443" y="3230693"/>
            <a:ext cx="4589696" cy="15782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Prices do not appear high enough to spur additional drilling activity in the U.S.</a:t>
            </a:r>
          </a:p>
        </p:txBody>
      </p:sp>
      <p:sp>
        <p:nvSpPr>
          <p:cNvPr id="22" name="Подзаголовок 2">
            <a:extLst>
              <a:ext uri="{FF2B5EF4-FFF2-40B4-BE49-F238E27FC236}">
                <a16:creationId xmlns:a16="http://schemas.microsoft.com/office/drawing/2014/main" id="{E539B0AD-38FB-9A3F-D3BF-57FD3C8A192B}"/>
              </a:ext>
            </a:extLst>
          </p:cNvPr>
          <p:cNvSpPr txBox="1">
            <a:spLocks/>
          </p:cNvSpPr>
          <p:nvPr/>
        </p:nvSpPr>
        <p:spPr>
          <a:xfrm>
            <a:off x="7540114" y="1002067"/>
            <a:ext cx="2934314" cy="975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950" lvl="1" indent="-285750">
              <a:buClr>
                <a:srgbClr val="152D5C"/>
              </a:buClr>
              <a:buSzPct val="125000"/>
            </a:pPr>
            <a:r>
              <a:rPr lang="en-US" sz="1200" b="1" dirty="0">
                <a:latin typeface="Lato" panose="020F0502020204030203" pitchFamily="34" charset="0"/>
                <a:ea typeface="Lato" panose="020F0502020204030203" pitchFamily="34" charset="0"/>
                <a:cs typeface="Lato" panose="020F0502020204030203" pitchFamily="34" charset="0"/>
              </a:rPr>
              <a:t>Producers are cutting capital expenditures for next year; </a:t>
            </a:r>
            <a:r>
              <a:rPr lang="en-US" sz="1200" dirty="0">
                <a:latin typeface="Lato" panose="020F0502020204030203" pitchFamily="34" charset="0"/>
                <a:ea typeface="Lato" panose="020F0502020204030203" pitchFamily="34" charset="0"/>
                <a:cs typeface="Lato" panose="020F0502020204030203" pitchFamily="34" charset="0"/>
              </a:rPr>
              <a:t>prioritizing shareholder returns over aggressive drilling.</a:t>
            </a:r>
          </a:p>
        </p:txBody>
      </p:sp>
      <p:pic>
        <p:nvPicPr>
          <p:cNvPr id="2" name="Picture Placeholder 25" descr="A black background with a bison logo&#10;&#10;AI-generated content may be incorrect.">
            <a:extLst>
              <a:ext uri="{FF2B5EF4-FFF2-40B4-BE49-F238E27FC236}">
                <a16:creationId xmlns:a16="http://schemas.microsoft.com/office/drawing/2014/main" id="{8EEC69AF-4897-6E0B-328B-53B1C9F87947}"/>
              </a:ext>
            </a:extLst>
          </p:cNvPr>
          <p:cNvPicPr>
            <a:picLocks noChangeAspect="1"/>
          </p:cNvPicPr>
          <p:nvPr/>
        </p:nvPicPr>
        <p:blipFill>
          <a:blip r:embed="rId4">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3834494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2B94166-C6A4-933E-FB25-23A87487060F}"/>
              </a:ext>
            </a:extLst>
          </p:cNvPr>
          <p:cNvSpPr>
            <a:spLocks noGrp="1" noRot="1" noMove="1" noResize="1" noEditPoints="1" noAdjustHandles="1" noChangeArrowheads="1" noChangeShapeType="1"/>
          </p:cNvSpPr>
          <p:nvPr/>
        </p:nvSpPr>
        <p:spPr>
          <a:xfrm>
            <a:off x="836611" y="1762125"/>
            <a:ext cx="5157787"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21" name="Rectangle 20">
            <a:extLst>
              <a:ext uri="{FF2B5EF4-FFF2-40B4-BE49-F238E27FC236}">
                <a16:creationId xmlns:a16="http://schemas.microsoft.com/office/drawing/2014/main" id="{4166E378-4D46-1D31-70C6-AACDEDD02124}"/>
              </a:ext>
            </a:extLst>
          </p:cNvPr>
          <p:cNvSpPr>
            <a:spLocks noGrp="1" noRot="1" noMove="1" noResize="1" noEditPoints="1" noAdjustHandles="1" noChangeArrowheads="1" noChangeShapeType="1"/>
          </p:cNvSpPr>
          <p:nvPr/>
        </p:nvSpPr>
        <p:spPr>
          <a:xfrm>
            <a:off x="6172200" y="1762125"/>
            <a:ext cx="5180012" cy="4200525"/>
          </a:xfrm>
          <a:prstGeom prst="rect">
            <a:avLst/>
          </a:prstGeom>
          <a:solidFill>
            <a:schemeClr val="bg2">
              <a:lumMod val="90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158400" defTabSz="914400">
              <a:lnSpc>
                <a:spcPts val="1280"/>
              </a:lnSpc>
              <a:spcBef>
                <a:spcPts val="400"/>
              </a:spcBef>
              <a:buClr>
                <a:srgbClr val="152D5C"/>
              </a:buClr>
              <a:buSzPct val="125000"/>
              <a:buFont typeface="Wingdings" pitchFamily="2" charset="2"/>
              <a:buChar char="§"/>
            </a:pPr>
            <a:endParaRPr lang="en-US" sz="1200" dirty="0">
              <a:solidFill>
                <a:schemeClr val="tx1"/>
              </a:solidFill>
              <a:latin typeface="Arial" panose="020B0604020202020204" pitchFamily="34" charset="0"/>
              <a:ea typeface="Lato" charset="0"/>
              <a:cs typeface="Arial" panose="020B0604020202020204" pitchFamily="34" charset="0"/>
            </a:endParaRPr>
          </a:p>
        </p:txBody>
      </p:sp>
      <p:sp>
        <p:nvSpPr>
          <p:cNvPr id="3" name="Text Placeholder 2">
            <a:extLst>
              <a:ext uri="{FF2B5EF4-FFF2-40B4-BE49-F238E27FC236}">
                <a16:creationId xmlns:a16="http://schemas.microsoft.com/office/drawing/2014/main" id="{07BF533E-6635-1109-9AE8-8541F1143790}"/>
              </a:ext>
            </a:extLst>
          </p:cNvPr>
          <p:cNvSpPr>
            <a:spLocks noGrp="1"/>
          </p:cNvSpPr>
          <p:nvPr>
            <p:ph type="body" idx="1"/>
          </p:nvPr>
        </p:nvSpPr>
        <p:spPr>
          <a:xfrm>
            <a:off x="836612" y="766763"/>
            <a:ext cx="5157787"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Major Producers Announce</a:t>
            </a:r>
          </a:p>
          <a:p>
            <a:r>
              <a:rPr lang="en-US" sz="2000" b="1" dirty="0">
                <a:latin typeface="Brother 1816" pitchFamily="50" charset="0"/>
                <a:ea typeface="Lato" panose="020F0502020204030203" pitchFamily="34" charset="0"/>
                <a:cs typeface="Lato" panose="020F0502020204030203" pitchFamily="34" charset="0"/>
              </a:rPr>
              <a:t>2025 Capex Cuts</a:t>
            </a:r>
          </a:p>
        </p:txBody>
      </p:sp>
      <p:sp>
        <p:nvSpPr>
          <p:cNvPr id="5" name="Text Placeholder 4">
            <a:extLst>
              <a:ext uri="{FF2B5EF4-FFF2-40B4-BE49-F238E27FC236}">
                <a16:creationId xmlns:a16="http://schemas.microsoft.com/office/drawing/2014/main" id="{39CA67A0-5BB3-043E-5B91-785F83BC6CC9}"/>
              </a:ext>
            </a:extLst>
          </p:cNvPr>
          <p:cNvSpPr>
            <a:spLocks noGrp="1"/>
          </p:cNvSpPr>
          <p:nvPr>
            <p:ph type="body" sz="quarter" idx="3"/>
          </p:nvPr>
        </p:nvSpPr>
        <p:spPr>
          <a:xfrm>
            <a:off x="6169024" y="766763"/>
            <a:ext cx="5183188" cy="823912"/>
          </a:xfrm>
        </p:spPr>
        <p:txBody>
          <a:bodyPr anchor="ctr">
            <a:normAutofit/>
          </a:bodyPr>
          <a:lstStyle/>
          <a:p>
            <a:r>
              <a:rPr lang="en-US" sz="2000" b="1" dirty="0">
                <a:latin typeface="Brother 1816" pitchFamily="50" charset="0"/>
                <a:ea typeface="Lato" panose="020F0502020204030203" pitchFamily="34" charset="0"/>
                <a:cs typeface="Lato" panose="020F0502020204030203" pitchFamily="34" charset="0"/>
              </a:rPr>
              <a:t>U.S. Oil Rig Count</a:t>
            </a:r>
            <a:br>
              <a:rPr lang="en-US" sz="2000" b="1" dirty="0">
                <a:latin typeface="Brother 1816" pitchFamily="50" charset="0"/>
                <a:ea typeface="Lato" panose="020F0502020204030203" pitchFamily="34" charset="0"/>
                <a:cs typeface="Lato" panose="020F0502020204030203" pitchFamily="34" charset="0"/>
              </a:rPr>
            </a:br>
            <a:r>
              <a:rPr lang="en-US" sz="2000" b="1" dirty="0">
                <a:latin typeface="Brother 1816" pitchFamily="50" charset="0"/>
                <a:ea typeface="Lato" panose="020F0502020204030203" pitchFamily="34" charset="0"/>
                <a:cs typeface="Lato" panose="020F0502020204030203" pitchFamily="34" charset="0"/>
              </a:rPr>
              <a:t>(2023–Feb. 2025)</a:t>
            </a:r>
          </a:p>
        </p:txBody>
      </p:sp>
      <p:graphicFrame>
        <p:nvGraphicFramePr>
          <p:cNvPr id="8" name="Chart 7">
            <a:extLst>
              <a:ext uri="{FF2B5EF4-FFF2-40B4-BE49-F238E27FC236}">
                <a16:creationId xmlns:a16="http://schemas.microsoft.com/office/drawing/2014/main" id="{BE0FE240-EA9D-F3F5-82FB-4B159019F9C8}"/>
              </a:ext>
            </a:extLst>
          </p:cNvPr>
          <p:cNvGraphicFramePr/>
          <p:nvPr>
            <p:custDataLst>
              <p:tags r:id="rId1"/>
            </p:custDataLst>
            <p:extLst>
              <p:ext uri="{D42A27DB-BD31-4B8C-83A1-F6EECF244321}">
                <p14:modId xmlns:p14="http://schemas.microsoft.com/office/powerpoint/2010/main" val="2456228185"/>
              </p:ext>
            </p:extLst>
          </p:nvPr>
        </p:nvGraphicFramePr>
        <p:xfrm>
          <a:off x="7175502" y="2165350"/>
          <a:ext cx="3276600" cy="3560762"/>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 Placeholder 2">
            <a:extLst>
              <a:ext uri="{FF2B5EF4-FFF2-40B4-BE49-F238E27FC236}">
                <a16:creationId xmlns:a16="http://schemas.microsoft.com/office/drawing/2014/main" id="{FDCFF325-7339-E86E-1688-9DC3B0F3FD10}"/>
              </a:ext>
            </a:extLst>
          </p:cNvPr>
          <p:cNvSpPr txBox="1">
            <a:spLocks/>
          </p:cNvSpPr>
          <p:nvPr>
            <p:custDataLst>
              <p:tags r:id="rId2"/>
            </p:custDataLst>
          </p:nvPr>
        </p:nvSpPr>
        <p:spPr bwMode="auto">
          <a:xfrm>
            <a:off x="7278689" y="2019300"/>
            <a:ext cx="14843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effectLst/>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t>Weekly U.S. Oil Rig Count</a:t>
            </a:r>
            <a:endParaRPr lang="en-US" sz="1000" dirty="0">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0" name="Text Placeholder 2">
            <a:extLst>
              <a:ext uri="{FF2B5EF4-FFF2-40B4-BE49-F238E27FC236}">
                <a16:creationId xmlns:a16="http://schemas.microsoft.com/office/drawing/2014/main" id="{B83B80E0-8FDC-EB68-EDF1-D7595D59DC17}"/>
              </a:ext>
            </a:extLst>
          </p:cNvPr>
          <p:cNvSpPr txBox="1">
            <a:spLocks/>
          </p:cNvSpPr>
          <p:nvPr>
            <p:custDataLst>
              <p:tags r:id="rId3"/>
            </p:custDataLst>
          </p:nvPr>
        </p:nvSpPr>
        <p:spPr bwMode="auto">
          <a:xfrm>
            <a:off x="7470777" y="5613400"/>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80EE0B3-3923-440F-A8E8-B87C4B679F3A}" type="datetime'''''''''''''''''''''''''''''''''2''''''''''''0''2''''''3'">
              <a:rPr lang="en-US" altLang="en-US" sz="1000" smtClean="0">
                <a:latin typeface="Arial" panose="020B0604020202020204" pitchFamily="34" charset="0"/>
                <a:cs typeface="Arial" panose="020B0604020202020204" pitchFamily="34" charset="0"/>
                <a:sym typeface="Arial" panose="020B0604020202020204" pitchFamily="34" charset="0"/>
              </a:rPr>
              <a:pPr/>
              <a:t>2023</a:t>
            </a:fld>
            <a:endParaRPr lang="en-US" sz="1000" dirty="0">
              <a:latin typeface="Arial" panose="020B0604020202020204" pitchFamily="34" charset="0"/>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3D22ED98-DC6B-0010-B3B6-3332101F0ADE}"/>
              </a:ext>
            </a:extLst>
          </p:cNvPr>
          <p:cNvSpPr txBox="1">
            <a:spLocks/>
          </p:cNvSpPr>
          <p:nvPr>
            <p:custDataLst>
              <p:tags r:id="rId4"/>
            </p:custDataLst>
          </p:nvPr>
        </p:nvSpPr>
        <p:spPr bwMode="auto">
          <a:xfrm>
            <a:off x="8747127" y="5613400"/>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FFB9CD-BDE8-4BE0-94A4-8DEA33718F44}" type="datetime'''''2''''0''''''''''2''''''''''''''''''''''''4'''">
              <a:rPr lang="en-US" altLang="en-US" sz="1000" smtClean="0">
                <a:latin typeface="Arial" panose="020B0604020202020204" pitchFamily="34" charset="0"/>
                <a:cs typeface="Arial" panose="020B0604020202020204" pitchFamily="34" charset="0"/>
                <a:sym typeface="Arial" panose="020B0604020202020204" pitchFamily="34" charset="0"/>
              </a:rPr>
              <a:pPr/>
              <a:t>2024</a:t>
            </a:fld>
            <a:endParaRPr lang="en-US" sz="1000" dirty="0">
              <a:latin typeface="Arial" panose="020B0604020202020204" pitchFamily="34" charset="0"/>
              <a:cs typeface="Arial" panose="020B0604020202020204" pitchFamily="34" charset="0"/>
              <a:sym typeface="Arial" panose="020B0604020202020204" pitchFamily="34" charset="0"/>
            </a:endParaRPr>
          </a:p>
        </p:txBody>
      </p:sp>
      <p:sp>
        <p:nvSpPr>
          <p:cNvPr id="12" name="Text Placeholder 2">
            <a:extLst>
              <a:ext uri="{FF2B5EF4-FFF2-40B4-BE49-F238E27FC236}">
                <a16:creationId xmlns:a16="http://schemas.microsoft.com/office/drawing/2014/main" id="{95AA8C8E-34F0-DD2B-169D-8655AFCBB502}"/>
              </a:ext>
            </a:extLst>
          </p:cNvPr>
          <p:cNvSpPr txBox="1">
            <a:spLocks/>
          </p:cNvSpPr>
          <p:nvPr>
            <p:custDataLst>
              <p:tags r:id="rId5"/>
            </p:custDataLst>
          </p:nvPr>
        </p:nvSpPr>
        <p:spPr bwMode="auto">
          <a:xfrm>
            <a:off x="10055227" y="5613400"/>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C160A0-EDE6-4A73-866E-BD237960A833}" type="datetime'2''''''''0''''''''''''''''''''2''''''''''''''''''''''5'''''">
              <a:rPr lang="en-US" altLang="en-US" sz="1000" smtClean="0">
                <a:latin typeface="Arial" panose="020B0604020202020204" pitchFamily="34" charset="0"/>
                <a:cs typeface="Arial" panose="020B0604020202020204" pitchFamily="34" charset="0"/>
                <a:sym typeface="Arial" panose="020B0604020202020204" pitchFamily="34" charset="0"/>
              </a:rPr>
              <a:pPr/>
              <a:t>2025</a:t>
            </a:fld>
            <a:endParaRPr lang="en-US" sz="1000" dirty="0">
              <a:latin typeface="Arial" panose="020B0604020202020204" pitchFamily="34" charset="0"/>
              <a:cs typeface="Arial" panose="020B0604020202020204" pitchFamily="34" charset="0"/>
              <a:sym typeface="Arial" panose="020B0604020202020204" pitchFamily="34" charset="0"/>
            </a:endParaRPr>
          </a:p>
        </p:txBody>
      </p:sp>
      <p:cxnSp>
        <p:nvCxnSpPr>
          <p:cNvPr id="13" name="Straight Arrow Connector 12">
            <a:extLst>
              <a:ext uri="{FF2B5EF4-FFF2-40B4-BE49-F238E27FC236}">
                <a16:creationId xmlns:a16="http://schemas.microsoft.com/office/drawing/2014/main" id="{9F9BDC11-B95E-ACAD-BC6A-C311365E4AA3}"/>
              </a:ext>
            </a:extLst>
          </p:cNvPr>
          <p:cNvCxnSpPr>
            <a:cxnSpLocks/>
          </p:cNvCxnSpPr>
          <p:nvPr/>
        </p:nvCxnSpPr>
        <p:spPr>
          <a:xfrm>
            <a:off x="8202614" y="2939799"/>
            <a:ext cx="1757711" cy="1529478"/>
          </a:xfrm>
          <a:prstGeom prst="straightConnector1">
            <a:avLst/>
          </a:prstGeom>
          <a:ln w="222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9D98EB6-E14D-5366-1C31-7ABAAE82499A}"/>
              </a:ext>
            </a:extLst>
          </p:cNvPr>
          <p:cNvSpPr txBox="1"/>
          <p:nvPr/>
        </p:nvSpPr>
        <p:spPr>
          <a:xfrm>
            <a:off x="8813802" y="3075409"/>
            <a:ext cx="1460810" cy="553998"/>
          </a:xfrm>
          <a:prstGeom prst="rect">
            <a:avLst/>
          </a:prstGeom>
          <a:noFill/>
        </p:spPr>
        <p:txBody>
          <a:bodyPr wrap="square" rtlCol="0">
            <a:spAutoFit/>
          </a:bodyPr>
          <a:lstStyle/>
          <a:p>
            <a:pPr algn="ctr"/>
            <a:r>
              <a:rPr lang="en-US" sz="1000" dirty="0">
                <a:latin typeface="Lato" panose="020F0502020204030203" pitchFamily="34" charset="0"/>
                <a:ea typeface="Lato" panose="020F0502020204030203" pitchFamily="34" charset="0"/>
                <a:cs typeface="Lato" panose="020F0502020204030203" pitchFamily="34" charset="0"/>
              </a:rPr>
              <a:t>Producers are reducing investment in new well drilling.</a:t>
            </a:r>
          </a:p>
        </p:txBody>
      </p:sp>
      <p:sp>
        <p:nvSpPr>
          <p:cNvPr id="16" name="TextBox 15">
            <a:extLst>
              <a:ext uri="{FF2B5EF4-FFF2-40B4-BE49-F238E27FC236}">
                <a16:creationId xmlns:a16="http://schemas.microsoft.com/office/drawing/2014/main" id="{5305395E-080C-E8D9-275A-93E74D1FBED2}"/>
              </a:ext>
            </a:extLst>
          </p:cNvPr>
          <p:cNvSpPr txBox="1"/>
          <p:nvPr/>
        </p:nvSpPr>
        <p:spPr>
          <a:xfrm>
            <a:off x="1381693" y="4931328"/>
            <a:ext cx="3923999" cy="246221"/>
          </a:xfrm>
          <a:prstGeom prst="rect">
            <a:avLst/>
          </a:prstGeom>
          <a:noFill/>
        </p:spPr>
        <p:txBody>
          <a:bodyPr wrap="square" rtlCol="0">
            <a:spAutoFit/>
          </a:bodyPr>
          <a:lstStyle/>
          <a:p>
            <a:r>
              <a:rPr lang="en-US" sz="1000" dirty="0">
                <a:latin typeface="Lato" panose="020F0502020204030203" pitchFamily="34" charset="0"/>
                <a:ea typeface="Lato" panose="020F0502020204030203" pitchFamily="34" charset="0"/>
                <a:cs typeface="Lato" panose="020F0502020204030203" pitchFamily="34" charset="0"/>
              </a:rPr>
              <a:t>Sources: Reuters, </a:t>
            </a:r>
            <a:r>
              <a:rPr lang="en-US" sz="1000" dirty="0" err="1">
                <a:latin typeface="Lato" panose="020F0502020204030203" pitchFamily="34" charset="0"/>
                <a:ea typeface="Lato" panose="020F0502020204030203" pitchFamily="34" charset="0"/>
                <a:cs typeface="Lato" panose="020F0502020204030203" pitchFamily="34" charset="0"/>
              </a:rPr>
              <a:t>ChemAnalyst</a:t>
            </a:r>
            <a:r>
              <a:rPr lang="en-US" sz="1000" dirty="0">
                <a:latin typeface="Lato" panose="020F0502020204030203" pitchFamily="34" charset="0"/>
                <a:ea typeface="Lato" panose="020F0502020204030203" pitchFamily="34" charset="0"/>
                <a:cs typeface="Lato" panose="020F0502020204030203" pitchFamily="34" charset="0"/>
              </a:rPr>
              <a:t>, S&amp;P Global, Baker Hughes </a:t>
            </a:r>
          </a:p>
        </p:txBody>
      </p:sp>
      <p:pic>
        <p:nvPicPr>
          <p:cNvPr id="17" name="Picture 16" descr="A screenshot of a phone&#10;&#10;Description automatically generated">
            <a:extLst>
              <a:ext uri="{FF2B5EF4-FFF2-40B4-BE49-F238E27FC236}">
                <a16:creationId xmlns:a16="http://schemas.microsoft.com/office/drawing/2014/main" id="{8C892BA3-051B-6AA2-53F1-D7EC6106C669}"/>
              </a:ext>
            </a:extLst>
          </p:cNvPr>
          <p:cNvPicPr>
            <a:picLocks noChangeAspect="1"/>
          </p:cNvPicPr>
          <p:nvPr/>
        </p:nvPicPr>
        <p:blipFill>
          <a:blip r:embed="rId8"/>
          <a:srcRect b="36099"/>
          <a:stretch/>
        </p:blipFill>
        <p:spPr>
          <a:xfrm>
            <a:off x="1386190" y="2610047"/>
            <a:ext cx="3924000" cy="60235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610CDA92-5CF0-D2A1-57E3-9843E96B26CF}"/>
              </a:ext>
            </a:extLst>
          </p:cNvPr>
          <p:cNvPicPr>
            <a:picLocks noChangeAspect="1"/>
          </p:cNvPicPr>
          <p:nvPr/>
        </p:nvPicPr>
        <p:blipFill>
          <a:blip r:embed="rId9"/>
          <a:stretch>
            <a:fillRect/>
          </a:stretch>
        </p:blipFill>
        <p:spPr>
          <a:xfrm>
            <a:off x="1381694" y="3352223"/>
            <a:ext cx="3924000" cy="458447"/>
          </a:xfrm>
          <a:prstGeom prst="rect">
            <a:avLst/>
          </a:prstGeom>
          <a:effectLst>
            <a:outerShdw blurRad="50800" dist="38100" dir="2700000" algn="tl" rotWithShape="0">
              <a:prstClr val="black">
                <a:alpha val="40000"/>
              </a:prstClr>
            </a:outerShdw>
          </a:effectLst>
        </p:spPr>
      </p:pic>
      <p:pic>
        <p:nvPicPr>
          <p:cNvPr id="19" name="Picture 18" descr="A black text on a white background&#10;&#10;Description automatically generated">
            <a:extLst>
              <a:ext uri="{FF2B5EF4-FFF2-40B4-BE49-F238E27FC236}">
                <a16:creationId xmlns:a16="http://schemas.microsoft.com/office/drawing/2014/main" id="{6AB9F9D2-FB0C-7DB9-41F2-BA2D9665AA92}"/>
              </a:ext>
            </a:extLst>
          </p:cNvPr>
          <p:cNvPicPr>
            <a:picLocks noChangeAspect="1"/>
          </p:cNvPicPr>
          <p:nvPr/>
        </p:nvPicPr>
        <p:blipFill>
          <a:blip r:embed="rId10"/>
          <a:srcRect t="26238"/>
          <a:stretch/>
        </p:blipFill>
        <p:spPr>
          <a:xfrm>
            <a:off x="1381694" y="3944188"/>
            <a:ext cx="3924000" cy="887894"/>
          </a:xfrm>
          <a:prstGeom prst="rect">
            <a:avLst/>
          </a:prstGeom>
          <a:effectLst>
            <a:outerShdw blurRad="50800" dist="38100" dir="2700000" algn="tl" rotWithShape="0">
              <a:prstClr val="black">
                <a:alpha val="40000"/>
              </a:prstClr>
            </a:outerShdw>
          </a:effectLst>
        </p:spPr>
      </p:pic>
      <p:sp>
        <p:nvSpPr>
          <p:cNvPr id="24" name="Slide Number Placeholder 6">
            <a:extLst>
              <a:ext uri="{FF2B5EF4-FFF2-40B4-BE49-F238E27FC236}">
                <a16:creationId xmlns:a16="http://schemas.microsoft.com/office/drawing/2014/main" id="{E3C76443-C3E8-4CFD-AB69-EFA1F1E075B3}"/>
              </a:ext>
            </a:extLst>
          </p:cNvPr>
          <p:cNvSpPr>
            <a:spLocks noGrp="1"/>
          </p:cNvSpPr>
          <p:nvPr>
            <p:ph type="sldNum" sz="quarter" idx="12"/>
          </p:nvPr>
        </p:nvSpPr>
        <p:spPr>
          <a:xfrm>
            <a:off x="8610600" y="315913"/>
            <a:ext cx="2743200" cy="365125"/>
          </a:xfrm>
        </p:spPr>
        <p:txBody>
          <a:bodyPr/>
          <a:lstStyle/>
          <a:p>
            <a:fld id="{AFE505E4-644A-4B21-BE61-EBC5DDE0F968}" type="slidenum">
              <a:rPr lang="en-US" smtClean="0">
                <a:solidFill>
                  <a:schemeClr val="tx1"/>
                </a:solidFill>
                <a:latin typeface="Lato" panose="020F0502020204030203" pitchFamily="34" charset="0"/>
                <a:ea typeface="Lato" panose="020F0502020204030203" pitchFamily="34" charset="0"/>
                <a:cs typeface="Lato" panose="020F0502020204030203" pitchFamily="34" charset="0"/>
              </a:rPr>
              <a:t>9</a:t>
            </a:fld>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red and white logo&#10;&#10;AI-generated content may be incorrect.">
            <a:extLst>
              <a:ext uri="{FF2B5EF4-FFF2-40B4-BE49-F238E27FC236}">
                <a16:creationId xmlns:a16="http://schemas.microsoft.com/office/drawing/2014/main" id="{F8F6BA61-CF27-57E7-2EE8-EA928D7507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2" name="Picture Placeholder 25" descr="A black background with a bison logo&#10;&#10;AI-generated content may be incorrect.">
            <a:extLst>
              <a:ext uri="{FF2B5EF4-FFF2-40B4-BE49-F238E27FC236}">
                <a16:creationId xmlns:a16="http://schemas.microsoft.com/office/drawing/2014/main" id="{2C515556-2DDC-CD93-0B12-E820BD8361CB}"/>
              </a:ext>
            </a:extLst>
          </p:cNvPr>
          <p:cNvPicPr>
            <a:picLocks noChangeAspect="1"/>
          </p:cNvPicPr>
          <p:nvPr/>
        </p:nvPicPr>
        <p:blipFill>
          <a:blip r:embed="rId12">
            <a:extLst>
              <a:ext uri="{28A0092B-C50C-407E-A947-70E740481C1C}">
                <a14:useLocalDpi xmlns:a14="http://schemas.microsoft.com/office/drawing/2010/main" val="0"/>
              </a:ext>
            </a:extLst>
          </a:blip>
          <a:srcRect l="14811" r="14811"/>
          <a:stretch>
            <a:fillRect/>
          </a:stretch>
        </p:blipFill>
        <p:spPr>
          <a:xfrm>
            <a:off x="10469829" y="5937783"/>
            <a:ext cx="1405992" cy="1110184"/>
          </a:xfrm>
          <a:prstGeom prst="rect">
            <a:avLst/>
          </a:prstGeom>
        </p:spPr>
      </p:pic>
    </p:spTree>
    <p:extLst>
      <p:ext uri="{BB962C8B-B14F-4D97-AF65-F5344CB8AC3E}">
        <p14:creationId xmlns:p14="http://schemas.microsoft.com/office/powerpoint/2010/main" val="1949243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vSBWGmapX625wunbUC6Wg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lBPTYSHE.5IyvFiZF58k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GcKThi02jSRU2cJXPcDx9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lEEpRKdGYMqzdfQUxNCJk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WGq68mdM41Czq9yBcVxnp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4GBj8pNbvyEl7jdZkh9qQ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Na_GWS5OoDs6qWHutzxB9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D1i47EkNMsvRdG8Mny51s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19cXlfwlJ8t6i0cXVsdk4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OYVl9jZn5HEItJlkpHVL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m0RfCQcxkLtmC_NANRZJ7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DNp3BFZhIjL2FL0FDWlnN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sojBzYlg4wqy0YlpNKO4c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iL4UBduCm4d9iGkyB2Wsz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AzCOSo6UIsT9WyMgPwo7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OzgS1LpKD6bcUk5hryfxB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9J0No58R20ObUMk2noctq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Xwj7ud1HFQSyZ4IDbvagX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WcEtu0iyIxznzqIwaYrNg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RwKNY4NrdGQ9J0_jNki8k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qwCaALagsnZ6A_z8M.QW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5ee3qsxk1hJTnmzw5j.HR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SSlKjuxZUemBqDGia7QPG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qr5bBGpD9zCpLXAy.s2Wv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Sadks9F.CEWrqVIMZEr1h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CBAMw.ovV1iaRWJse9tNL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T59RVs23GC7yTNFAjdrQU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SyUx5yYzQZBg1YQgEfOxh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cfXSrXMaEwisX7ZotpSe9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qcN1KMBwAPgtlST9gyrHs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JxdcyEJbu4PNigHFb_HPp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IaoZUQu.lGwQFxkIWSn7X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xVnPc7YgZngVIsGF8XG9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FUjC3.qqRTRTCDZK7g.fP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N3.d9L4.mUXPSoextj_qB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VYLDmlUyVW.gGAQwRV_Xu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131iCf7.TFgIWx6DLQZ2E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Q95kXmMaN_7nfE1xVFwA9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A9bB_EzdYhun9OSOGXaLZ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knUi2TuTMip7QLexHxSmN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9PgRMWOEHeXkfRjASE6Qt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NEfvOWgeha3pldF4QsH8V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PcvGC5wxPzv5grbvGjcPo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9FK42EPN.t8XRPvwiY6z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Vo2IGNsIPZf2ue1c05.K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tJtbkEXEx0wcPsT31X5A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c5jf2MCEdAsLrHxiePkTA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xRERWmyvB2hJthNHeUbqj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YBo_WjXMcZpuWfQ5tEcZM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PWN_lAr8MF3hVHpxpJ4Cb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yKm1OxUbXVe3wEwW8v53j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GMIrJjp_EMDdhbiPURDRZ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dqfOLsFgxejPsVZS84AQZ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tdZkAwaOYdRE3paKFJbHz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LXUah6Tz5HufD9sCpFF.S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DWBVHKEwsVvqYLyeTa.iU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skZGGbJEnJkM0G5VMN1J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GMIrJjp_EMDdhbiPURDRZ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JMDa.hCvVtXAZy2F8xCo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YLsmcVkCZLbcRd7qyz4mf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84nsJmbSkS3QKnxdEGQHZ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1qPpYWsWg7GA07COPC0G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YbovFfxQvfXcSx4pLyodh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aBUUhcI0dfiQmiK2ksd6x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C9Nxr4EJGPh8HkfYNGxP2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Uo0C2KGicF2Ne12U9aLLe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OyoVEk9ZoMPaxCSxeFZHz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ZH.27LYDYwqVLstq3NDl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saFBjyPpoHojEeLinjm6K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Zk543NY4zgkl7Xy8RpW1n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rBuY6OOtISgeVn69osdVz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cZ14Uhvx4wq1NK1k6341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pQ2r34isOADnnhhLNYc05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2H2F2ilAZiI546Xt1zA_6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G0JxOQ6O3s6YOhcws30KQ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WO6PpYzVE_UXabPsaI0al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oxgNn4nu3JphesCgzfNN.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P5jATZ4MD0k0WZtMTQjeK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vuv1q6rBcXh0uFtMgLjd4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mbA6WfW3iby0T1Hpcojjl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K.qIpSuOd_auZ3U22jezF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swJ_2KRIpJ5llvVsBybi7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sHxcs_MueBXzG14hOW6z5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LK8oS4GOplSRqbY91S8Ku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vx6diefBY7zhZp1e16NNn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bZWiYQksnQI8Q3fd6Fi3l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cOHO8Zcaa2kDB._kQMlYm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oi9xu2JZ_9T0WTRygQZX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sh0wp.bltV7u1d4w7Aj0k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_cKxaIaS.ZJ_d334sK7by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GMIrJjp_EMDdhbiPURDRZ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ptnHR.0ePDFWy18Jv7gtT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wYNRdo28xb4bZG3YQarRb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3nPM_JvT1psPG7.lE3z2Z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5dpwYgnjDQPsCnViVhMeP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oyVT53IO0r_mrivxmZM3M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02JAwGOeJu6adt6tsHiTP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o0Ie27OgZdghxQu2epfng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KagiDKqgz.BrvLSmvNT9s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7EJwICSxZvnP7vkpWkS1p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3_Gu5s5W.3tbKTJYN0Qn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PrGWlyPeYe9EXQpUuJjBJ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EZjWjkIIgqdXwaGu2Bogk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wSkl4KaCNjApZELwjhGs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4ZO2m0WEK5S_3m2fGiEv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Tgf1ouu_Aa9lksn.Vo9H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6ScmVBO7FU8NPMewK9Yr2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tq1cNdKduV327PRWevTR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dur.0GraN6b5bJGIEq6Z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Kfew.Nv1QYmJzUyW1LHz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RQunlO3uD0QWmba1z_4Gj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tK._.mqzymvp.Tzb5UfE1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3K9DbBZGihqXWvUnO5Tl6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lvX3ZLfPMBe9c7fWRgV1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9Gt6VfW.2iaAf3ku0hymz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PUUsxNTGBaCsmYllfdnt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B8f4zlxSc1JW5tD2Fpkp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3rKXsFjpI02KPmAlglY1u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lnE2MPW18Sw9zVkVZyxA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0pbE2w3_cQpj2oMQItCr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Q.V.7EREWs288K4vkVKI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7p08xruHlTUSV6dNUvCj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vKVerlcOwaoks_Ni3H9Ge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5gp8XNdN9V1SD02eMNrS5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GxuUarFd794I15pjZ4RL2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rnnG7NkKoK.XIErBGd1V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xvJDWdqaunLcqsY4Z7XrB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BblqWVnCwJOqKMsq1Gc2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8nsYYq94K36GgHZJWChC7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NpFa8RbD0D22SSiafRLD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TjDPxayQq1oOooKkqE2Ow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Rjp0cluQ5X2A9PtW99B.S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ABkGQNhz60Zi9lBjN0y4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ofGsj5TDtd7gQLG3QaTB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rdsnC9GsQcW604vcArQH5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lLi78TGs6nrdNP_10BN2p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iYLUa6PgaLYAxZMvwmf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uHjmJzrt003tCSj.HAA5C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7TJj1Ugkp4mFswETnHX0a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QDtBHrKVKuDtQPqtMiTea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twpkCtpO4_1v6IGBYScA4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FJUpsRjQcGn66iazfxFl9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AtvEj3aXbV38e00H_7ux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YLgjN3w0aZahYdS7QUsA4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kxeTUI6pxicBqsT3bgu8S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NLwKbS.7rv07nTOzRp93I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MNG0aN2TOEtjovEpHKhhs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F2E2.z80SNWY1RaThXKO6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siit_xHLPNiR8eB39dgLL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0olCELm8SsOliofqaj0W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NBN9DxmhV2nEGu2QQFld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sLl9H4wstU5p2Mo49Lner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ICAg0Bkh5xSxR0pCHjMjl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sVPcfkp6Xp.eGYUYDOlZ7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PhhJmDsZTTQZ_aMOuYQQ7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e3rFa_lMy80mMsX6dTzHu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lP3oJGjhBTo1RxrEIbawj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4ZFFAUOZE3xt4FzUp9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EMkJA5PljigFQ0bhHNod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DWCVtSU3kiVhzIJ7j0aBQ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MmVzc2nng65HvnZaaI_m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J0GnZS9sl67U1vKUTWpmA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bllik20z8oDDM2HVsWcUH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4iHZM1uKRrcbnvYM56mTJ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3u2.KBv_V5omWKlaVq_PX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_53iU6pFIHrR2s_pqPZL9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c0jwoLuPka.l51cYkFrJ6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eWIdPX9.Y_w9X5eNopQr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F3_dOcsxs.1YwwKbeTcT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Ug8Hr0iV0WmwVo8C2xN6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rbJp5QBQ06W2jf2VMrKe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BxF8SBuc1_xYJ8_9.ofBg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JBumKUI1kzt27eMkgzbF_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8IYwJ1ZD07r1Vx9YwSDy9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qMKH6CNufCR2z3adZdddR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rTC90UV3ycZcX0OMrSizQ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UXOGUW0Inhz1C6EoHo9F2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GqgRLyDzBScUBeKGqAIPD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jI0tpAJS1HLFLT1qUD7IM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2wcRmUKYm2hezOGgleTX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75S59eJDaNq4gwaRgsNr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AfN72Jtq92ITepm1Ciz8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xvH863O1omKWG.5_8yPRs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EwhiZFbXqIPFXXxamckZ4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XwjJWFabHI9maGzn6deQO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EcNZP9FfvhHQIynUtE9NG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ZB0qx7KZoxifMVrm8344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uIJwXLzzD9Y7Wcc1Q.8A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YoBolpZZpyDouSYA646W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ywh3U94lM8RH9m5KQOciZ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kZIvH2WAniX48UVxhhmg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909</TotalTime>
  <Words>3415</Words>
  <Application>Microsoft Office PowerPoint</Application>
  <PresentationFormat>Widescreen</PresentationFormat>
  <Paragraphs>378</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Aptos Display</vt:lpstr>
      <vt:lpstr>Arial</vt:lpstr>
      <vt:lpstr>Brother 1816</vt:lpstr>
      <vt:lpstr>Lato</vt:lpstr>
      <vt:lpstr>Raleway ExtraBold</vt:lpstr>
      <vt:lpstr>Wingdings</vt:lpstr>
      <vt:lpstr>Office Theme</vt:lpstr>
      <vt:lpstr>2025 Oil Market Outlook</vt:lpstr>
      <vt:lpstr>PowerPoint Presentation</vt:lpstr>
      <vt:lpstr>PowerPoint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BreeAngela Hamilton</dc:creator>
  <cp:lastModifiedBy>Angela O'Pry</cp:lastModifiedBy>
  <cp:revision>2</cp:revision>
  <dcterms:created xsi:type="dcterms:W3CDTF">2025-03-03T17:09:04Z</dcterms:created>
  <dcterms:modified xsi:type="dcterms:W3CDTF">2025-03-05T17:45:13Z</dcterms:modified>
</cp:coreProperties>
</file>